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01" r:id="rId32"/>
    <p:sldId id="302" r:id="rId33"/>
    <p:sldId id="303" r:id="rId34"/>
    <p:sldId id="304" r:id="rId35"/>
    <p:sldId id="287" r:id="rId36"/>
    <p:sldId id="305" r:id="rId37"/>
    <p:sldId id="306" r:id="rId38"/>
    <p:sldId id="307" r:id="rId39"/>
    <p:sldId id="308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</p:sldIdLst>
  <p:sldSz cx="9144000" cy="6858000" type="screen4x3"/>
  <p:notesSz cx="7102475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FF0000"/>
    <a:srgbClr val="006600"/>
    <a:srgbClr val="00CC99"/>
    <a:srgbClr val="0033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3143" autoAdjust="0"/>
  </p:normalViewPr>
  <p:slideViewPr>
    <p:cSldViewPr>
      <p:cViewPr varScale="1">
        <p:scale>
          <a:sx n="105" d="100"/>
          <a:sy n="105" d="100"/>
        </p:scale>
        <p:origin x="17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6"/>
          <p:cNvSpPr>
            <a:spLocks noChangeArrowheads="1"/>
          </p:cNvSpPr>
          <p:nvPr userDrawn="1"/>
        </p:nvSpPr>
        <p:spPr bwMode="auto">
          <a:xfrm>
            <a:off x="-2524125" y="1787525"/>
            <a:ext cx="3657600" cy="3657600"/>
          </a:xfrm>
          <a:custGeom>
            <a:avLst/>
            <a:gdLst>
              <a:gd name="T0" fmla="*/ 2519343 w 64000"/>
              <a:gd name="T1" fmla="*/ 135331 h 64000"/>
              <a:gd name="T2" fmla="*/ 3657600 w 64000"/>
              <a:gd name="T3" fmla="*/ 1828800 h 64000"/>
              <a:gd name="T4" fmla="*/ 2519343 w 64000"/>
              <a:gd name="T5" fmla="*/ 3522212 h 64000"/>
              <a:gd name="T6" fmla="*/ 2519343 w 64000"/>
              <a:gd name="T7" fmla="*/ 3522212 h 64000"/>
              <a:gd name="T8" fmla="*/ 2519286 w 64000"/>
              <a:gd name="T9" fmla="*/ 3522212 h 64000"/>
              <a:gd name="T10" fmla="*/ 2519343 w 64000"/>
              <a:gd name="T11" fmla="*/ 3522269 h 64000"/>
              <a:gd name="T12" fmla="*/ 2519343 w 64000"/>
              <a:gd name="T13" fmla="*/ 135331 h 64000"/>
              <a:gd name="T14" fmla="*/ 2519286 w 64000"/>
              <a:gd name="T15" fmla="*/ 135331 h 64000"/>
              <a:gd name="T16" fmla="*/ 2519343 w 64000"/>
              <a:gd name="T17" fmla="*/ 135331 h 6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44083 w 64000"/>
              <a:gd name="T28" fmla="*/ -29631 h 64000"/>
              <a:gd name="T29" fmla="*/ 44083 w 64000"/>
              <a:gd name="T30" fmla="*/ 29631 h 6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000" h="64000">
                <a:moveTo>
                  <a:pt x="44083" y="2368"/>
                </a:moveTo>
                <a:cubicBezTo>
                  <a:pt x="56127" y="7280"/>
                  <a:pt x="64000" y="18993"/>
                  <a:pt x="64000" y="32000"/>
                </a:cubicBezTo>
                <a:cubicBezTo>
                  <a:pt x="64000" y="45006"/>
                  <a:pt x="56127" y="56719"/>
                  <a:pt x="44083" y="61631"/>
                </a:cubicBezTo>
                <a:cubicBezTo>
                  <a:pt x="44082" y="61631"/>
                  <a:pt x="44082" y="61631"/>
                  <a:pt x="44082" y="61631"/>
                </a:cubicBezTo>
                <a:lnTo>
                  <a:pt x="44083" y="61632"/>
                </a:lnTo>
                <a:lnTo>
                  <a:pt x="44083" y="2368"/>
                </a:lnTo>
                <a:lnTo>
                  <a:pt x="44082" y="2368"/>
                </a:lnTo>
                <a:cubicBezTo>
                  <a:pt x="44082" y="2368"/>
                  <a:pt x="44082" y="2368"/>
                  <a:pt x="44083" y="236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3" name="AutoShape 17"/>
          <p:cNvSpPr>
            <a:spLocks noChangeArrowheads="1"/>
          </p:cNvSpPr>
          <p:nvPr userDrawn="1"/>
        </p:nvSpPr>
        <p:spPr bwMode="auto">
          <a:xfrm>
            <a:off x="-3222625" y="304800"/>
            <a:ext cx="4038600" cy="4038600"/>
          </a:xfrm>
          <a:custGeom>
            <a:avLst/>
            <a:gdLst>
              <a:gd name="T0" fmla="*/ 3217881 w 64000"/>
              <a:gd name="T1" fmla="*/ 394142 h 64000"/>
              <a:gd name="T2" fmla="*/ 4038600 w 64000"/>
              <a:gd name="T3" fmla="*/ 2019300 h 64000"/>
              <a:gd name="T4" fmla="*/ 3217881 w 64000"/>
              <a:gd name="T5" fmla="*/ 3644395 h 64000"/>
              <a:gd name="T6" fmla="*/ 3217881 w 64000"/>
              <a:gd name="T7" fmla="*/ 3644395 h 64000"/>
              <a:gd name="T8" fmla="*/ 3217818 w 64000"/>
              <a:gd name="T9" fmla="*/ 3644395 h 64000"/>
              <a:gd name="T10" fmla="*/ 3217881 w 64000"/>
              <a:gd name="T11" fmla="*/ 3644458 h 64000"/>
              <a:gd name="T12" fmla="*/ 3217881 w 64000"/>
              <a:gd name="T13" fmla="*/ 394142 h 64000"/>
              <a:gd name="T14" fmla="*/ 3217818 w 64000"/>
              <a:gd name="T15" fmla="*/ 394142 h 64000"/>
              <a:gd name="T16" fmla="*/ 3217881 w 64000"/>
              <a:gd name="T17" fmla="*/ 394142 h 6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50994 w 64000"/>
              <a:gd name="T28" fmla="*/ -25753 h 64000"/>
              <a:gd name="T29" fmla="*/ 50994 w 64000"/>
              <a:gd name="T30" fmla="*/ 25753 h 6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000" h="64000">
                <a:moveTo>
                  <a:pt x="50994" y="6246"/>
                </a:moveTo>
                <a:cubicBezTo>
                  <a:pt x="59172" y="12279"/>
                  <a:pt x="64000" y="21837"/>
                  <a:pt x="64000" y="32000"/>
                </a:cubicBezTo>
                <a:cubicBezTo>
                  <a:pt x="64000" y="42162"/>
                  <a:pt x="59172" y="51720"/>
                  <a:pt x="50994" y="57753"/>
                </a:cubicBezTo>
                <a:cubicBezTo>
                  <a:pt x="50993" y="57753"/>
                  <a:pt x="50993" y="57753"/>
                  <a:pt x="50993" y="57753"/>
                </a:cubicBezTo>
                <a:lnTo>
                  <a:pt x="50994" y="57754"/>
                </a:lnTo>
                <a:lnTo>
                  <a:pt x="50994" y="6246"/>
                </a:lnTo>
                <a:lnTo>
                  <a:pt x="50993" y="6246"/>
                </a:lnTo>
                <a:cubicBezTo>
                  <a:pt x="50993" y="6246"/>
                  <a:pt x="50993" y="6246"/>
                  <a:pt x="50994" y="624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cxnSp>
        <p:nvCxnSpPr>
          <p:cNvPr id="14" name="13 Conector recto"/>
          <p:cNvCxnSpPr/>
          <p:nvPr userDrawn="1"/>
        </p:nvCxnSpPr>
        <p:spPr>
          <a:xfrm>
            <a:off x="251520" y="6309320"/>
            <a:ext cx="8352928" cy="0"/>
          </a:xfrm>
          <a:prstGeom prst="line">
            <a:avLst/>
          </a:prstGeom>
          <a:ln w="76200" cmpd="thickThin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5"/>
          <p:cNvSpPr>
            <a:spLocks noChangeShapeType="1"/>
          </p:cNvSpPr>
          <p:nvPr userDrawn="1"/>
        </p:nvSpPr>
        <p:spPr bwMode="auto">
          <a:xfrm>
            <a:off x="468313" y="454770"/>
            <a:ext cx="6399212" cy="0"/>
          </a:xfrm>
          <a:prstGeom prst="line">
            <a:avLst/>
          </a:prstGeom>
          <a:noFill/>
          <a:ln w="57150" cmpd="thinThick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6" name="Picture 26" descr="logoua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116632"/>
            <a:ext cx="20891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26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9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76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77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77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357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A8E15-0320-4D27-A1ED-0A87C3AE90C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3B7089-678F-4660-9894-9ED404153D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A8E15-0320-4D27-A1ED-0A87C3AE90C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3B7089-678F-4660-9894-9ED404153D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29"/>
          <p:cNvSpPr>
            <a:spLocks noChangeShapeType="1"/>
          </p:cNvSpPr>
          <p:nvPr userDrawn="1"/>
        </p:nvSpPr>
        <p:spPr bwMode="auto">
          <a:xfrm>
            <a:off x="224144" y="6512059"/>
            <a:ext cx="8827577" cy="0"/>
          </a:xfrm>
          <a:prstGeom prst="line">
            <a:avLst/>
          </a:prstGeom>
          <a:noFill/>
          <a:ln w="19050" cmpd="dbl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Text Box 30"/>
          <p:cNvSpPr txBox="1">
            <a:spLocks noChangeArrowheads="1"/>
          </p:cNvSpPr>
          <p:nvPr userDrawn="1"/>
        </p:nvSpPr>
        <p:spPr bwMode="auto">
          <a:xfrm>
            <a:off x="7665862" y="6546963"/>
            <a:ext cx="12266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altLang="es-ES" sz="1000" i="1" dirty="0">
                <a:solidFill>
                  <a:srgbClr val="0000FF"/>
                </a:solidFill>
                <a:latin typeface="Comic Sans MS" pitchFamily="66" charset="0"/>
              </a:rPr>
              <a:t>José A. </a:t>
            </a:r>
            <a:r>
              <a:rPr lang="es-ES" altLang="es-ES" sz="1000" i="1" dirty="0" smtClean="0">
                <a:solidFill>
                  <a:srgbClr val="0000FF"/>
                </a:solidFill>
                <a:latin typeface="Comic Sans MS" pitchFamily="66" charset="0"/>
              </a:rPr>
              <a:t>Caballero</a:t>
            </a:r>
            <a:endParaRPr lang="es-ES" altLang="es-ES" sz="1000" i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 userDrawn="1"/>
        </p:nvSpPr>
        <p:spPr bwMode="auto">
          <a:xfrm>
            <a:off x="155328" y="6560648"/>
            <a:ext cx="3552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s-ES" sz="1000" i="1" noProof="0" dirty="0" smtClean="0">
                <a:solidFill>
                  <a:srgbClr val="0000FF"/>
                </a:solidFill>
                <a:latin typeface="Comic Sans MS" pitchFamily="66" charset="0"/>
              </a:rPr>
              <a:t>Planning,</a:t>
            </a:r>
            <a:r>
              <a:rPr lang="en-US" altLang="es-ES" sz="1000" i="1" baseline="0" noProof="0" dirty="0" smtClean="0">
                <a:solidFill>
                  <a:srgbClr val="0000FF"/>
                </a:solidFill>
                <a:latin typeface="Comic Sans MS" pitchFamily="66" charset="0"/>
              </a:rPr>
              <a:t> logistics and organization in Chemical Industry</a:t>
            </a:r>
            <a:r>
              <a:rPr lang="en-US" altLang="es-ES" sz="1000" i="1" noProof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altLang="es-ES" sz="1000" i="1" noProof="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9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4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39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6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09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7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30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2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49" r:id="rId14"/>
    <p:sldLayoutId id="2147483665" r:id="rId15"/>
    <p:sldLayoutId id="214748366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1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8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9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7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77577" y="980728"/>
            <a:ext cx="8286911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s-E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5pPr>
            <a:lvl6pPr>
              <a:defRPr>
                <a:latin typeface="Times New Roman" pitchFamily="18" charset="0"/>
              </a:defRPr>
            </a:lvl6pPr>
            <a:lvl7pPr>
              <a:defRPr>
                <a:latin typeface="Times New Roman" pitchFamily="18" charset="0"/>
              </a:defRPr>
            </a:lvl7pPr>
            <a:lvl8pPr>
              <a:defRPr>
                <a:latin typeface="Times New Roman" pitchFamily="18" charset="0"/>
              </a:defRPr>
            </a:lvl8pPr>
            <a:lvl9pPr>
              <a:defRPr>
                <a:latin typeface="Times New Roman" pitchFamily="18" charset="0"/>
              </a:defRPr>
            </a:lvl9pPr>
          </a:lstStyle>
          <a:p>
            <a:r>
              <a:rPr lang="en-US" sz="2800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Planning, logistics and organization in Chemical Industry.</a:t>
            </a:r>
          </a:p>
          <a:p>
            <a:endParaRPr lang="en-US" sz="1400" dirty="0" smtClean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dirty="0" smtClean="0">
                <a:solidFill>
                  <a:srgbClr val="0066FF"/>
                </a:solidFill>
                <a:effectLst/>
              </a:rPr>
              <a:t>Mathematical programming approaches to the planning and scheduling in chemical processes</a:t>
            </a:r>
            <a:endParaRPr lang="en-US" i="1" dirty="0">
              <a:solidFill>
                <a:srgbClr val="0066FF"/>
              </a:solidFill>
              <a:effectLst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049297" y="4725144"/>
            <a:ext cx="354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Master in Chemical Engineering</a:t>
            </a:r>
          </a:p>
          <a:p>
            <a:pPr algn="ctr"/>
            <a:r>
              <a:rPr lang="en-US" sz="2000" b="1" dirty="0" smtClean="0"/>
              <a:t>University of Alicante.</a:t>
            </a:r>
            <a:endParaRPr lang="en-US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815975" y="5733256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Gabriola" panose="04040605051002020D02" pitchFamily="82" charset="0"/>
              </a:rPr>
              <a:t>José A. Caballero</a:t>
            </a:r>
            <a:endParaRPr lang="es-ES" dirty="0">
              <a:latin typeface="Gabriola" panose="04040605051002020D02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267744" y="3404461"/>
            <a:ext cx="4817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Scheduling Models.</a:t>
            </a:r>
          </a:p>
        </p:txBody>
      </p:sp>
    </p:spTree>
    <p:extLst>
      <p:ext uri="{BB962C8B-B14F-4D97-AF65-F5344CB8AC3E}">
        <p14:creationId xmlns:p14="http://schemas.microsoft.com/office/powerpoint/2010/main" val="33833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99608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marL="514350" indent="-514350">
              <a:buAutoNum type="romanUcPeriod"/>
            </a:pP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/>
              <a:t>).</a:t>
            </a:r>
            <a:endParaRPr lang="en-US" altLang="en-US" dirty="0" smtClean="0"/>
          </a:p>
          <a:p>
            <a:pPr algn="ctr"/>
            <a:r>
              <a:rPr lang="en-US" altLang="en-US" sz="1400" b="0" i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en-US" sz="1400" b="0" i="1" dirty="0" err="1" smtClean="0">
                <a:solidFill>
                  <a:schemeClr val="tx1"/>
                </a:solidFill>
                <a:effectLst/>
              </a:rPr>
              <a:t>Kocis</a:t>
            </a:r>
            <a:r>
              <a:rPr lang="en-US" altLang="en-US" sz="1400" b="0" i="1" dirty="0" smtClean="0">
                <a:solidFill>
                  <a:schemeClr val="tx1"/>
                </a:solidFill>
                <a:effectLst/>
              </a:rPr>
              <a:t> &amp; Grossmann, 1988)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94450" y="1124744"/>
            <a:ext cx="7477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Consider a </a:t>
            </a:r>
            <a:r>
              <a:rPr lang="en-US" dirty="0" err="1" smtClean="0"/>
              <a:t>flowshop</a:t>
            </a:r>
            <a:r>
              <a:rPr lang="en-US" dirty="0" smtClean="0"/>
              <a:t> plant with fixed product demands. The objective consists of selecting the sizes and number of parallel units operating out of phase that minimize the investment costs. 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694450" y="2876839"/>
            <a:ext cx="5344540" cy="306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N:</a:t>
            </a:r>
            <a:r>
              <a:rPr lang="en-US" dirty="0" smtClean="0"/>
              <a:t>	Number of products to be produced.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M:</a:t>
            </a:r>
            <a:r>
              <a:rPr lang="en-US" dirty="0" smtClean="0"/>
              <a:t>	Number of stages in the batch plant.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τ</a:t>
            </a:r>
            <a:r>
              <a:rPr lang="en-US" baseline="-25000" dirty="0" err="1" smtClean="0">
                <a:solidFill>
                  <a:srgbClr val="0000FF"/>
                </a:solidFill>
              </a:rPr>
              <a:t>i,j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Processing time of product </a:t>
            </a:r>
            <a:r>
              <a:rPr lang="en-US" dirty="0" err="1" smtClean="0"/>
              <a:t>i</a:t>
            </a:r>
            <a:r>
              <a:rPr lang="en-US" dirty="0" smtClean="0"/>
              <a:t> in stage j (h).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baseline="-25000" dirty="0" err="1" smtClean="0">
                <a:solidFill>
                  <a:srgbClr val="0000FF"/>
                </a:solidFill>
              </a:rPr>
              <a:t>ij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Size factor for product </a:t>
            </a:r>
            <a:r>
              <a:rPr lang="en-US" dirty="0" err="1" smtClean="0"/>
              <a:t>i</a:t>
            </a:r>
            <a:r>
              <a:rPr lang="en-US" dirty="0" smtClean="0"/>
              <a:t> in stage j (l/kg).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H:</a:t>
            </a:r>
            <a:r>
              <a:rPr lang="en-US" dirty="0" smtClean="0"/>
              <a:t>	Horizon time (h).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Q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Demand of product I (kg).</a:t>
            </a:r>
          </a:p>
          <a:p>
            <a:pPr lvl="1">
              <a:lnSpc>
                <a:spcPct val="120000"/>
              </a:lnSpc>
            </a:pPr>
            <a:r>
              <a:rPr lang="el-GR" dirty="0" smtClean="0">
                <a:solidFill>
                  <a:srgbClr val="0000FF"/>
                </a:solidFill>
              </a:rPr>
              <a:t>α</a:t>
            </a:r>
            <a:r>
              <a:rPr lang="es-ES" baseline="-25000" dirty="0" smtClean="0">
                <a:solidFill>
                  <a:srgbClr val="0000FF"/>
                </a:solidFill>
              </a:rPr>
              <a:t>j</a:t>
            </a:r>
            <a:r>
              <a:rPr lang="es-ES" dirty="0" smtClean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β</a:t>
            </a:r>
            <a:r>
              <a:rPr lang="en-US" baseline="-25000" dirty="0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Cost coefficient and cost exponent for unit j.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baseline="30000" dirty="0" err="1" smtClean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baseline="30000" dirty="0" err="1" smtClean="0">
                <a:solidFill>
                  <a:srgbClr val="0000FF"/>
                </a:solidFill>
              </a:rPr>
              <a:t>U</a:t>
            </a:r>
            <a:r>
              <a:rPr lang="en-US" dirty="0" smtClean="0"/>
              <a:t>: Lower and upper bounds of volumes.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7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90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 smtClean="0"/>
              <a:t>).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94450" y="1052736"/>
            <a:ext cx="5845062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Variables: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  <a:tabLst>
                <a:tab pos="1431925" algn="l"/>
              </a:tabLst>
            </a:pP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Volume of unit in stage j.</a:t>
            </a:r>
          </a:p>
          <a:p>
            <a:pPr lvl="1">
              <a:lnSpc>
                <a:spcPct val="120000"/>
              </a:lnSpc>
              <a:tabLst>
                <a:tab pos="1431925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Size of the batch of product 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</a:p>
          <a:p>
            <a:pPr lvl="1">
              <a:lnSpc>
                <a:spcPct val="120000"/>
              </a:lnSpc>
              <a:tabLst>
                <a:tab pos="1431925" algn="l"/>
              </a:tabLst>
            </a:pP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Number of batches of product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  <a:tabLst>
                <a:tab pos="1431925" algn="l"/>
              </a:tabLst>
            </a:pPr>
            <a:r>
              <a:rPr lang="en-US" dirty="0" err="1" smtClean="0">
                <a:solidFill>
                  <a:srgbClr val="0000FF"/>
                </a:solidFill>
              </a:rPr>
              <a:t>NP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Number of units in parallel in stage j.</a:t>
            </a:r>
          </a:p>
          <a:p>
            <a:pPr lvl="1">
              <a:lnSpc>
                <a:spcPct val="120000"/>
              </a:lnSpc>
              <a:tabLst>
                <a:tab pos="1431925" algn="l"/>
              </a:tabLst>
            </a:pPr>
            <a:r>
              <a:rPr lang="en-US" dirty="0" err="1" smtClean="0">
                <a:solidFill>
                  <a:srgbClr val="0000FF"/>
                </a:solidFill>
              </a:rPr>
              <a:t>TL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Cycle time of product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  <a:tabLst>
                <a:tab pos="1431925" algn="l"/>
              </a:tabLst>
            </a:pPr>
            <a:r>
              <a:rPr lang="el-GR" dirty="0" smtClean="0">
                <a:solidFill>
                  <a:srgbClr val="0000FF"/>
                </a:solidFill>
              </a:rPr>
              <a:t>θ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Time allocated product </a:t>
            </a:r>
            <a:r>
              <a:rPr lang="en-US" dirty="0" err="1" smtClean="0"/>
              <a:t>i</a:t>
            </a:r>
            <a:r>
              <a:rPr lang="en-US" dirty="0" smtClean="0"/>
              <a:t> from time horizon H</a:t>
            </a:r>
          </a:p>
        </p:txBody>
      </p:sp>
    </p:spTree>
    <p:extLst>
      <p:ext uri="{BB962C8B-B14F-4D97-AF65-F5344CB8AC3E}">
        <p14:creationId xmlns:p14="http://schemas.microsoft.com/office/powerpoint/2010/main" val="24975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09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Campaigns (</a:t>
            </a:r>
            <a:r>
              <a:rPr lang="en-US" altLang="en-US" dirty="0" smtClean="0">
                <a:solidFill>
                  <a:srgbClr val="FF0000"/>
                </a:solidFill>
              </a:rPr>
              <a:t>ZW</a:t>
            </a:r>
            <a:r>
              <a:rPr lang="en-US" altLang="en-US" dirty="0" smtClean="0"/>
              <a:t>).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5393" y="1055899"/>
            <a:ext cx="209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 constraints: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71601" y="155679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product campaign with no intermediate storage (</a:t>
            </a:r>
            <a:r>
              <a:rPr lang="en-US" dirty="0" smtClean="0">
                <a:solidFill>
                  <a:srgbClr val="FF0000"/>
                </a:solidFill>
              </a:rPr>
              <a:t>ZW</a:t>
            </a:r>
            <a:r>
              <a:rPr lang="en-US" dirty="0" smtClean="0"/>
              <a:t>) available facilitates the timing considerations at the design stage. Consider first the case of one unit per stage:</a:t>
            </a:r>
            <a:endParaRPr lang="en-US" dirty="0"/>
          </a:p>
        </p:txBody>
      </p:sp>
      <p:grpSp>
        <p:nvGrpSpPr>
          <p:cNvPr id="14" name="13 Grupo"/>
          <p:cNvGrpSpPr/>
          <p:nvPr/>
        </p:nvGrpSpPr>
        <p:grpSpPr>
          <a:xfrm>
            <a:off x="1187624" y="2668676"/>
            <a:ext cx="6241828" cy="1120364"/>
            <a:chOff x="1187624" y="2668676"/>
            <a:chExt cx="6241828" cy="1120364"/>
          </a:xfrm>
        </p:grpSpPr>
        <p:sp>
          <p:nvSpPr>
            <p:cNvPr id="5" name="4 CuadroTexto"/>
            <p:cNvSpPr txBox="1"/>
            <p:nvPr/>
          </p:nvSpPr>
          <p:spPr>
            <a:xfrm>
              <a:off x="1187624" y="2668676"/>
              <a:ext cx="621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cycle time can be determined from the following equation: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2" name="11 Grupo"/>
            <p:cNvGrpSpPr/>
            <p:nvPr/>
          </p:nvGrpSpPr>
          <p:grpSpPr>
            <a:xfrm>
              <a:off x="2987824" y="3212976"/>
              <a:ext cx="4441628" cy="576064"/>
              <a:chOff x="2987824" y="3212976"/>
              <a:chExt cx="4441628" cy="576064"/>
            </a:xfrm>
          </p:grpSpPr>
          <p:graphicFrame>
            <p:nvGraphicFramePr>
              <p:cNvPr id="6" name="5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7087093"/>
                  </p:ext>
                </p:extLst>
              </p:nvPr>
            </p:nvGraphicFramePr>
            <p:xfrm>
              <a:off x="2987824" y="3212976"/>
              <a:ext cx="1806746" cy="5760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29" name="Equation" r:id="rId3" imgW="876240" imgH="279360" progId="Equation.DSMT4">
                      <p:embed/>
                    </p:oleObj>
                  </mc:Choice>
                  <mc:Fallback>
                    <p:oleObj name="Equation" r:id="rId3" imgW="876240" imgH="2793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987824" y="3212976"/>
                            <a:ext cx="1806746" cy="57606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8 CuadroTexto"/>
              <p:cNvSpPr txBox="1"/>
              <p:nvPr/>
            </p:nvSpPr>
            <p:spPr>
              <a:xfrm>
                <a:off x="6986702" y="331634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(1)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5" name="14 Grupo"/>
          <p:cNvGrpSpPr/>
          <p:nvPr/>
        </p:nvGrpSpPr>
        <p:grpSpPr>
          <a:xfrm>
            <a:off x="1187624" y="4005064"/>
            <a:ext cx="6984776" cy="2258045"/>
            <a:chOff x="1187624" y="4005064"/>
            <a:chExt cx="6984776" cy="2258045"/>
          </a:xfrm>
        </p:grpSpPr>
        <p:sp>
          <p:nvSpPr>
            <p:cNvPr id="7" name="6 CuadroTexto"/>
            <p:cNvSpPr txBox="1"/>
            <p:nvPr/>
          </p:nvSpPr>
          <p:spPr>
            <a:xfrm>
              <a:off x="1187624" y="4005064"/>
              <a:ext cx="69847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Since the number of batches (</a:t>
              </a:r>
              <a:r>
                <a:rPr lang="en-US" dirty="0" err="1" smtClean="0">
                  <a:solidFill>
                    <a:srgbClr val="0000FF"/>
                  </a:solidFill>
                </a:rPr>
                <a:t>n</a:t>
              </a:r>
              <a:r>
                <a:rPr lang="en-US" baseline="-25000" dirty="0" err="1" smtClean="0">
                  <a:solidFill>
                    <a:srgbClr val="0000FF"/>
                  </a:solidFill>
                </a:rPr>
                <a:t>i</a:t>
              </a:r>
              <a:r>
                <a:rPr lang="en-US" dirty="0" smtClean="0">
                  <a:solidFill>
                    <a:srgbClr val="0000FF"/>
                  </a:solidFill>
                </a:rPr>
                <a:t>) is normally large, the heads and tails in the schedule can be neglected. The production time </a:t>
              </a:r>
              <a:r>
                <a:rPr lang="el-GR" dirty="0" smtClean="0">
                  <a:solidFill>
                    <a:srgbClr val="0000FF"/>
                  </a:solidFill>
                </a:rPr>
                <a:t>θ</a:t>
              </a:r>
              <a:r>
                <a:rPr lang="es-ES" baseline="-25000" dirty="0" smtClean="0">
                  <a:solidFill>
                    <a:srgbClr val="0000FF"/>
                  </a:solidFill>
                </a:rPr>
                <a:t>i</a:t>
              </a:r>
              <a:r>
                <a:rPr lang="en-US" dirty="0" smtClean="0">
                  <a:solidFill>
                    <a:srgbClr val="0000FF"/>
                  </a:solidFill>
                </a:rPr>
                <a:t> devoted to each product can be approximated by: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3" name="12 Grupo"/>
            <p:cNvGrpSpPr/>
            <p:nvPr/>
          </p:nvGrpSpPr>
          <p:grpSpPr>
            <a:xfrm>
              <a:off x="2915816" y="5085184"/>
              <a:ext cx="4513636" cy="1177925"/>
              <a:chOff x="2915816" y="5085184"/>
              <a:chExt cx="4513636" cy="1177925"/>
            </a:xfrm>
          </p:grpSpPr>
          <p:graphicFrame>
            <p:nvGraphicFramePr>
              <p:cNvPr id="8" name="7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3130187"/>
                  </p:ext>
                </p:extLst>
              </p:nvPr>
            </p:nvGraphicFramePr>
            <p:xfrm>
              <a:off x="2915816" y="5085184"/>
              <a:ext cx="2120900" cy="1177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30" name="Equation" r:id="rId5" imgW="1028520" imgH="571320" progId="Equation.DSMT4">
                      <p:embed/>
                    </p:oleObj>
                  </mc:Choice>
                  <mc:Fallback>
                    <p:oleObj name="Equation" r:id="rId5" imgW="1028520" imgH="571320" progId="Equation.DSMT4">
                      <p:embed/>
                      <p:pic>
                        <p:nvPicPr>
                          <p:cNvPr id="0" name="5 Objeto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5816" y="5085184"/>
                            <a:ext cx="2120900" cy="1177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9 CuadroTexto"/>
              <p:cNvSpPr txBox="1"/>
              <p:nvPr/>
            </p:nvSpPr>
            <p:spPr>
              <a:xfrm>
                <a:off x="6986702" y="508518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(2)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6986702" y="573325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(3)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9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90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 smtClean="0"/>
              <a:t>).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5393" y="1055899"/>
            <a:ext cx="277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 constraints (cont.):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1187625" y="1628800"/>
            <a:ext cx="6984776" cy="1548320"/>
            <a:chOff x="1187625" y="1628800"/>
            <a:chExt cx="6984776" cy="1548320"/>
          </a:xfrm>
        </p:grpSpPr>
        <p:sp>
          <p:nvSpPr>
            <p:cNvPr id="4" name="3 CuadroTexto"/>
            <p:cNvSpPr txBox="1"/>
            <p:nvPr/>
          </p:nvSpPr>
          <p:spPr>
            <a:xfrm>
              <a:off x="1187625" y="1628800"/>
              <a:ext cx="6984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Substituting eq. 3 in eq. 2, the horizon constraint for one unit per stage can be written in terms of the number of batches </a:t>
              </a:r>
              <a:r>
                <a:rPr lang="en-US" dirty="0" err="1" smtClean="0">
                  <a:solidFill>
                    <a:srgbClr val="0000FF"/>
                  </a:solidFill>
                </a:rPr>
                <a:t>n</a:t>
              </a:r>
              <a:r>
                <a:rPr lang="en-US" baseline="-25000" dirty="0" err="1" smtClean="0">
                  <a:solidFill>
                    <a:srgbClr val="0000FF"/>
                  </a:solidFill>
                </a:rPr>
                <a:t>i</a:t>
              </a:r>
              <a:r>
                <a:rPr lang="en-US" dirty="0" smtClean="0">
                  <a:solidFill>
                    <a:srgbClr val="0000FF"/>
                  </a:solidFill>
                </a:rPr>
                <a:t>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7" name="6 Grupo"/>
            <p:cNvGrpSpPr/>
            <p:nvPr/>
          </p:nvGrpSpPr>
          <p:grpSpPr>
            <a:xfrm>
              <a:off x="3098230" y="2419883"/>
              <a:ext cx="4259214" cy="757237"/>
              <a:chOff x="3170238" y="2259013"/>
              <a:chExt cx="4259214" cy="757237"/>
            </a:xfrm>
          </p:grpSpPr>
          <p:graphicFrame>
            <p:nvGraphicFramePr>
              <p:cNvPr id="5" name="4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1607220"/>
                  </p:ext>
                </p:extLst>
              </p:nvPr>
            </p:nvGraphicFramePr>
            <p:xfrm>
              <a:off x="3170238" y="2259013"/>
              <a:ext cx="1439862" cy="757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41" name="Equation" r:id="rId3" imgW="698400" imgH="368280" progId="Equation.DSMT4">
                      <p:embed/>
                    </p:oleObj>
                  </mc:Choice>
                  <mc:Fallback>
                    <p:oleObj name="Equation" r:id="rId3" imgW="698400" imgH="3682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170238" y="2259013"/>
                            <a:ext cx="1439862" cy="7572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5 CuadroTexto"/>
              <p:cNvSpPr txBox="1"/>
              <p:nvPr/>
            </p:nvSpPr>
            <p:spPr>
              <a:xfrm>
                <a:off x="6986702" y="245224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(4)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8" name="17 Grupo"/>
          <p:cNvGrpSpPr/>
          <p:nvPr/>
        </p:nvGrpSpPr>
        <p:grpSpPr>
          <a:xfrm>
            <a:off x="1221701" y="3356992"/>
            <a:ext cx="6984776" cy="1440433"/>
            <a:chOff x="1221701" y="3356992"/>
            <a:chExt cx="6984776" cy="1440433"/>
          </a:xfrm>
        </p:grpSpPr>
        <p:sp>
          <p:nvSpPr>
            <p:cNvPr id="8" name="7 CuadroTexto"/>
            <p:cNvSpPr txBox="1"/>
            <p:nvPr/>
          </p:nvSpPr>
          <p:spPr>
            <a:xfrm>
              <a:off x="1221701" y="3356992"/>
              <a:ext cx="6984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For the case when </a:t>
              </a:r>
              <a:r>
                <a:rPr lang="en-US" dirty="0" err="1" smtClean="0">
                  <a:solidFill>
                    <a:srgbClr val="0000FF"/>
                  </a:solidFill>
                </a:rPr>
                <a:t>NP</a:t>
              </a:r>
              <a:r>
                <a:rPr lang="en-US" baseline="-25000" dirty="0" err="1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 parallel units might be used at each stage, the cycle time is expressed as follows: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9" name="8 Grupo"/>
            <p:cNvGrpSpPr/>
            <p:nvPr/>
          </p:nvGrpSpPr>
          <p:grpSpPr>
            <a:xfrm>
              <a:off x="2629198" y="4221163"/>
              <a:ext cx="4728246" cy="576262"/>
              <a:chOff x="2701206" y="3213051"/>
              <a:chExt cx="4728246" cy="576262"/>
            </a:xfrm>
          </p:grpSpPr>
          <p:graphicFrame>
            <p:nvGraphicFramePr>
              <p:cNvPr id="10" name="9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0366588"/>
                  </p:ext>
                </p:extLst>
              </p:nvPr>
            </p:nvGraphicFramePr>
            <p:xfrm>
              <a:off x="2701206" y="3213051"/>
              <a:ext cx="2382838" cy="576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42" name="Equation" r:id="rId5" imgW="1155600" imgH="279360" progId="Equation.DSMT4">
                      <p:embed/>
                    </p:oleObj>
                  </mc:Choice>
                  <mc:Fallback>
                    <p:oleObj name="Equation" r:id="rId5" imgW="1155600" imgH="2793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701206" y="3213051"/>
                            <a:ext cx="2382838" cy="5762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10 CuadroTexto"/>
              <p:cNvSpPr txBox="1"/>
              <p:nvPr/>
            </p:nvSpPr>
            <p:spPr>
              <a:xfrm>
                <a:off x="6986702" y="331634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(5)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" name="18 Grupo"/>
          <p:cNvGrpSpPr/>
          <p:nvPr/>
        </p:nvGrpSpPr>
        <p:grpSpPr>
          <a:xfrm>
            <a:off x="1187624" y="4869160"/>
            <a:ext cx="6984776" cy="1690390"/>
            <a:chOff x="1187624" y="4869160"/>
            <a:chExt cx="6984776" cy="1690390"/>
          </a:xfrm>
        </p:grpSpPr>
        <p:sp>
          <p:nvSpPr>
            <p:cNvPr id="12" name="11 CuadroTexto"/>
            <p:cNvSpPr txBox="1"/>
            <p:nvPr/>
          </p:nvSpPr>
          <p:spPr>
            <a:xfrm>
              <a:off x="1187624" y="4869160"/>
              <a:ext cx="698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horizon constraints for </a:t>
              </a:r>
              <a:r>
                <a:rPr lang="en-US" dirty="0" err="1" smtClean="0">
                  <a:solidFill>
                    <a:srgbClr val="0000FF"/>
                  </a:solidFill>
                </a:rPr>
                <a:t>flowshop</a:t>
              </a:r>
              <a:r>
                <a:rPr lang="en-US" dirty="0" smtClean="0">
                  <a:solidFill>
                    <a:srgbClr val="0000FF"/>
                  </a:solidFill>
                </a:rPr>
                <a:t> plants with parallel units is then: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3" name="12 Grupo"/>
            <p:cNvGrpSpPr/>
            <p:nvPr/>
          </p:nvGrpSpPr>
          <p:grpSpPr>
            <a:xfrm>
              <a:off x="2752725" y="5224463"/>
              <a:ext cx="4604719" cy="1335087"/>
              <a:chOff x="2824733" y="5006772"/>
              <a:chExt cx="4604719" cy="1335087"/>
            </a:xfrm>
          </p:grpSpPr>
          <p:graphicFrame>
            <p:nvGraphicFramePr>
              <p:cNvPr id="14" name="13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5532570"/>
                  </p:ext>
                </p:extLst>
              </p:nvPr>
            </p:nvGraphicFramePr>
            <p:xfrm>
              <a:off x="2824733" y="5006772"/>
              <a:ext cx="2303463" cy="1335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43" name="Equation" r:id="rId7" imgW="1117440" imgH="647640" progId="Equation.DSMT4">
                      <p:embed/>
                    </p:oleObj>
                  </mc:Choice>
                  <mc:Fallback>
                    <p:oleObj name="Equation" r:id="rId7" imgW="1117440" imgH="647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4733" y="5006772"/>
                            <a:ext cx="2303463" cy="1335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14 CuadroTexto"/>
              <p:cNvSpPr txBox="1"/>
              <p:nvPr/>
            </p:nvSpPr>
            <p:spPr>
              <a:xfrm>
                <a:off x="6986702" y="508518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(6)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15 CuadroTexto"/>
              <p:cNvSpPr txBox="1"/>
              <p:nvPr/>
            </p:nvSpPr>
            <p:spPr>
              <a:xfrm>
                <a:off x="6986702" y="573325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(7)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10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90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 smtClean="0"/>
              <a:t>).</a:t>
            </a:r>
          </a:p>
        </p:txBody>
      </p:sp>
      <p:grpSp>
        <p:nvGrpSpPr>
          <p:cNvPr id="20" name="19 Grupo"/>
          <p:cNvGrpSpPr/>
          <p:nvPr/>
        </p:nvGrpSpPr>
        <p:grpSpPr>
          <a:xfrm>
            <a:off x="1187624" y="1484784"/>
            <a:ext cx="7200800" cy="1305436"/>
            <a:chOff x="1187624" y="1484784"/>
            <a:chExt cx="7200800" cy="1305436"/>
          </a:xfrm>
        </p:grpSpPr>
        <p:sp>
          <p:nvSpPr>
            <p:cNvPr id="4" name="3 CuadroTexto"/>
            <p:cNvSpPr txBox="1"/>
            <p:nvPr/>
          </p:nvSpPr>
          <p:spPr>
            <a:xfrm>
              <a:off x="1187625" y="1484784"/>
              <a:ext cx="698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volume </a:t>
              </a:r>
              <a:r>
                <a:rPr lang="en-US" dirty="0" err="1" smtClean="0">
                  <a:solidFill>
                    <a:srgbClr val="0000FF"/>
                  </a:solidFill>
                </a:rPr>
                <a:t>V</a:t>
              </a:r>
              <a:r>
                <a:rPr lang="en-US" baseline="-25000" dirty="0" err="1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 has to be able to process all the products i: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5" name="4 Grupo"/>
            <p:cNvGrpSpPr/>
            <p:nvPr/>
          </p:nvGrpSpPr>
          <p:grpSpPr>
            <a:xfrm>
              <a:off x="1665148" y="1973316"/>
              <a:ext cx="5227564" cy="417513"/>
              <a:chOff x="2201888" y="2429173"/>
              <a:chExt cx="5227564" cy="417513"/>
            </a:xfrm>
          </p:grpSpPr>
          <p:graphicFrame>
            <p:nvGraphicFramePr>
              <p:cNvPr id="6" name="5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0373412"/>
                  </p:ext>
                </p:extLst>
              </p:nvPr>
            </p:nvGraphicFramePr>
            <p:xfrm>
              <a:off x="2201888" y="2429173"/>
              <a:ext cx="3376612" cy="417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59" name="Equation" r:id="rId3" imgW="1638000" imgH="203040" progId="Equation.DSMT4">
                      <p:embed/>
                    </p:oleObj>
                  </mc:Choice>
                  <mc:Fallback>
                    <p:oleObj name="Equation" r:id="rId3" imgW="163800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201888" y="2429173"/>
                            <a:ext cx="3376612" cy="4175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6 CuadroTexto"/>
              <p:cNvSpPr txBox="1"/>
              <p:nvPr/>
            </p:nvSpPr>
            <p:spPr>
              <a:xfrm>
                <a:off x="6986702" y="245224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(8)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7 CuadroTexto"/>
            <p:cNvSpPr txBox="1"/>
            <p:nvPr/>
          </p:nvSpPr>
          <p:spPr>
            <a:xfrm>
              <a:off x="1187624" y="2420888"/>
              <a:ext cx="720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right hand side represents the actual volume needed by each product.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187624" y="3059668"/>
            <a:ext cx="6984776" cy="1185307"/>
            <a:chOff x="1187624" y="3059668"/>
            <a:chExt cx="6984776" cy="1185307"/>
          </a:xfrm>
        </p:grpSpPr>
        <p:sp>
          <p:nvSpPr>
            <p:cNvPr id="9" name="8 CuadroTexto"/>
            <p:cNvSpPr txBox="1"/>
            <p:nvPr/>
          </p:nvSpPr>
          <p:spPr>
            <a:xfrm>
              <a:off x="1187624" y="3059668"/>
              <a:ext cx="698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number of batches </a:t>
              </a:r>
              <a:r>
                <a:rPr lang="en-US" dirty="0" err="1" smtClean="0">
                  <a:solidFill>
                    <a:srgbClr val="0000FF"/>
                  </a:solidFill>
                </a:rPr>
                <a:t>ni</a:t>
              </a:r>
              <a:r>
                <a:rPr lang="en-US" dirty="0" smtClean="0">
                  <a:solidFill>
                    <a:srgbClr val="0000FF"/>
                  </a:solidFill>
                </a:rPr>
                <a:t> for each product I is given by: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2413000" y="3462338"/>
              <a:ext cx="4496345" cy="782637"/>
              <a:chOff x="2933107" y="2246487"/>
              <a:chExt cx="4496345" cy="782637"/>
            </a:xfrm>
          </p:grpSpPr>
          <p:graphicFrame>
            <p:nvGraphicFramePr>
              <p:cNvPr id="11" name="10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6972726"/>
                  </p:ext>
                </p:extLst>
              </p:nvPr>
            </p:nvGraphicFramePr>
            <p:xfrm>
              <a:off x="2933107" y="2246487"/>
              <a:ext cx="1911350" cy="782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60" name="Equation" r:id="rId5" imgW="927000" imgH="380880" progId="Equation.DSMT4">
                      <p:embed/>
                    </p:oleObj>
                  </mc:Choice>
                  <mc:Fallback>
                    <p:oleObj name="Equation" r:id="rId5" imgW="927000" imgH="380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933107" y="2246487"/>
                            <a:ext cx="1911350" cy="7826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11 CuadroTexto"/>
              <p:cNvSpPr txBox="1"/>
              <p:nvPr/>
            </p:nvSpPr>
            <p:spPr>
              <a:xfrm>
                <a:off x="6986702" y="245224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(9)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2" name="21 Grupo"/>
          <p:cNvGrpSpPr/>
          <p:nvPr/>
        </p:nvGrpSpPr>
        <p:grpSpPr>
          <a:xfrm>
            <a:off x="1189805" y="4365104"/>
            <a:ext cx="6984776" cy="1295921"/>
            <a:chOff x="1189805" y="4365104"/>
            <a:chExt cx="6984776" cy="1295921"/>
          </a:xfrm>
        </p:grpSpPr>
        <p:sp>
          <p:nvSpPr>
            <p:cNvPr id="13" name="12 CuadroTexto"/>
            <p:cNvSpPr txBox="1"/>
            <p:nvPr/>
          </p:nvSpPr>
          <p:spPr>
            <a:xfrm>
              <a:off x="1189805" y="4365104"/>
              <a:ext cx="698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Finally the investment cost is: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4" name="13 Grupo"/>
            <p:cNvGrpSpPr/>
            <p:nvPr/>
          </p:nvGrpSpPr>
          <p:grpSpPr>
            <a:xfrm>
              <a:off x="2424113" y="4878388"/>
              <a:ext cx="4483992" cy="782637"/>
              <a:chOff x="2945460" y="2246264"/>
              <a:chExt cx="4483992" cy="782637"/>
            </a:xfrm>
          </p:grpSpPr>
          <p:graphicFrame>
            <p:nvGraphicFramePr>
              <p:cNvPr id="15" name="14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744760"/>
                  </p:ext>
                </p:extLst>
              </p:nvPr>
            </p:nvGraphicFramePr>
            <p:xfrm>
              <a:off x="2945460" y="2246264"/>
              <a:ext cx="1885950" cy="782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61" name="Equation" r:id="rId7" imgW="914400" imgH="380880" progId="Equation.DSMT4">
                      <p:embed/>
                    </p:oleObj>
                  </mc:Choice>
                  <mc:Fallback>
                    <p:oleObj name="Equation" r:id="rId7" imgW="914400" imgH="380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45460" y="2246264"/>
                            <a:ext cx="1885950" cy="7826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15 CuadroTexto"/>
              <p:cNvSpPr txBox="1"/>
              <p:nvPr/>
            </p:nvSpPr>
            <p:spPr>
              <a:xfrm>
                <a:off x="6986702" y="245224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(9)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54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90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 smtClean="0"/>
              <a:t>).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5393" y="105589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MINLP (I).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121908"/>
              </p:ext>
            </p:extLst>
          </p:nvPr>
        </p:nvGraphicFramePr>
        <p:xfrm>
          <a:off x="2699792" y="1080848"/>
          <a:ext cx="5289550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3" name="Equation" r:id="rId3" imgW="2565360" imgH="1612800" progId="Equation.DSMT4">
                  <p:embed/>
                </p:oleObj>
              </mc:Choice>
              <mc:Fallback>
                <p:oleObj name="Equation" r:id="rId3" imgW="256536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1080848"/>
                        <a:ext cx="5289550" cy="331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187895" y="4797151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Where, for a maximum of K parallel units, the bounds can be calculated as follows: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08677"/>
              </p:ext>
            </p:extLst>
          </p:nvPr>
        </p:nvGraphicFramePr>
        <p:xfrm>
          <a:off x="3396412" y="4470215"/>
          <a:ext cx="42957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4" name="Equation" r:id="rId5" imgW="2082600" imgH="901440" progId="Equation.DSMT4">
                  <p:embed/>
                </p:oleObj>
              </mc:Choice>
              <mc:Fallback>
                <p:oleObj name="Equation" r:id="rId5" imgW="2082600" imgH="901440" progId="Equation.DSMT4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412" y="4470215"/>
                        <a:ext cx="42957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18 Grupo"/>
          <p:cNvGrpSpPr/>
          <p:nvPr/>
        </p:nvGrpSpPr>
        <p:grpSpPr>
          <a:xfrm>
            <a:off x="4499992" y="813390"/>
            <a:ext cx="3970857" cy="903118"/>
            <a:chOff x="4499992" y="813390"/>
            <a:chExt cx="3970857" cy="903118"/>
          </a:xfrm>
        </p:grpSpPr>
        <p:sp>
          <p:nvSpPr>
            <p:cNvPr id="16" name="15 Elipse"/>
            <p:cNvSpPr/>
            <p:nvPr/>
          </p:nvSpPr>
          <p:spPr>
            <a:xfrm>
              <a:off x="4499992" y="1133953"/>
              <a:ext cx="582555" cy="58255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6228184" y="813390"/>
              <a:ext cx="2242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Non-Linear no-convex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17 Forma libre"/>
            <p:cNvSpPr/>
            <p:nvPr/>
          </p:nvSpPr>
          <p:spPr>
            <a:xfrm>
              <a:off x="4969565" y="922267"/>
              <a:ext cx="1321905" cy="280368"/>
            </a:xfrm>
            <a:custGeom>
              <a:avLst/>
              <a:gdLst>
                <a:gd name="connsiteX0" fmla="*/ 1321905 w 1321905"/>
                <a:gd name="connsiteY0" fmla="*/ 71646 h 280368"/>
                <a:gd name="connsiteX1" fmla="*/ 606287 w 1321905"/>
                <a:gd name="connsiteY1" fmla="*/ 12011 h 280368"/>
                <a:gd name="connsiteX2" fmla="*/ 0 w 1321905"/>
                <a:gd name="connsiteY2" fmla="*/ 280368 h 28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1905" h="280368">
                  <a:moveTo>
                    <a:pt x="1321905" y="71646"/>
                  </a:moveTo>
                  <a:cubicBezTo>
                    <a:pt x="1074254" y="24435"/>
                    <a:pt x="826604" y="-22776"/>
                    <a:pt x="606287" y="12011"/>
                  </a:cubicBezTo>
                  <a:cubicBezTo>
                    <a:pt x="385970" y="46798"/>
                    <a:pt x="192985" y="163583"/>
                    <a:pt x="0" y="280368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539552" y="2132856"/>
            <a:ext cx="4430013" cy="1368152"/>
            <a:chOff x="539552" y="2132856"/>
            <a:chExt cx="4430013" cy="1368152"/>
          </a:xfrm>
        </p:grpSpPr>
        <p:sp>
          <p:nvSpPr>
            <p:cNvPr id="20" name="19 Elipse"/>
            <p:cNvSpPr/>
            <p:nvPr/>
          </p:nvSpPr>
          <p:spPr>
            <a:xfrm>
              <a:off x="2627784" y="2132856"/>
              <a:ext cx="2341781" cy="1368152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539552" y="2492896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Non-Linear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21 Forma libre"/>
            <p:cNvSpPr/>
            <p:nvPr/>
          </p:nvSpPr>
          <p:spPr>
            <a:xfrm>
              <a:off x="1779104" y="2484761"/>
              <a:ext cx="864705" cy="188865"/>
            </a:xfrm>
            <a:custGeom>
              <a:avLst/>
              <a:gdLst>
                <a:gd name="connsiteX0" fmla="*/ 0 w 864705"/>
                <a:gd name="connsiteY0" fmla="*/ 178926 h 188865"/>
                <a:gd name="connsiteX1" fmla="*/ 417444 w 864705"/>
                <a:gd name="connsiteY1" fmla="*/ 22 h 188865"/>
                <a:gd name="connsiteX2" fmla="*/ 864705 w 864705"/>
                <a:gd name="connsiteY2" fmla="*/ 188865 h 18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705" h="188865">
                  <a:moveTo>
                    <a:pt x="0" y="178926"/>
                  </a:moveTo>
                  <a:cubicBezTo>
                    <a:pt x="136663" y="88646"/>
                    <a:pt x="273327" y="-1634"/>
                    <a:pt x="417444" y="22"/>
                  </a:cubicBezTo>
                  <a:cubicBezTo>
                    <a:pt x="561561" y="1678"/>
                    <a:pt x="713133" y="95271"/>
                    <a:pt x="864705" y="188865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9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09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/>
              <a:t>).</a:t>
            </a:r>
            <a:endParaRPr lang="en-US" altLang="en-US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685393" y="1055899"/>
            <a:ext cx="339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MINLP (II): 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Convexification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87625" y="148478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Previous model can be </a:t>
            </a:r>
            <a:r>
              <a:rPr lang="en-US" dirty="0" err="1" smtClean="0">
                <a:solidFill>
                  <a:srgbClr val="0000FF"/>
                </a:solidFill>
              </a:rPr>
              <a:t>covexified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by using a exponential transformation. Besides, the resulting NLP will be in terms of binary variables instead of integer (</a:t>
            </a:r>
            <a:r>
              <a:rPr lang="en-US" dirty="0" err="1" smtClean="0">
                <a:solidFill>
                  <a:srgbClr val="0000FF"/>
                </a:solidFill>
              </a:rPr>
              <a:t>NP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) variables.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322463"/>
              </p:ext>
            </p:extLst>
          </p:nvPr>
        </p:nvGraphicFramePr>
        <p:xfrm>
          <a:off x="1684134" y="2636912"/>
          <a:ext cx="47942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2" name="Equation" r:id="rId3" imgW="2323800" imgH="228600" progId="Equation.DSMT4">
                  <p:embed/>
                </p:oleObj>
              </mc:Choice>
              <mc:Fallback>
                <p:oleObj name="Equation" r:id="rId3" imgW="2323800" imgH="228600" progId="Equation.DSMT4">
                  <p:embed/>
                  <p:pic>
                    <p:nvPicPr>
                      <p:cNvPr id="0" name="1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134" y="2636912"/>
                        <a:ext cx="47942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7 Grupo"/>
          <p:cNvGrpSpPr/>
          <p:nvPr/>
        </p:nvGrpSpPr>
        <p:grpSpPr>
          <a:xfrm>
            <a:off x="1187625" y="3311628"/>
            <a:ext cx="4836841" cy="417513"/>
            <a:chOff x="1180727" y="3311628"/>
            <a:chExt cx="4836841" cy="417513"/>
          </a:xfrm>
        </p:grpSpPr>
        <p:sp>
          <p:nvSpPr>
            <p:cNvPr id="6" name="5 CuadroTexto"/>
            <p:cNvSpPr txBox="1"/>
            <p:nvPr/>
          </p:nvSpPr>
          <p:spPr>
            <a:xfrm>
              <a:off x="1180727" y="3335718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Where the new variables are: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7" name="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5895015"/>
                </p:ext>
              </p:extLst>
            </p:nvPr>
          </p:nvGraphicFramePr>
          <p:xfrm>
            <a:off x="4263380" y="3311628"/>
            <a:ext cx="1754188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03" name="Equation" r:id="rId5" imgW="850680" imgH="203040" progId="Equation.DSMT4">
                    <p:embed/>
                  </p:oleObj>
                </mc:Choice>
                <mc:Fallback>
                  <p:oleObj name="Equation" r:id="rId5" imgW="850680" imgH="203040" progId="Equation.DSMT4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380" y="3311628"/>
                          <a:ext cx="1754188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11 Grupo"/>
          <p:cNvGrpSpPr/>
          <p:nvPr/>
        </p:nvGrpSpPr>
        <p:grpSpPr>
          <a:xfrm>
            <a:off x="1187624" y="4274512"/>
            <a:ext cx="6984776" cy="1818784"/>
            <a:chOff x="1187624" y="4274512"/>
            <a:chExt cx="6984776" cy="1818784"/>
          </a:xfrm>
        </p:grpSpPr>
        <p:sp>
          <p:nvSpPr>
            <p:cNvPr id="9" name="8 CuadroTexto"/>
            <p:cNvSpPr txBox="1"/>
            <p:nvPr/>
          </p:nvSpPr>
          <p:spPr>
            <a:xfrm>
              <a:off x="1187624" y="4274512"/>
              <a:ext cx="698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If we substitute in the objective function we get: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0" name="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944369"/>
                </p:ext>
              </p:extLst>
            </p:nvPr>
          </p:nvGraphicFramePr>
          <p:xfrm>
            <a:off x="2654300" y="4814888"/>
            <a:ext cx="2855913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04" name="Equation" r:id="rId7" imgW="1384200" imgH="380880" progId="Equation.DSMT4">
                    <p:embed/>
                  </p:oleObj>
                </mc:Choice>
                <mc:Fallback>
                  <p:oleObj name="Equation" r:id="rId7" imgW="1384200" imgH="380880" progId="Equation.DSMT4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300" y="4814888"/>
                          <a:ext cx="2855913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10 CuadroTexto"/>
            <p:cNvSpPr txBox="1"/>
            <p:nvPr/>
          </p:nvSpPr>
          <p:spPr>
            <a:xfrm>
              <a:off x="2829538" y="5723964"/>
              <a:ext cx="2503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That is a convex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0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09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/>
              <a:t>).</a:t>
            </a:r>
            <a:endParaRPr lang="en-US" altLang="en-US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685393" y="1055899"/>
            <a:ext cx="339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MINLP (II): 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Convexification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3608" y="1484784"/>
            <a:ext cx="404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Substituting in (8) and taking logarithms: 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947863" y="1916832"/>
            <a:ext cx="4910609" cy="469900"/>
            <a:chOff x="1947863" y="2204951"/>
            <a:chExt cx="4910609" cy="469900"/>
          </a:xfrm>
        </p:grpSpPr>
        <p:graphicFrame>
          <p:nvGraphicFramePr>
            <p:cNvPr id="5" name="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027062"/>
                </p:ext>
              </p:extLst>
            </p:nvPr>
          </p:nvGraphicFramePr>
          <p:xfrm>
            <a:off x="1947863" y="2204951"/>
            <a:ext cx="38512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03" name="Equation" r:id="rId3" imgW="1866600" imgH="228600" progId="Equation.DSMT4">
                    <p:embed/>
                  </p:oleObj>
                </mc:Choice>
                <mc:Fallback>
                  <p:oleObj name="Equation" r:id="rId3" imgW="1866600" imgH="228600" progId="Equation.DSMT4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7863" y="2204951"/>
                          <a:ext cx="38512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5 CuadroTexto"/>
            <p:cNvSpPr txBox="1"/>
            <p:nvPr/>
          </p:nvSpPr>
          <p:spPr>
            <a:xfrm>
              <a:off x="6095121" y="2255235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Linear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1048273" y="2492896"/>
            <a:ext cx="386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Similarly for the time cycle constraints: 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2890308" y="3022352"/>
            <a:ext cx="3968164" cy="417513"/>
            <a:chOff x="2890308" y="2230351"/>
            <a:chExt cx="3968164" cy="417513"/>
          </a:xfrm>
        </p:grpSpPr>
        <p:graphicFrame>
          <p:nvGraphicFramePr>
            <p:cNvPr id="10" name="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643169"/>
                </p:ext>
              </p:extLst>
            </p:nvPr>
          </p:nvGraphicFramePr>
          <p:xfrm>
            <a:off x="2890308" y="2230351"/>
            <a:ext cx="196532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04" name="Equation" r:id="rId5" imgW="952200" imgH="203040" progId="Equation.DSMT4">
                    <p:embed/>
                  </p:oleObj>
                </mc:Choice>
                <mc:Fallback>
                  <p:oleObj name="Equation" r:id="rId5" imgW="952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308" y="2230351"/>
                          <a:ext cx="1965325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10 CuadroTexto"/>
            <p:cNvSpPr txBox="1"/>
            <p:nvPr/>
          </p:nvSpPr>
          <p:spPr>
            <a:xfrm>
              <a:off x="6095121" y="2255235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Linear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1048273" y="3501008"/>
            <a:ext cx="347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time horizon constraint yields: 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2557129" y="3916204"/>
            <a:ext cx="4301343" cy="757238"/>
            <a:chOff x="2654976" y="2060191"/>
            <a:chExt cx="4301343" cy="757238"/>
          </a:xfrm>
        </p:grpSpPr>
        <p:graphicFrame>
          <p:nvGraphicFramePr>
            <p:cNvPr id="14" name="1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3741492"/>
                </p:ext>
              </p:extLst>
            </p:nvPr>
          </p:nvGraphicFramePr>
          <p:xfrm>
            <a:off x="2654976" y="2060191"/>
            <a:ext cx="2436813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05" name="Equation" r:id="rId7" imgW="1180800" imgH="368280" progId="Equation.DSMT4">
                    <p:embed/>
                  </p:oleObj>
                </mc:Choice>
                <mc:Fallback>
                  <p:oleObj name="Equation" r:id="rId7" imgW="118080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976" y="2060191"/>
                          <a:ext cx="2436813" cy="757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14 CuadroTexto"/>
            <p:cNvSpPr txBox="1"/>
            <p:nvPr/>
          </p:nvSpPr>
          <p:spPr>
            <a:xfrm>
              <a:off x="6095121" y="2255235"/>
              <a:ext cx="861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Convex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1043608" y="4581128"/>
            <a:ext cx="586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np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 can be expressed in terms of binary variables as follows: 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8" name="1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986241"/>
              </p:ext>
            </p:extLst>
          </p:nvPr>
        </p:nvGraphicFramePr>
        <p:xfrm>
          <a:off x="2483768" y="5013176"/>
          <a:ext cx="45593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6" name="Equation" r:id="rId9" imgW="2209680" imgH="749160" progId="Equation.DSMT4">
                  <p:embed/>
                </p:oleObj>
              </mc:Choice>
              <mc:Fallback>
                <p:oleObj name="Equation" r:id="rId9" imgW="220968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013176"/>
                        <a:ext cx="4559300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7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09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/>
              <a:t>).</a:t>
            </a:r>
            <a:endParaRPr lang="en-US" altLang="en-US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685393" y="1055899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MINLP (II): </a:t>
            </a:r>
          </a:p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Convex Model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249240"/>
              </p:ext>
            </p:extLst>
          </p:nvPr>
        </p:nvGraphicFramePr>
        <p:xfrm>
          <a:off x="2878138" y="933450"/>
          <a:ext cx="4926012" cy="536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5" name="Equation" r:id="rId3" imgW="2387520" imgH="2603160" progId="Equation.DSMT4">
                  <p:embed/>
                </p:oleObj>
              </mc:Choice>
              <mc:Fallback>
                <p:oleObj name="Equation" r:id="rId3" imgW="2387520" imgH="260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933450"/>
                        <a:ext cx="4926012" cy="536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4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09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/>
              <a:t>).</a:t>
            </a:r>
            <a:endParaRPr lang="en-US" altLang="en-US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584984" y="903040"/>
            <a:ext cx="384464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Sizes 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Voudouris</a:t>
            </a:r>
            <a:r>
              <a:rPr lang="en-US" sz="1400" i="1" dirty="0" smtClean="0"/>
              <a:t> &amp; Grossmann, 1992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9632" y="155679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practice, it is often the case that only standard sizes for the vessels are available.</a:t>
            </a:r>
          </a:p>
        </p:txBody>
      </p:sp>
      <p:grpSp>
        <p:nvGrpSpPr>
          <p:cNvPr id="12" name="11 Grupo"/>
          <p:cNvGrpSpPr/>
          <p:nvPr/>
        </p:nvGrpSpPr>
        <p:grpSpPr>
          <a:xfrm>
            <a:off x="1259632" y="3380799"/>
            <a:ext cx="6984776" cy="1576319"/>
            <a:chOff x="1259632" y="3380799"/>
            <a:chExt cx="6984776" cy="1576319"/>
          </a:xfrm>
        </p:grpSpPr>
        <p:sp>
          <p:nvSpPr>
            <p:cNvPr id="6" name="5 CuadroTexto"/>
            <p:cNvSpPr txBox="1"/>
            <p:nvPr/>
          </p:nvSpPr>
          <p:spPr>
            <a:xfrm>
              <a:off x="1259632" y="3380799"/>
              <a:ext cx="6984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 straightforward, and rigorous approach consists of defining the following binary variable: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7" name="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720697"/>
                </p:ext>
              </p:extLst>
            </p:nvPr>
          </p:nvGraphicFramePr>
          <p:xfrm>
            <a:off x="1979712" y="4149080"/>
            <a:ext cx="4141788" cy="808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54" name="Equation" r:id="rId3" imgW="2006280" imgH="393480" progId="Equation.DSMT4">
                    <p:embed/>
                  </p:oleObj>
                </mc:Choice>
                <mc:Fallback>
                  <p:oleObj name="Equation" r:id="rId3" imgW="2006280" imgH="393480" progId="Equation.DSMT4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4149080"/>
                          <a:ext cx="4141788" cy="808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12 Grupo"/>
          <p:cNvGrpSpPr/>
          <p:nvPr/>
        </p:nvGrpSpPr>
        <p:grpSpPr>
          <a:xfrm>
            <a:off x="1259632" y="5014917"/>
            <a:ext cx="6984776" cy="1309683"/>
            <a:chOff x="1259632" y="5014917"/>
            <a:chExt cx="6984776" cy="1309683"/>
          </a:xfrm>
        </p:grpSpPr>
        <p:sp>
          <p:nvSpPr>
            <p:cNvPr id="8" name="7 CuadroTexto"/>
            <p:cNvSpPr txBox="1"/>
            <p:nvPr/>
          </p:nvSpPr>
          <p:spPr>
            <a:xfrm>
              <a:off x="1259632" y="5014917"/>
              <a:ext cx="698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An adding the following constraints to the previous model: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9" name="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8366918"/>
                </p:ext>
              </p:extLst>
            </p:nvPr>
          </p:nvGraphicFramePr>
          <p:xfrm>
            <a:off x="1579563" y="5516563"/>
            <a:ext cx="5086350" cy="80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55" name="Equation" r:id="rId5" imgW="2463480" imgH="393480" progId="Equation.DSMT4">
                    <p:embed/>
                  </p:oleObj>
                </mc:Choice>
                <mc:Fallback>
                  <p:oleObj name="Equation" r:id="rId5" imgW="2463480" imgH="393480" progId="Equation.DSMT4">
                    <p:embed/>
                    <p:pic>
                      <p:nvPicPr>
                        <p:cNvPr id="0" name="6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563" y="5516563"/>
                          <a:ext cx="5086350" cy="808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10 Grupo"/>
          <p:cNvGrpSpPr/>
          <p:nvPr/>
        </p:nvGrpSpPr>
        <p:grpSpPr>
          <a:xfrm>
            <a:off x="1259632" y="2392827"/>
            <a:ext cx="6192688" cy="955409"/>
            <a:chOff x="1259632" y="2392827"/>
            <a:chExt cx="6192688" cy="955409"/>
          </a:xfrm>
        </p:grpSpPr>
        <p:graphicFrame>
          <p:nvGraphicFramePr>
            <p:cNvPr id="5" name="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935311"/>
                </p:ext>
              </p:extLst>
            </p:nvPr>
          </p:nvGraphicFramePr>
          <p:xfrm>
            <a:off x="2339752" y="2852936"/>
            <a:ext cx="2778125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56" name="Equation" r:id="rId7" imgW="1346040" imgH="241200" progId="Equation.DSMT4">
                    <p:embed/>
                  </p:oleObj>
                </mc:Choice>
                <mc:Fallback>
                  <p:oleObj name="Equation" r:id="rId7" imgW="1346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2852936"/>
                          <a:ext cx="2778125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9 Rectángulo"/>
            <p:cNvSpPr/>
            <p:nvPr/>
          </p:nvSpPr>
          <p:spPr>
            <a:xfrm>
              <a:off x="1259632" y="2392827"/>
              <a:ext cx="61926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Assume that the equipment size in stage j is given by the set: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5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600" y="548679"/>
            <a:ext cx="3299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Planning and Scheduling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331640" y="1412776"/>
            <a:ext cx="693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a clear distinction between planning and scheduling models.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475656" y="2132856"/>
            <a:ext cx="53514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Planning try to answer the following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are the products to be manufactured?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much must be produced of each product?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must the products be manufactured?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resources are required?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Scheduling problems answer the following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are the units required for each product?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which order must be produced?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must be started each stage?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09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/>
              <a:t>).</a:t>
            </a:r>
            <a:endParaRPr lang="en-US" altLang="en-US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467417" y="903040"/>
            <a:ext cx="221721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Sizes (MILP):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71601" y="155679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better approach consists of taking advantage of the discrete sizes and reformulate the problem as a MILP. Considering one unit per stage:</a:t>
            </a:r>
            <a:endParaRPr lang="en-US" dirty="0"/>
          </a:p>
        </p:txBody>
      </p:sp>
      <p:grpSp>
        <p:nvGrpSpPr>
          <p:cNvPr id="12" name="11 Grupo"/>
          <p:cNvGrpSpPr/>
          <p:nvPr/>
        </p:nvGrpSpPr>
        <p:grpSpPr>
          <a:xfrm>
            <a:off x="971601" y="2275840"/>
            <a:ext cx="6438948" cy="1202769"/>
            <a:chOff x="971601" y="2275840"/>
            <a:chExt cx="6438948" cy="1202769"/>
          </a:xfrm>
        </p:grpSpPr>
        <p:graphicFrame>
          <p:nvGraphicFramePr>
            <p:cNvPr id="6" name="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5365602"/>
                </p:ext>
              </p:extLst>
            </p:nvPr>
          </p:nvGraphicFramePr>
          <p:xfrm>
            <a:off x="1462186" y="2645172"/>
            <a:ext cx="5948363" cy="833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66" name="Equation" r:id="rId3" imgW="2882880" imgH="406080" progId="Equation.DSMT4">
                    <p:embed/>
                  </p:oleObj>
                </mc:Choice>
                <mc:Fallback>
                  <p:oleObj name="Equation" r:id="rId3" imgW="28828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186" y="2645172"/>
                          <a:ext cx="5948363" cy="833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6 Rectángulo"/>
            <p:cNvSpPr/>
            <p:nvPr/>
          </p:nvSpPr>
          <p:spPr>
            <a:xfrm>
              <a:off x="971601" y="2275840"/>
              <a:ext cx="61926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From eq. 2 and eq. 9: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971600" y="3707740"/>
            <a:ext cx="6624736" cy="1588210"/>
            <a:chOff x="971600" y="3707740"/>
            <a:chExt cx="6624736" cy="1588210"/>
          </a:xfrm>
        </p:grpSpPr>
        <p:sp>
          <p:nvSpPr>
            <p:cNvPr id="8" name="7 Rectángulo"/>
            <p:cNvSpPr/>
            <p:nvPr/>
          </p:nvSpPr>
          <p:spPr>
            <a:xfrm>
              <a:off x="971600" y="3707740"/>
              <a:ext cx="6624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Let the inverse of the volume expressed as a linear combination of the inverse of discrete sizes: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9" name="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990071"/>
                </p:ext>
              </p:extLst>
            </p:nvPr>
          </p:nvGraphicFramePr>
          <p:xfrm>
            <a:off x="2411760" y="4437112"/>
            <a:ext cx="2566987" cy="858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67" name="Equation" r:id="rId5" imgW="1244520" imgH="419040" progId="Equation.DSMT4">
                    <p:embed/>
                  </p:oleObj>
                </mc:Choice>
                <mc:Fallback>
                  <p:oleObj name="Equation" r:id="rId5" imgW="1244520" imgH="419040" progId="Equation.DSMT4">
                    <p:embed/>
                    <p:pic>
                      <p:nvPicPr>
                        <p:cNvPr id="0" name="5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437112"/>
                          <a:ext cx="2566987" cy="858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13 Grupo"/>
          <p:cNvGrpSpPr/>
          <p:nvPr/>
        </p:nvGrpSpPr>
        <p:grpSpPr>
          <a:xfrm>
            <a:off x="1124000" y="5301208"/>
            <a:ext cx="6624736" cy="1063990"/>
            <a:chOff x="1124000" y="5301208"/>
            <a:chExt cx="6624736" cy="1063990"/>
          </a:xfrm>
        </p:grpSpPr>
        <p:sp>
          <p:nvSpPr>
            <p:cNvPr id="10" name="9 Rectángulo"/>
            <p:cNvSpPr/>
            <p:nvPr/>
          </p:nvSpPr>
          <p:spPr>
            <a:xfrm>
              <a:off x="1124000" y="5301208"/>
              <a:ext cx="66247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Substituting: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1" name="1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0719233"/>
                </p:ext>
              </p:extLst>
            </p:nvPr>
          </p:nvGraphicFramePr>
          <p:xfrm>
            <a:off x="2483768" y="5506361"/>
            <a:ext cx="4610100" cy="858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68" name="Equation" r:id="rId7" imgW="2234880" imgH="419040" progId="Equation.DSMT4">
                    <p:embed/>
                  </p:oleObj>
                </mc:Choice>
                <mc:Fallback>
                  <p:oleObj name="Equation" r:id="rId7" imgW="2234880" imgH="419040" progId="Equation.DSMT4">
                    <p:embed/>
                    <p:pic>
                      <p:nvPicPr>
                        <p:cNvPr id="0" name="8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5506361"/>
                          <a:ext cx="4610100" cy="858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04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09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/>
              <a:t>).</a:t>
            </a:r>
            <a:endParaRPr lang="en-US" altLang="en-US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683568" y="903039"/>
            <a:ext cx="414151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Sizes (MILP) </a:t>
            </a:r>
            <a:r>
              <a:rPr lang="en-US" b="1" dirty="0" smtClean="0">
                <a:solidFill>
                  <a:srgbClr val="FF0000"/>
                </a:solidFill>
              </a:rPr>
              <a:t>(one unit per stage)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71198"/>
              </p:ext>
            </p:extLst>
          </p:nvPr>
        </p:nvGraphicFramePr>
        <p:xfrm>
          <a:off x="2411760" y="1628800"/>
          <a:ext cx="5580063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1" name="Equation" r:id="rId3" imgW="2705040" imgH="1803240" progId="Equation.DSMT4">
                  <p:embed/>
                </p:oleObj>
              </mc:Choice>
              <mc:Fallback>
                <p:oleObj name="Equation" r:id="rId3" imgW="2705040" imgH="1803240" progId="Equation.DSMT4">
                  <p:embed/>
                  <p:pic>
                    <p:nvPicPr>
                      <p:cNvPr id="0" name="1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628800"/>
                        <a:ext cx="5580063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5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332656"/>
            <a:ext cx="6709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Single Product </a:t>
            </a:r>
            <a:r>
              <a:rPr lang="en-US" altLang="en-US" dirty="0"/>
              <a:t>Campaigns (</a:t>
            </a:r>
            <a:r>
              <a:rPr lang="en-US" altLang="en-US" dirty="0">
                <a:solidFill>
                  <a:srgbClr val="FF0000"/>
                </a:solidFill>
              </a:rPr>
              <a:t>ZW</a:t>
            </a:r>
            <a:r>
              <a:rPr lang="en-US" altLang="en-US" dirty="0"/>
              <a:t>).</a:t>
            </a:r>
            <a:endParaRPr lang="en-US" altLang="en-US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683568" y="903039"/>
            <a:ext cx="46833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Sizes (MILP) </a:t>
            </a:r>
            <a:r>
              <a:rPr lang="en-US" b="1" dirty="0" smtClean="0">
                <a:solidFill>
                  <a:srgbClr val="FF0000"/>
                </a:solidFill>
              </a:rPr>
              <a:t>(Multiple units per stage)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889797" y="1556792"/>
            <a:ext cx="6022600" cy="921568"/>
            <a:chOff x="889797" y="1556792"/>
            <a:chExt cx="6022600" cy="921568"/>
          </a:xfrm>
        </p:grpSpPr>
        <p:sp>
          <p:nvSpPr>
            <p:cNvPr id="4" name="3 CuadroTexto"/>
            <p:cNvSpPr txBox="1"/>
            <p:nvPr/>
          </p:nvSpPr>
          <p:spPr>
            <a:xfrm>
              <a:off x="889797" y="1556792"/>
              <a:ext cx="4467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we consider units in parallel, we can define:</a:t>
              </a:r>
              <a:endParaRPr lang="en-US" dirty="0"/>
            </a:p>
          </p:txBody>
        </p:sp>
        <p:graphicFrame>
          <p:nvGraphicFramePr>
            <p:cNvPr id="5" name="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41757"/>
                </p:ext>
              </p:extLst>
            </p:nvPr>
          </p:nvGraphicFramePr>
          <p:xfrm>
            <a:off x="1619672" y="2060848"/>
            <a:ext cx="529272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04" name="Equation" r:id="rId3" imgW="2565360" imgH="203040" progId="Equation.DSMT4">
                    <p:embed/>
                  </p:oleObj>
                </mc:Choice>
                <mc:Fallback>
                  <p:oleObj name="Equation" r:id="rId3" imgW="2565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2060848"/>
                          <a:ext cx="529272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10 Grupo"/>
          <p:cNvGrpSpPr/>
          <p:nvPr/>
        </p:nvGrpSpPr>
        <p:grpSpPr>
          <a:xfrm>
            <a:off x="899592" y="2627620"/>
            <a:ext cx="5418471" cy="1088023"/>
            <a:chOff x="899592" y="2627620"/>
            <a:chExt cx="5418471" cy="1088023"/>
          </a:xfrm>
        </p:grpSpPr>
        <p:sp>
          <p:nvSpPr>
            <p:cNvPr id="6" name="5 CuadroTexto"/>
            <p:cNvSpPr txBox="1"/>
            <p:nvPr/>
          </p:nvSpPr>
          <p:spPr>
            <a:xfrm>
              <a:off x="899592" y="2627620"/>
              <a:ext cx="5418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new values for cycle time can be calculated a priori: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7" name="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657709"/>
                </p:ext>
              </p:extLst>
            </p:nvPr>
          </p:nvGraphicFramePr>
          <p:xfrm>
            <a:off x="1691680" y="3140968"/>
            <a:ext cx="2252662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05" name="Equation" r:id="rId5" imgW="1091880" imgH="279360" progId="Equation.DSMT4">
                    <p:embed/>
                  </p:oleObj>
                </mc:Choice>
                <mc:Fallback>
                  <p:oleObj name="Equation" r:id="rId5" imgW="1091880" imgH="279360" progId="Equation.DSMT4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3140968"/>
                          <a:ext cx="2252662" cy="574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11 Grupo"/>
          <p:cNvGrpSpPr/>
          <p:nvPr/>
        </p:nvGrpSpPr>
        <p:grpSpPr>
          <a:xfrm>
            <a:off x="876613" y="3779748"/>
            <a:ext cx="6484625" cy="2038440"/>
            <a:chOff x="899592" y="3779748"/>
            <a:chExt cx="6484625" cy="2038440"/>
          </a:xfrm>
        </p:grpSpPr>
        <p:sp>
          <p:nvSpPr>
            <p:cNvPr id="8" name="7 CuadroTexto"/>
            <p:cNvSpPr txBox="1"/>
            <p:nvPr/>
          </p:nvSpPr>
          <p:spPr>
            <a:xfrm>
              <a:off x="899592" y="3779748"/>
              <a:ext cx="1561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And therefore: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9" name="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6369820"/>
                </p:ext>
              </p:extLst>
            </p:nvPr>
          </p:nvGraphicFramePr>
          <p:xfrm>
            <a:off x="1537454" y="4173538"/>
            <a:ext cx="5846763" cy="164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06" name="Equation" r:id="rId7" imgW="2831760" imgH="799920" progId="Equation.DSMT4">
                    <p:embed/>
                  </p:oleObj>
                </mc:Choice>
                <mc:Fallback>
                  <p:oleObj name="Equation" r:id="rId7" imgW="2831760" imgH="799920" progId="Equation.DSMT4">
                    <p:embed/>
                    <p:pic>
                      <p:nvPicPr>
                        <p:cNvPr id="0" name="6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454" y="4173538"/>
                          <a:ext cx="5846763" cy="164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938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6378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UIS</a:t>
            </a:r>
          </a:p>
          <a:p>
            <a:pPr algn="ctr"/>
            <a:r>
              <a:rPr lang="en-US" altLang="en-US" sz="1600" b="0" i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en-US" sz="1600" b="0" i="1" dirty="0" err="1" smtClean="0">
                <a:solidFill>
                  <a:schemeClr val="tx1"/>
                </a:solidFill>
                <a:effectLst/>
              </a:rPr>
              <a:t>Birewar</a:t>
            </a:r>
            <a:r>
              <a:rPr lang="en-US" altLang="en-US" sz="1600" b="0" i="1" dirty="0" smtClean="0">
                <a:solidFill>
                  <a:schemeClr val="tx1"/>
                </a:solidFill>
                <a:effectLst/>
              </a:rPr>
              <a:t> &amp; Grossmann, 1989)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043609" y="134076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Mixed product campaigns involve sequencing </a:t>
            </a:r>
            <a:r>
              <a:rPr lang="en-US" dirty="0" smtClean="0"/>
              <a:t>of individual batches of the different products.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55170" y="1988840"/>
            <a:ext cx="4580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unit per stage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Unlimited Intermediate Storage (UIS)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costs of storage tanks is neglected.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Cleanup times can be neglected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99668" y="3391600"/>
            <a:ext cx="5344540" cy="306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N:</a:t>
            </a:r>
            <a:r>
              <a:rPr lang="en-US" dirty="0" smtClean="0"/>
              <a:t>	Number of products to be produced.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M:</a:t>
            </a:r>
            <a:r>
              <a:rPr lang="en-US" dirty="0" smtClean="0"/>
              <a:t>	Number of stages in the batch plant.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τ</a:t>
            </a:r>
            <a:r>
              <a:rPr lang="en-US" baseline="-25000" dirty="0" err="1" smtClean="0">
                <a:solidFill>
                  <a:srgbClr val="0000FF"/>
                </a:solidFill>
              </a:rPr>
              <a:t>i,j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Processing time of product </a:t>
            </a:r>
            <a:r>
              <a:rPr lang="en-US" dirty="0" err="1" smtClean="0"/>
              <a:t>i</a:t>
            </a:r>
            <a:r>
              <a:rPr lang="en-US" dirty="0" smtClean="0"/>
              <a:t> in stage j (h).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baseline="-25000" dirty="0" err="1" smtClean="0">
                <a:solidFill>
                  <a:srgbClr val="0000FF"/>
                </a:solidFill>
              </a:rPr>
              <a:t>ij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Size factor for product </a:t>
            </a:r>
            <a:r>
              <a:rPr lang="en-US" dirty="0" err="1" smtClean="0"/>
              <a:t>i</a:t>
            </a:r>
            <a:r>
              <a:rPr lang="en-US" dirty="0" smtClean="0"/>
              <a:t> in stage j (l/kg).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H:</a:t>
            </a:r>
            <a:r>
              <a:rPr lang="en-US" dirty="0" smtClean="0"/>
              <a:t>	Horizon time (h).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Q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Demand of product I (kg).</a:t>
            </a:r>
          </a:p>
          <a:p>
            <a:pPr lvl="1">
              <a:lnSpc>
                <a:spcPct val="120000"/>
              </a:lnSpc>
            </a:pPr>
            <a:r>
              <a:rPr lang="el-GR" dirty="0" smtClean="0">
                <a:solidFill>
                  <a:srgbClr val="0000FF"/>
                </a:solidFill>
              </a:rPr>
              <a:t>α</a:t>
            </a:r>
            <a:r>
              <a:rPr lang="es-ES" baseline="-25000" dirty="0" smtClean="0">
                <a:solidFill>
                  <a:srgbClr val="0000FF"/>
                </a:solidFill>
              </a:rPr>
              <a:t>j</a:t>
            </a:r>
            <a:r>
              <a:rPr lang="es-ES" dirty="0" smtClean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β</a:t>
            </a:r>
            <a:r>
              <a:rPr lang="en-US" baseline="-25000" dirty="0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Cost coefficient and cost exponent for unit j.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baseline="30000" dirty="0" err="1" smtClean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baseline="30000" dirty="0" err="1" smtClean="0">
                <a:solidFill>
                  <a:srgbClr val="0000FF"/>
                </a:solidFill>
              </a:rPr>
              <a:t>U</a:t>
            </a:r>
            <a:r>
              <a:rPr lang="en-US" dirty="0" smtClean="0"/>
              <a:t>: Lower and upper bounds of volumes.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4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827584" y="2708920"/>
            <a:ext cx="7488832" cy="1384102"/>
            <a:chOff x="827584" y="2708920"/>
            <a:chExt cx="7488832" cy="1384102"/>
          </a:xfrm>
        </p:grpSpPr>
        <p:sp>
          <p:nvSpPr>
            <p:cNvPr id="3" name="2 CuadroTexto"/>
            <p:cNvSpPr txBox="1"/>
            <p:nvPr/>
          </p:nvSpPr>
          <p:spPr>
            <a:xfrm>
              <a:off x="827584" y="2708920"/>
              <a:ext cx="7488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cycle time for a plant with one unit per stage operating with UIS police is:</a:t>
              </a:r>
              <a:endParaRPr lang="en-US" dirty="0"/>
            </a:p>
          </p:txBody>
        </p:sp>
        <p:grpSp>
          <p:nvGrpSpPr>
            <p:cNvPr id="4" name="3 Grupo"/>
            <p:cNvGrpSpPr/>
            <p:nvPr/>
          </p:nvGrpSpPr>
          <p:grpSpPr>
            <a:xfrm>
              <a:off x="1691680" y="3284984"/>
              <a:ext cx="5427431" cy="808038"/>
              <a:chOff x="2467639" y="4149080"/>
              <a:chExt cx="5427431" cy="808038"/>
            </a:xfrm>
          </p:grpSpPr>
          <p:graphicFrame>
            <p:nvGraphicFramePr>
              <p:cNvPr id="5" name="4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7637025"/>
                  </p:ext>
                </p:extLst>
              </p:nvPr>
            </p:nvGraphicFramePr>
            <p:xfrm>
              <a:off x="2467639" y="4149080"/>
              <a:ext cx="2386012" cy="808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66" name="Equation" r:id="rId3" imgW="1155600" imgH="393480" progId="Equation.DSMT4">
                      <p:embed/>
                    </p:oleObj>
                  </mc:Choice>
                  <mc:Fallback>
                    <p:oleObj name="Equation" r:id="rId3" imgW="115560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7639" y="4149080"/>
                            <a:ext cx="2386012" cy="8080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5 CuadroTexto"/>
              <p:cNvSpPr txBox="1"/>
              <p:nvPr/>
            </p:nvSpPr>
            <p:spPr>
              <a:xfrm>
                <a:off x="7452320" y="4368433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(1)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" name="6 CuadroTexto"/>
          <p:cNvSpPr txBox="1"/>
          <p:nvPr/>
        </p:nvSpPr>
        <p:spPr>
          <a:xfrm>
            <a:off x="694450" y="1052736"/>
            <a:ext cx="4630755" cy="1399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Variables: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  <a:tabLst>
                <a:tab pos="1431925" algn="l"/>
              </a:tabLst>
            </a:pP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Volume of unit in stage j.</a:t>
            </a:r>
          </a:p>
          <a:p>
            <a:pPr lvl="1">
              <a:lnSpc>
                <a:spcPct val="120000"/>
              </a:lnSpc>
              <a:tabLst>
                <a:tab pos="1431925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Size of the batch of product 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</a:p>
          <a:p>
            <a:pPr lvl="1">
              <a:lnSpc>
                <a:spcPct val="120000"/>
              </a:lnSpc>
              <a:tabLst>
                <a:tab pos="1431925" algn="l"/>
              </a:tabLst>
            </a:pP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	Number of batches of product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637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UIS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827584" y="4283804"/>
            <a:ext cx="7488832" cy="1321659"/>
            <a:chOff x="827584" y="4283804"/>
            <a:chExt cx="7488832" cy="1321659"/>
          </a:xfrm>
        </p:grpSpPr>
        <p:sp>
          <p:nvSpPr>
            <p:cNvPr id="9" name="8 CuadroTexto"/>
            <p:cNvSpPr txBox="1"/>
            <p:nvPr/>
          </p:nvSpPr>
          <p:spPr>
            <a:xfrm>
              <a:off x="827584" y="4283804"/>
              <a:ext cx="7488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horizon constraint is then simply given by:</a:t>
              </a:r>
              <a:endParaRPr lang="en-US" dirty="0"/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1716088" y="4797425"/>
              <a:ext cx="5414991" cy="808038"/>
              <a:chOff x="2480079" y="4149353"/>
              <a:chExt cx="5414991" cy="808038"/>
            </a:xfrm>
          </p:grpSpPr>
          <p:graphicFrame>
            <p:nvGraphicFramePr>
              <p:cNvPr id="11" name="10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7128467"/>
                  </p:ext>
                </p:extLst>
              </p:nvPr>
            </p:nvGraphicFramePr>
            <p:xfrm>
              <a:off x="2480079" y="4149353"/>
              <a:ext cx="2360612" cy="808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67" name="Equation" r:id="rId5" imgW="1143000" imgH="393480" progId="Equation.DSMT4">
                      <p:embed/>
                    </p:oleObj>
                  </mc:Choice>
                  <mc:Fallback>
                    <p:oleObj name="Equation" r:id="rId5" imgW="114300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0079" y="4149353"/>
                            <a:ext cx="2360612" cy="8080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11 CuadroTexto"/>
              <p:cNvSpPr txBox="1"/>
              <p:nvPr/>
            </p:nvSpPr>
            <p:spPr>
              <a:xfrm>
                <a:off x="7452320" y="4368433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(2)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184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model can be written as the following NLP:</a:t>
            </a:r>
            <a:endParaRPr lang="en-US" dirty="0"/>
          </a:p>
        </p:txBody>
      </p:sp>
      <p:grpSp>
        <p:nvGrpSpPr>
          <p:cNvPr id="15" name="14 Grupo"/>
          <p:cNvGrpSpPr/>
          <p:nvPr/>
        </p:nvGrpSpPr>
        <p:grpSpPr>
          <a:xfrm>
            <a:off x="1043608" y="1700808"/>
            <a:ext cx="6736598" cy="782637"/>
            <a:chOff x="1043608" y="1700808"/>
            <a:chExt cx="6736598" cy="782637"/>
          </a:xfrm>
        </p:grpSpPr>
        <p:graphicFrame>
          <p:nvGraphicFramePr>
            <p:cNvPr id="5" name="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6304824"/>
                </p:ext>
              </p:extLst>
            </p:nvPr>
          </p:nvGraphicFramePr>
          <p:xfrm>
            <a:off x="1043608" y="1700808"/>
            <a:ext cx="1990725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39" name="Equation" r:id="rId3" imgW="965160" imgH="380880" progId="Equation.DSMT4">
                    <p:embed/>
                  </p:oleObj>
                </mc:Choice>
                <mc:Fallback>
                  <p:oleObj name="Equation" r:id="rId3" imgW="965160" imgH="380880" progId="Equation.DSMT4">
                    <p:embed/>
                    <p:pic>
                      <p:nvPicPr>
                        <p:cNvPr id="0" name="3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1700808"/>
                          <a:ext cx="1990725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8 CuadroTexto"/>
            <p:cNvSpPr txBox="1"/>
            <p:nvPr/>
          </p:nvSpPr>
          <p:spPr>
            <a:xfrm>
              <a:off x="5868144" y="1907460"/>
              <a:ext cx="1912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</a:rPr>
                <a:t>Objective function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1475656" y="2590601"/>
            <a:ext cx="6367580" cy="417512"/>
            <a:chOff x="1475656" y="2456680"/>
            <a:chExt cx="6367580" cy="417512"/>
          </a:xfrm>
        </p:grpSpPr>
        <p:graphicFrame>
          <p:nvGraphicFramePr>
            <p:cNvPr id="8" name="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049277"/>
                </p:ext>
              </p:extLst>
            </p:nvPr>
          </p:nvGraphicFramePr>
          <p:xfrm>
            <a:off x="1475656" y="2456680"/>
            <a:ext cx="3509962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0" name="Equation" r:id="rId5" imgW="1701720" imgH="203040" progId="Equation.DSMT4">
                    <p:embed/>
                  </p:oleObj>
                </mc:Choice>
                <mc:Fallback>
                  <p:oleObj name="Equation" r:id="rId5" imgW="1701720" imgH="203040" progId="Equation.DSMT4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456680"/>
                          <a:ext cx="3509962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9 CuadroTexto"/>
            <p:cNvSpPr txBox="1"/>
            <p:nvPr/>
          </p:nvSpPr>
          <p:spPr>
            <a:xfrm>
              <a:off x="5868144" y="2480770"/>
              <a:ext cx="1975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</a:rPr>
                <a:t>Capacity constraint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1475656" y="3115269"/>
            <a:ext cx="6539999" cy="782638"/>
            <a:chOff x="1475656" y="3072814"/>
            <a:chExt cx="6539999" cy="782638"/>
          </a:xfrm>
        </p:grpSpPr>
        <p:graphicFrame>
          <p:nvGraphicFramePr>
            <p:cNvPr id="11" name="1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710567"/>
                </p:ext>
              </p:extLst>
            </p:nvPr>
          </p:nvGraphicFramePr>
          <p:xfrm>
            <a:off x="1475656" y="3072814"/>
            <a:ext cx="2749550" cy="782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1" name="Equation" r:id="rId7" imgW="1333440" imgH="380880" progId="Equation.DSMT4">
                    <p:embed/>
                  </p:oleObj>
                </mc:Choice>
                <mc:Fallback>
                  <p:oleObj name="Equation" r:id="rId7" imgW="1333440" imgH="380880" progId="Equation.DSMT4">
                    <p:embed/>
                    <p:pic>
                      <p:nvPicPr>
                        <p:cNvPr id="0" name="7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3072814"/>
                          <a:ext cx="2749550" cy="782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11 CuadroTexto"/>
            <p:cNvSpPr txBox="1"/>
            <p:nvPr/>
          </p:nvSpPr>
          <p:spPr>
            <a:xfrm>
              <a:off x="5868144" y="3140968"/>
              <a:ext cx="21475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</a:rPr>
                <a:t>Horizon constraint. </a:t>
              </a:r>
            </a:p>
            <a:p>
              <a:r>
                <a:rPr lang="en-US" dirty="0" smtClean="0">
                  <a:solidFill>
                    <a:srgbClr val="006600"/>
                  </a:solidFill>
                </a:rPr>
                <a:t>Remember </a:t>
              </a:r>
              <a:r>
                <a:rPr lang="en-US" i="1" dirty="0" err="1" smtClean="0">
                  <a:solidFill>
                    <a:srgbClr val="006600"/>
                  </a:solidFill>
                </a:rPr>
                <a:t>n</a:t>
              </a:r>
              <a:r>
                <a:rPr lang="en-US" i="1" baseline="-25000" dirty="0" err="1" smtClean="0">
                  <a:solidFill>
                    <a:srgbClr val="006600"/>
                  </a:solidFill>
                </a:rPr>
                <a:t>i</a:t>
              </a:r>
              <a:r>
                <a:rPr lang="en-US" i="1" dirty="0" smtClean="0">
                  <a:solidFill>
                    <a:srgbClr val="006600"/>
                  </a:solidFill>
                </a:rPr>
                <a:t> = Q</a:t>
              </a:r>
              <a:r>
                <a:rPr lang="en-US" i="1" baseline="-25000" dirty="0" smtClean="0">
                  <a:solidFill>
                    <a:srgbClr val="006600"/>
                  </a:solidFill>
                </a:rPr>
                <a:t>i</a:t>
              </a:r>
              <a:r>
                <a:rPr lang="en-US" i="1" dirty="0" smtClean="0">
                  <a:solidFill>
                    <a:srgbClr val="006600"/>
                  </a:solidFill>
                </a:rPr>
                <a:t>/B</a:t>
              </a:r>
              <a:r>
                <a:rPr lang="en-US" i="1" baseline="-25000" dirty="0" smtClean="0">
                  <a:solidFill>
                    <a:srgbClr val="006600"/>
                  </a:solidFill>
                </a:rPr>
                <a:t>i</a:t>
              </a:r>
              <a:endParaRPr lang="en-US" i="1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1475656" y="4005064"/>
            <a:ext cx="5279269" cy="860425"/>
            <a:chOff x="1475656" y="4149080"/>
            <a:chExt cx="5279269" cy="860425"/>
          </a:xfrm>
        </p:grpSpPr>
        <p:graphicFrame>
          <p:nvGraphicFramePr>
            <p:cNvPr id="13" name="1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589804"/>
                </p:ext>
              </p:extLst>
            </p:nvPr>
          </p:nvGraphicFramePr>
          <p:xfrm>
            <a:off x="1475656" y="4149080"/>
            <a:ext cx="2619375" cy="86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2" name="Equation" r:id="rId9" imgW="1269720" imgH="419040" progId="Equation.DSMT4">
                    <p:embed/>
                  </p:oleObj>
                </mc:Choice>
                <mc:Fallback>
                  <p:oleObj name="Equation" r:id="rId9" imgW="1269720" imgH="419040" progId="Equation.DSMT4">
                    <p:embed/>
                    <p:pic>
                      <p:nvPicPr>
                        <p:cNvPr id="0" name="10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4149080"/>
                          <a:ext cx="2619375" cy="860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13 CuadroTexto"/>
            <p:cNvSpPr txBox="1"/>
            <p:nvPr/>
          </p:nvSpPr>
          <p:spPr>
            <a:xfrm>
              <a:off x="5868144" y="4394626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</a:rPr>
                <a:t>Bounds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342600" y="3083722"/>
            <a:ext cx="7500636" cy="2922032"/>
            <a:chOff x="342600" y="3083722"/>
            <a:chExt cx="7500636" cy="2922032"/>
          </a:xfrm>
        </p:grpSpPr>
        <p:sp>
          <p:nvSpPr>
            <p:cNvPr id="19" name="18 Elipse"/>
            <p:cNvSpPr/>
            <p:nvPr/>
          </p:nvSpPr>
          <p:spPr>
            <a:xfrm>
              <a:off x="827584" y="3083722"/>
              <a:ext cx="2448272" cy="84573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303237" y="5359423"/>
              <a:ext cx="6539999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max constraints have been removed and written in terms of a set of inequalities</a:t>
              </a:r>
              <a:endParaRPr lang="en-US" dirty="0"/>
            </a:p>
          </p:txBody>
        </p:sp>
        <p:sp>
          <p:nvSpPr>
            <p:cNvPr id="21" name="20 Forma libre"/>
            <p:cNvSpPr/>
            <p:nvPr/>
          </p:nvSpPr>
          <p:spPr>
            <a:xfrm>
              <a:off x="342600" y="3498574"/>
              <a:ext cx="969365" cy="2176669"/>
            </a:xfrm>
            <a:custGeom>
              <a:avLst/>
              <a:gdLst>
                <a:gd name="connsiteX0" fmla="*/ 969365 w 969365"/>
                <a:gd name="connsiteY0" fmla="*/ 2176669 h 2176669"/>
                <a:gd name="connsiteX1" fmla="*/ 15209 w 969365"/>
                <a:gd name="connsiteY1" fmla="*/ 954156 h 2176669"/>
                <a:gd name="connsiteX2" fmla="*/ 472409 w 969365"/>
                <a:gd name="connsiteY2" fmla="*/ 0 h 217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365" h="2176669">
                  <a:moveTo>
                    <a:pt x="969365" y="2176669"/>
                  </a:moveTo>
                  <a:cubicBezTo>
                    <a:pt x="533700" y="1746801"/>
                    <a:pt x="98035" y="1316934"/>
                    <a:pt x="15209" y="954156"/>
                  </a:cubicBezTo>
                  <a:cubicBezTo>
                    <a:pt x="-67617" y="591378"/>
                    <a:pt x="202396" y="295689"/>
                    <a:pt x="472409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637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UIS</a:t>
            </a:r>
          </a:p>
        </p:txBody>
      </p:sp>
    </p:spTree>
    <p:extLst>
      <p:ext uri="{BB962C8B-B14F-4D97-AF65-F5344CB8AC3E}">
        <p14:creationId xmlns:p14="http://schemas.microsoft.com/office/powerpoint/2010/main" val="28215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Remarks: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07976" y="169151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NLP is non-convex, but it can be </a:t>
            </a:r>
            <a:r>
              <a:rPr lang="en-US" dirty="0" err="1" smtClean="0">
                <a:solidFill>
                  <a:srgbClr val="0000FF"/>
                </a:solidFill>
              </a:rPr>
              <a:t>convexified</a:t>
            </a:r>
            <a:r>
              <a:rPr lang="en-US" dirty="0" smtClean="0">
                <a:solidFill>
                  <a:srgbClr val="0000FF"/>
                </a:solidFill>
              </a:rPr>
              <a:t> as in the previous model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464162" y="2276872"/>
            <a:ext cx="543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r>
              <a:rPr lang="en-US" dirty="0" smtClean="0"/>
              <a:t>: Develop the </a:t>
            </a:r>
            <a:r>
              <a:rPr lang="en-US" dirty="0" err="1" smtClean="0"/>
              <a:t>convexified</a:t>
            </a:r>
            <a:r>
              <a:rPr lang="en-US" dirty="0" smtClean="0"/>
              <a:t> version of the model</a:t>
            </a:r>
            <a:endParaRPr lang="en-US" dirty="0"/>
          </a:p>
        </p:txBody>
      </p:sp>
      <p:grpSp>
        <p:nvGrpSpPr>
          <p:cNvPr id="9" name="8 Grupo"/>
          <p:cNvGrpSpPr/>
          <p:nvPr/>
        </p:nvGrpSpPr>
        <p:grpSpPr>
          <a:xfrm>
            <a:off x="899592" y="3284984"/>
            <a:ext cx="7488832" cy="945396"/>
            <a:chOff x="899592" y="3284984"/>
            <a:chExt cx="7488832" cy="945396"/>
          </a:xfrm>
        </p:grpSpPr>
        <p:sp>
          <p:nvSpPr>
            <p:cNvPr id="6" name="5 CuadroTexto"/>
            <p:cNvSpPr txBox="1"/>
            <p:nvPr/>
          </p:nvSpPr>
          <p:spPr>
            <a:xfrm>
              <a:off x="899592" y="3284984"/>
              <a:ext cx="7488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If discrete sizes are involved, the problem can be reformulated as a MILP.</a:t>
              </a:r>
              <a:endParaRPr lang="en-US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475656" y="3861048"/>
              <a:ext cx="5156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EXERCISE</a:t>
              </a:r>
              <a:r>
                <a:rPr lang="en-US" dirty="0" smtClean="0"/>
                <a:t>: Develop the MILP model for discrete sizes.</a:t>
              </a:r>
              <a:endParaRPr lang="en-US" dirty="0"/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881539" y="4869160"/>
            <a:ext cx="7488832" cy="9233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For </a:t>
            </a:r>
            <a:r>
              <a:rPr lang="en-US" dirty="0" err="1" smtClean="0"/>
              <a:t>flowshops</a:t>
            </a:r>
            <a:r>
              <a:rPr lang="en-US" dirty="0" smtClean="0"/>
              <a:t> with one unit per stage the above NLP will provide a lower bound of the equipment cost to plants that implement transfer policies other than UIS (e.g. zero-wait)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637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UIS</a:t>
            </a:r>
          </a:p>
        </p:txBody>
      </p:sp>
    </p:spTree>
    <p:extLst>
      <p:ext uri="{BB962C8B-B14F-4D97-AF65-F5344CB8AC3E}">
        <p14:creationId xmlns:p14="http://schemas.microsoft.com/office/powerpoint/2010/main" val="117605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1600" y="1556792"/>
            <a:ext cx="7202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UIS models are relatively simple </a:t>
            </a:r>
            <a:r>
              <a:rPr lang="en-US" dirty="0" smtClean="0"/>
              <a:t>because we have a nice closed form expression for the cycle time.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ZW or if the cleanup times are significant</a:t>
            </a:r>
            <a:r>
              <a:rPr lang="en-US" dirty="0" smtClean="0"/>
              <a:t>, this task is more complex:</a:t>
            </a:r>
          </a:p>
          <a:p>
            <a:pPr lvl="1" algn="just"/>
            <a:r>
              <a:rPr lang="en-US" dirty="0" smtClean="0">
                <a:solidFill>
                  <a:srgbClr val="0000FF"/>
                </a:solidFill>
              </a:rPr>
              <a:t>Determining the cycle </a:t>
            </a:r>
            <a:r>
              <a:rPr lang="en-US" dirty="0" smtClean="0"/>
              <a:t>does require </a:t>
            </a:r>
            <a:r>
              <a:rPr lang="en-US" dirty="0" smtClean="0">
                <a:solidFill>
                  <a:srgbClr val="0000FF"/>
                </a:solidFill>
              </a:rPr>
              <a:t>determining</a:t>
            </a:r>
            <a:r>
              <a:rPr lang="en-US" dirty="0" smtClean="0"/>
              <a:t> a given </a:t>
            </a:r>
            <a:r>
              <a:rPr lang="en-US" dirty="0" smtClean="0">
                <a:solidFill>
                  <a:srgbClr val="0000FF"/>
                </a:solidFill>
              </a:rPr>
              <a:t>sequence</a:t>
            </a:r>
            <a:r>
              <a:rPr lang="en-US" dirty="0" smtClean="0"/>
              <a:t> of production that we have avoided in previous cases.</a:t>
            </a:r>
          </a:p>
          <a:p>
            <a:pPr lvl="1"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The objective of this section </a:t>
            </a:r>
            <a:r>
              <a:rPr lang="en-US" dirty="0" smtClean="0"/>
              <a:t>is to show that for a fixed number of batches </a:t>
            </a:r>
            <a:r>
              <a:rPr lang="en-US" dirty="0" err="1" smtClean="0"/>
              <a:t>ni</a:t>
            </a:r>
            <a:r>
              <a:rPr lang="en-US" dirty="0" smtClean="0"/>
              <a:t>,  </a:t>
            </a:r>
            <a:r>
              <a:rPr lang="en-US" dirty="0" err="1" smtClean="0"/>
              <a:t>i</a:t>
            </a:r>
            <a:r>
              <a:rPr lang="en-US" dirty="0" smtClean="0"/>
              <a:t> = 1… N, </a:t>
            </a:r>
            <a:r>
              <a:rPr lang="en-US" dirty="0" smtClean="0">
                <a:solidFill>
                  <a:srgbClr val="FF0000"/>
                </a:solidFill>
              </a:rPr>
              <a:t>calculating the cycle </a:t>
            </a:r>
            <a:r>
              <a:rPr lang="en-US" dirty="0" smtClean="0"/>
              <a:t>time can be reduced to a LP model.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36894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27584" y="91585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slack times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Birewar</a:t>
            </a:r>
            <a:r>
              <a:rPr lang="en-US" sz="1400" i="1" dirty="0" smtClean="0"/>
              <a:t> &amp; Grossmann, 1989)</a:t>
            </a:r>
            <a:endParaRPr lang="en-US" sz="1400" i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1628800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cyclic </a:t>
            </a:r>
            <a:r>
              <a:rPr lang="en-US" dirty="0" smtClean="0">
                <a:solidFill>
                  <a:srgbClr val="0000FF"/>
                </a:solidFill>
              </a:rPr>
              <a:t>scheduling with ZW </a:t>
            </a:r>
            <a:r>
              <a:rPr lang="en-US" dirty="0" smtClean="0"/>
              <a:t>policy forced </a:t>
            </a:r>
            <a:r>
              <a:rPr lang="en-US" dirty="0" smtClean="0">
                <a:solidFill>
                  <a:srgbClr val="0000FF"/>
                </a:solidFill>
              </a:rPr>
              <a:t>idle times </a:t>
            </a:r>
            <a:r>
              <a:rPr lang="en-US" dirty="0" smtClean="0"/>
              <a:t>arise at different stages.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 smtClean="0">
                <a:solidFill>
                  <a:srgbClr val="0000FF"/>
                </a:solidFill>
              </a:rPr>
              <a:t>idle times are sequence dependent.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Fortunately, these idle </a:t>
            </a:r>
            <a:r>
              <a:rPr lang="en-US" b="1" dirty="0" smtClean="0">
                <a:solidFill>
                  <a:srgbClr val="0000FF"/>
                </a:solidFill>
              </a:rPr>
              <a:t>times can be computed a priori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8471" y="3645024"/>
            <a:ext cx="69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following example (two products, three production stages):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978471" y="4305068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978471" y="5949280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56 Grupo"/>
          <p:cNvGrpSpPr/>
          <p:nvPr/>
        </p:nvGrpSpPr>
        <p:grpSpPr>
          <a:xfrm>
            <a:off x="1331640" y="4116059"/>
            <a:ext cx="3600400" cy="1575345"/>
            <a:chOff x="1331640" y="4116059"/>
            <a:chExt cx="3600400" cy="1575345"/>
          </a:xfrm>
        </p:grpSpPr>
        <p:grpSp>
          <p:nvGrpSpPr>
            <p:cNvPr id="45" name="44 Grupo"/>
            <p:cNvGrpSpPr/>
            <p:nvPr/>
          </p:nvGrpSpPr>
          <p:grpSpPr>
            <a:xfrm>
              <a:off x="1331640" y="4485391"/>
              <a:ext cx="3600400" cy="1206013"/>
              <a:chOff x="1331640" y="4485391"/>
              <a:chExt cx="3600400" cy="1206013"/>
            </a:xfrm>
          </p:grpSpPr>
          <p:sp>
            <p:nvSpPr>
              <p:cNvPr id="20" name="19 Rectángulo"/>
              <p:cNvSpPr/>
              <p:nvPr/>
            </p:nvSpPr>
            <p:spPr>
              <a:xfrm>
                <a:off x="1331640" y="4485391"/>
                <a:ext cx="1800200" cy="14401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3851920" y="5547388"/>
                <a:ext cx="1080120" cy="14401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3131840" y="4971257"/>
                <a:ext cx="720080" cy="14401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40 Conector recto"/>
              <p:cNvCxnSpPr>
                <a:stCxn id="20" idx="3"/>
                <a:endCxn id="30" idx="1"/>
              </p:cNvCxnSpPr>
              <p:nvPr/>
            </p:nvCxnSpPr>
            <p:spPr>
              <a:xfrm>
                <a:off x="3131840" y="4557399"/>
                <a:ext cx="0" cy="485866"/>
              </a:xfrm>
              <a:prstGeom prst="line">
                <a:avLst/>
              </a:prstGeom>
              <a:ln w="19050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42 Conector recto"/>
              <p:cNvCxnSpPr>
                <a:stCxn id="30" idx="3"/>
                <a:endCxn id="27" idx="1"/>
              </p:cNvCxnSpPr>
              <p:nvPr/>
            </p:nvCxnSpPr>
            <p:spPr>
              <a:xfrm>
                <a:off x="3851920" y="5043265"/>
                <a:ext cx="0" cy="576131"/>
              </a:xfrm>
              <a:prstGeom prst="line">
                <a:avLst/>
              </a:prstGeom>
              <a:ln w="19050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46 CuadroTexto"/>
            <p:cNvSpPr txBox="1"/>
            <p:nvPr/>
          </p:nvSpPr>
          <p:spPr>
            <a:xfrm>
              <a:off x="2107906" y="41160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3341037" y="45573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4241137" y="51780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8" name="57 Grupo"/>
          <p:cNvGrpSpPr/>
          <p:nvPr/>
        </p:nvGrpSpPr>
        <p:grpSpPr>
          <a:xfrm>
            <a:off x="4932040" y="4149080"/>
            <a:ext cx="3240360" cy="1542324"/>
            <a:chOff x="4932040" y="4149080"/>
            <a:chExt cx="3240360" cy="1542324"/>
          </a:xfrm>
        </p:grpSpPr>
        <p:grpSp>
          <p:nvGrpSpPr>
            <p:cNvPr id="44" name="43 Grupo"/>
            <p:cNvGrpSpPr/>
            <p:nvPr/>
          </p:nvGrpSpPr>
          <p:grpSpPr>
            <a:xfrm>
              <a:off x="4932040" y="4485391"/>
              <a:ext cx="3240360" cy="1206013"/>
              <a:chOff x="5220072" y="4485391"/>
              <a:chExt cx="3240360" cy="1206013"/>
            </a:xfrm>
          </p:grpSpPr>
          <p:sp>
            <p:nvSpPr>
              <p:cNvPr id="28" name="27 Rectángulo"/>
              <p:cNvSpPr/>
              <p:nvPr/>
            </p:nvSpPr>
            <p:spPr>
              <a:xfrm>
                <a:off x="5220072" y="4485391"/>
                <a:ext cx="360040" cy="1440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5580112" y="4971257"/>
                <a:ext cx="1800200" cy="1440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7380312" y="5547388"/>
                <a:ext cx="1080120" cy="1440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34 Conector recto"/>
              <p:cNvCxnSpPr>
                <a:stCxn id="28" idx="3"/>
              </p:cNvCxnSpPr>
              <p:nvPr/>
            </p:nvCxnSpPr>
            <p:spPr>
              <a:xfrm flipH="1">
                <a:off x="5566472" y="4557399"/>
                <a:ext cx="13640" cy="56977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35 Conector recto"/>
              <p:cNvCxnSpPr>
                <a:stCxn id="31" idx="3"/>
                <a:endCxn id="33" idx="1"/>
              </p:cNvCxnSpPr>
              <p:nvPr/>
            </p:nvCxnSpPr>
            <p:spPr>
              <a:xfrm>
                <a:off x="7380312" y="5043265"/>
                <a:ext cx="0" cy="576131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49 CuadroTexto"/>
            <p:cNvSpPr txBox="1"/>
            <p:nvPr/>
          </p:nvSpPr>
          <p:spPr>
            <a:xfrm>
              <a:off x="5012250" y="4149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6041337" y="45743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7521379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23174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27584" y="915858"/>
            <a:ext cx="260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slack times</a:t>
            </a:r>
            <a:endParaRPr lang="en-US" sz="1400" i="1" dirty="0"/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899592" y="1992124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>
            <a:off x="899592" y="3636336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26 Grupo"/>
          <p:cNvGrpSpPr/>
          <p:nvPr/>
        </p:nvGrpSpPr>
        <p:grpSpPr>
          <a:xfrm>
            <a:off x="1252761" y="1803115"/>
            <a:ext cx="3600400" cy="1575345"/>
            <a:chOff x="1252761" y="1319133"/>
            <a:chExt cx="3600400" cy="1575345"/>
          </a:xfrm>
        </p:grpSpPr>
        <p:sp>
          <p:nvSpPr>
            <p:cNvPr id="11" name="10 Rectángulo"/>
            <p:cNvSpPr/>
            <p:nvPr/>
          </p:nvSpPr>
          <p:spPr>
            <a:xfrm>
              <a:off x="1252761" y="1628830"/>
              <a:ext cx="180020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3773041" y="2750462"/>
              <a:ext cx="108012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3052961" y="2174331"/>
              <a:ext cx="72008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13 Conector recto"/>
            <p:cNvCxnSpPr>
              <a:stCxn id="11" idx="3"/>
              <a:endCxn id="13" idx="1"/>
            </p:cNvCxnSpPr>
            <p:nvPr/>
          </p:nvCxnSpPr>
          <p:spPr>
            <a:xfrm>
              <a:off x="3052961" y="1700838"/>
              <a:ext cx="0" cy="54550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13" idx="3"/>
              <a:endCxn id="12" idx="1"/>
            </p:cNvCxnSpPr>
            <p:nvPr/>
          </p:nvCxnSpPr>
          <p:spPr>
            <a:xfrm>
              <a:off x="3773041" y="2246339"/>
              <a:ext cx="0" cy="57613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2029027" y="1319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3262158" y="1760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162258" y="2381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4860032" y="1743480"/>
            <a:ext cx="3233489" cy="1634980"/>
            <a:chOff x="4860032" y="1259498"/>
            <a:chExt cx="3233489" cy="1634980"/>
          </a:xfrm>
        </p:grpSpPr>
        <p:sp>
          <p:nvSpPr>
            <p:cNvPr id="21" name="20 Rectángulo"/>
            <p:cNvSpPr/>
            <p:nvPr/>
          </p:nvSpPr>
          <p:spPr>
            <a:xfrm>
              <a:off x="4860032" y="1628830"/>
              <a:ext cx="36004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213201" y="2174331"/>
              <a:ext cx="180020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7013401" y="2750462"/>
              <a:ext cx="108012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23 Conector recto"/>
            <p:cNvCxnSpPr>
              <a:stCxn id="21" idx="3"/>
              <a:endCxn id="22" idx="1"/>
            </p:cNvCxnSpPr>
            <p:nvPr/>
          </p:nvCxnSpPr>
          <p:spPr>
            <a:xfrm flipH="1">
              <a:off x="5213201" y="1700838"/>
              <a:ext cx="6871" cy="54550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22" idx="3"/>
              <a:endCxn id="23" idx="1"/>
            </p:cNvCxnSpPr>
            <p:nvPr/>
          </p:nvCxnSpPr>
          <p:spPr>
            <a:xfrm>
              <a:off x="7013401" y="2246339"/>
              <a:ext cx="0" cy="5761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4926551" y="1259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5962458" y="1777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7442500" y="236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28 CuadroTexto"/>
          <p:cNvSpPr txBox="1"/>
          <p:nvPr/>
        </p:nvSpPr>
        <p:spPr>
          <a:xfrm>
            <a:off x="6948264" y="1700808"/>
            <a:ext cx="1112805" cy="1829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20000"/>
              </a:lnSpc>
            </a:pPr>
            <a:r>
              <a:rPr lang="en-US" dirty="0" smtClean="0"/>
              <a:t>SL</a:t>
            </a:r>
            <a:r>
              <a:rPr lang="en-US" sz="1400" dirty="0" smtClean="0"/>
              <a:t>AB1</a:t>
            </a:r>
            <a:r>
              <a:rPr lang="en-US" dirty="0" smtClean="0"/>
              <a:t> =  1</a:t>
            </a:r>
          </a:p>
          <a:p>
            <a:pPr>
              <a:lnSpc>
                <a:spcPct val="220000"/>
              </a:lnSpc>
            </a:pPr>
            <a:r>
              <a:rPr lang="en-US" dirty="0" smtClean="0"/>
              <a:t>SL</a:t>
            </a:r>
            <a:r>
              <a:rPr lang="en-US" sz="1400" dirty="0" smtClean="0"/>
              <a:t>AB2</a:t>
            </a:r>
            <a:r>
              <a:rPr lang="en-US" dirty="0" smtClean="0"/>
              <a:t> =  0</a:t>
            </a:r>
          </a:p>
          <a:p>
            <a:pPr>
              <a:lnSpc>
                <a:spcPct val="220000"/>
              </a:lnSpc>
            </a:pPr>
            <a:r>
              <a:rPr lang="en-US" dirty="0" smtClean="0"/>
              <a:t>SL</a:t>
            </a:r>
            <a:r>
              <a:rPr lang="en-US" sz="1400" dirty="0" smtClean="0"/>
              <a:t>AB3 </a:t>
            </a:r>
            <a:r>
              <a:rPr lang="en-US" dirty="0" smtClean="0"/>
              <a:t>=  2 </a:t>
            </a:r>
            <a:endParaRPr lang="en-US" dirty="0"/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899592" y="4665108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899592" y="6309320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3444602" y="128519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Without cleanup times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413001" y="4180373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 cleanup times</a:t>
            </a:r>
            <a:endParaRPr lang="en-US" dirty="0">
              <a:solidFill>
                <a:srgbClr val="006600"/>
              </a:solidFill>
            </a:endParaRPr>
          </a:p>
        </p:txBody>
      </p:sp>
      <p:grpSp>
        <p:nvGrpSpPr>
          <p:cNvPr id="34" name="33 Grupo"/>
          <p:cNvGrpSpPr/>
          <p:nvPr/>
        </p:nvGrpSpPr>
        <p:grpSpPr>
          <a:xfrm>
            <a:off x="1259632" y="4517951"/>
            <a:ext cx="3600400" cy="1575345"/>
            <a:chOff x="1252761" y="1319133"/>
            <a:chExt cx="3600400" cy="1575345"/>
          </a:xfrm>
        </p:grpSpPr>
        <p:sp>
          <p:nvSpPr>
            <p:cNvPr id="35" name="34 Rectángulo"/>
            <p:cNvSpPr/>
            <p:nvPr/>
          </p:nvSpPr>
          <p:spPr>
            <a:xfrm>
              <a:off x="1252761" y="1628830"/>
              <a:ext cx="180020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3773041" y="2750462"/>
              <a:ext cx="108012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3052961" y="2174331"/>
              <a:ext cx="72008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37 Conector recto"/>
            <p:cNvCxnSpPr>
              <a:stCxn id="35" idx="3"/>
              <a:endCxn id="37" idx="1"/>
            </p:cNvCxnSpPr>
            <p:nvPr/>
          </p:nvCxnSpPr>
          <p:spPr>
            <a:xfrm>
              <a:off x="3052961" y="1700838"/>
              <a:ext cx="0" cy="54550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>
              <a:stCxn id="37" idx="3"/>
              <a:endCxn id="36" idx="1"/>
            </p:cNvCxnSpPr>
            <p:nvPr/>
          </p:nvCxnSpPr>
          <p:spPr>
            <a:xfrm>
              <a:off x="3773041" y="2246339"/>
              <a:ext cx="0" cy="57613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2029027" y="1319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3262158" y="1760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4162258" y="2381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43" name="42 Rectángulo"/>
          <p:cNvSpPr/>
          <p:nvPr/>
        </p:nvSpPr>
        <p:spPr>
          <a:xfrm>
            <a:off x="4868197" y="5949280"/>
            <a:ext cx="720080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43 Rectángulo"/>
          <p:cNvSpPr/>
          <p:nvPr/>
        </p:nvSpPr>
        <p:spPr>
          <a:xfrm>
            <a:off x="3773041" y="5367474"/>
            <a:ext cx="360040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44 Rectángulo"/>
          <p:cNvSpPr/>
          <p:nvPr/>
        </p:nvSpPr>
        <p:spPr>
          <a:xfrm>
            <a:off x="3059832" y="4827648"/>
            <a:ext cx="720080" cy="1561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45 Grupo"/>
          <p:cNvGrpSpPr/>
          <p:nvPr/>
        </p:nvGrpSpPr>
        <p:grpSpPr>
          <a:xfrm>
            <a:off x="5019211" y="4458316"/>
            <a:ext cx="3233489" cy="1634980"/>
            <a:chOff x="4860032" y="1259498"/>
            <a:chExt cx="3233489" cy="1634980"/>
          </a:xfrm>
        </p:grpSpPr>
        <p:sp>
          <p:nvSpPr>
            <p:cNvPr id="47" name="46 Rectángulo"/>
            <p:cNvSpPr/>
            <p:nvPr/>
          </p:nvSpPr>
          <p:spPr>
            <a:xfrm>
              <a:off x="4860032" y="1628829"/>
              <a:ext cx="360040" cy="165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5213201" y="2174331"/>
              <a:ext cx="180020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7013401" y="2750462"/>
              <a:ext cx="108012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49 Conector recto"/>
            <p:cNvCxnSpPr>
              <a:stCxn id="47" idx="3"/>
              <a:endCxn id="48" idx="1"/>
            </p:cNvCxnSpPr>
            <p:nvPr/>
          </p:nvCxnSpPr>
          <p:spPr>
            <a:xfrm flipH="1">
              <a:off x="5213201" y="1711676"/>
              <a:ext cx="6871" cy="53466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>
              <a:stCxn id="48" idx="3"/>
              <a:endCxn id="49" idx="1"/>
            </p:cNvCxnSpPr>
            <p:nvPr/>
          </p:nvCxnSpPr>
          <p:spPr>
            <a:xfrm>
              <a:off x="7013401" y="2246339"/>
              <a:ext cx="0" cy="5761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CuadroTexto"/>
            <p:cNvSpPr txBox="1"/>
            <p:nvPr/>
          </p:nvSpPr>
          <p:spPr>
            <a:xfrm>
              <a:off x="4926551" y="1259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5962458" y="1777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7442500" y="236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57 CuadroTexto"/>
          <p:cNvSpPr txBox="1"/>
          <p:nvPr/>
        </p:nvSpPr>
        <p:spPr>
          <a:xfrm>
            <a:off x="7100664" y="4408222"/>
            <a:ext cx="1112805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20000"/>
              </a:lnSpc>
            </a:pPr>
            <a:r>
              <a:rPr lang="en-US" dirty="0" smtClean="0"/>
              <a:t>SL</a:t>
            </a:r>
            <a:r>
              <a:rPr lang="en-US" sz="1400" dirty="0" smtClean="0"/>
              <a:t>AB1</a:t>
            </a:r>
            <a:r>
              <a:rPr lang="en-US" dirty="0" smtClean="0"/>
              <a:t> =  0</a:t>
            </a:r>
          </a:p>
          <a:p>
            <a:pPr>
              <a:lnSpc>
                <a:spcPct val="220000"/>
              </a:lnSpc>
            </a:pPr>
            <a:r>
              <a:rPr lang="en-US" dirty="0" smtClean="0"/>
              <a:t>SL</a:t>
            </a:r>
            <a:r>
              <a:rPr lang="en-US" sz="1400" dirty="0" smtClean="0"/>
              <a:t>AB2</a:t>
            </a:r>
            <a:r>
              <a:rPr lang="en-US" dirty="0" smtClean="0"/>
              <a:t> =  0</a:t>
            </a:r>
          </a:p>
          <a:p>
            <a:pPr>
              <a:lnSpc>
                <a:spcPct val="220000"/>
              </a:lnSpc>
            </a:pPr>
            <a:r>
              <a:rPr lang="en-US" dirty="0" smtClean="0"/>
              <a:t>SL</a:t>
            </a:r>
            <a:r>
              <a:rPr lang="en-US" sz="1400" dirty="0" smtClean="0"/>
              <a:t>AB3 </a:t>
            </a:r>
            <a:r>
              <a:rPr lang="en-US" dirty="0" smtClean="0"/>
              <a:t>=  1 </a:t>
            </a:r>
            <a:endParaRPr lang="en-US" dirty="0"/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30856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-0.15573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-0.13246 -2.9629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600" y="548679"/>
            <a:ext cx="3016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Design of Batch Plants</a:t>
            </a:r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468560" y="16287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68560" y="3860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948" y="1125538"/>
            <a:ext cx="67691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7625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838200" indent="-381000" eaLnBrk="0" hangingPunct="0">
              <a:tabLst>
                <a:tab pos="47625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 eaLnBrk="0" hangingPunct="0">
              <a:tabLst>
                <a:tab pos="47625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76400" indent="-304800" eaLnBrk="0" hangingPunct="0">
              <a:tabLst>
                <a:tab pos="47625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133600" indent="-304800" eaLnBrk="0" hangingPunct="0">
              <a:tabLst>
                <a:tab pos="47625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es-ES_tradnl" b="1" dirty="0">
                <a:solidFill>
                  <a:srgbClr val="FF0000"/>
                </a:solidFill>
                <a:latin typeface="+mn-lt"/>
              </a:rPr>
              <a:t>Structural level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s-ES_tradnl" dirty="0">
                <a:latin typeface="+mn-lt"/>
              </a:rPr>
              <a:t>Assignment of tasks to equipment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s-ES_tradnl" dirty="0">
                <a:latin typeface="+mn-lt"/>
              </a:rPr>
              <a:t>Number of parallel units and/or intermediate storage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es-ES_tradnl" b="1" dirty="0">
                <a:solidFill>
                  <a:srgbClr val="FF0000"/>
                </a:solidFill>
                <a:latin typeface="+mn-lt"/>
              </a:rPr>
              <a:t>Sizing level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s-ES_tradnl" dirty="0">
                <a:latin typeface="+mn-lt"/>
              </a:rPr>
              <a:t>Equipment sizing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es-ES_tradnl" b="1" dirty="0">
                <a:solidFill>
                  <a:srgbClr val="FF0000"/>
                </a:solidFill>
                <a:latin typeface="+mn-lt"/>
              </a:rPr>
              <a:t>Scheduling level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s-ES_tradnl" dirty="0">
                <a:latin typeface="+mn-lt"/>
              </a:rPr>
              <a:t>Nature of production campaigns</a:t>
            </a: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s-ES_tradnl" sz="1800" dirty="0">
                <a:latin typeface="+mn-lt"/>
              </a:rPr>
              <a:t>Length of campaigns</a:t>
            </a: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s-ES_tradnl" sz="1800" dirty="0">
                <a:latin typeface="+mn-lt"/>
              </a:rPr>
              <a:t>Sequencing of products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s-ES_tradnl" dirty="0">
                <a:latin typeface="+mn-lt"/>
              </a:rPr>
              <a:t>Transfer policies</a:t>
            </a:r>
            <a:endParaRPr lang="en-US" altLang="es-ES_tradnl" sz="1800" dirty="0">
              <a:latin typeface="+mn-lt"/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5256460" y="2720975"/>
            <a:ext cx="2735263" cy="1571625"/>
            <a:chOff x="4787900" y="2720975"/>
            <a:chExt cx="2735263" cy="1571625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45877"/>
                </p:ext>
              </p:extLst>
            </p:nvPr>
          </p:nvGraphicFramePr>
          <p:xfrm>
            <a:off x="4787900" y="3152775"/>
            <a:ext cx="482600" cy="996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57" name="Visio" r:id="rId4" imgW="772160" imgH="1592763" progId="Visio.Drawing.11">
                    <p:embed/>
                  </p:oleObj>
                </mc:Choice>
                <mc:Fallback>
                  <p:oleObj name="Visio" r:id="rId4" imgW="772160" imgH="1592763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900" y="3152775"/>
                          <a:ext cx="482600" cy="996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7892100"/>
                </p:ext>
              </p:extLst>
            </p:nvPr>
          </p:nvGraphicFramePr>
          <p:xfrm>
            <a:off x="5435600" y="2720975"/>
            <a:ext cx="725488" cy="1500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58" name="Visio" r:id="rId6" imgW="772160" imgH="1592763" progId="Visio.Drawing.11">
                    <p:embed/>
                  </p:oleObj>
                </mc:Choice>
                <mc:Fallback>
                  <p:oleObj name="Visio" r:id="rId6" imgW="772160" imgH="1592763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2720975"/>
                          <a:ext cx="725488" cy="1500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053067"/>
                </p:ext>
              </p:extLst>
            </p:nvPr>
          </p:nvGraphicFramePr>
          <p:xfrm>
            <a:off x="6300788" y="3309938"/>
            <a:ext cx="377825" cy="779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59" name="Visio" r:id="rId7" imgW="772160" imgH="1592763" progId="Visio.Drawing.11">
                    <p:embed/>
                  </p:oleObj>
                </mc:Choice>
                <mc:Fallback>
                  <p:oleObj name="Visio" r:id="rId7" imgW="772160" imgH="1592763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788" y="3309938"/>
                          <a:ext cx="377825" cy="779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6804025" y="3362325"/>
              <a:ext cx="719138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ca-ES" altLang="es-ES_tradnl" sz="5500" dirty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6948488" y="549275"/>
            <a:ext cx="1727200" cy="1798638"/>
            <a:chOff x="6948488" y="549275"/>
            <a:chExt cx="1727200" cy="1798638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242027"/>
                </p:ext>
              </p:extLst>
            </p:nvPr>
          </p:nvGraphicFramePr>
          <p:xfrm>
            <a:off x="7667625" y="692150"/>
            <a:ext cx="482600" cy="996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60" name="Visio" r:id="rId8" imgW="772160" imgH="1592763" progId="Visio.Drawing.11">
                    <p:embed/>
                  </p:oleObj>
                </mc:Choice>
                <mc:Fallback>
                  <p:oleObj name="Visio" r:id="rId8" imgW="772160" imgH="1592763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7625" y="692150"/>
                          <a:ext cx="482600" cy="996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2560955"/>
                </p:ext>
              </p:extLst>
            </p:nvPr>
          </p:nvGraphicFramePr>
          <p:xfrm>
            <a:off x="7092950" y="1484313"/>
            <a:ext cx="35718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61" name="Visio" r:id="rId9" imgW="469798" imgH="901558" progId="Visio.Drawing.11">
                    <p:embed/>
                  </p:oleObj>
                </mc:Choice>
                <mc:Fallback>
                  <p:oleObj name="Visio" r:id="rId9" imgW="469798" imgH="90155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950" y="1484313"/>
                          <a:ext cx="357188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306180"/>
                </p:ext>
              </p:extLst>
            </p:nvPr>
          </p:nvGraphicFramePr>
          <p:xfrm>
            <a:off x="7596188" y="1916113"/>
            <a:ext cx="431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62" name="Visio" r:id="rId11" imgW="901558" imgH="901558" progId="Visio.Drawing.11">
                    <p:embed/>
                  </p:oleObj>
                </mc:Choice>
                <mc:Fallback>
                  <p:oleObj name="Visio" r:id="rId11" imgW="901558" imgH="90155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6188" y="1916113"/>
                          <a:ext cx="4318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590708"/>
                </p:ext>
              </p:extLst>
            </p:nvPr>
          </p:nvGraphicFramePr>
          <p:xfrm>
            <a:off x="8243888" y="1700213"/>
            <a:ext cx="431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63" name="Visio" r:id="rId13" imgW="901558" imgH="901558" progId="Visio.Drawing.11">
                    <p:embed/>
                  </p:oleObj>
                </mc:Choice>
                <mc:Fallback>
                  <p:oleObj name="Visio" r:id="rId13" imgW="901558" imgH="90155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3888" y="1700213"/>
                          <a:ext cx="4318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6948488" y="549275"/>
              <a:ext cx="719137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ca-ES" altLang="es-ES_tradnl" sz="550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5111998" y="4508500"/>
            <a:ext cx="3097212" cy="1587500"/>
            <a:chOff x="4643438" y="4508500"/>
            <a:chExt cx="3097212" cy="1587500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794375" y="4149725"/>
              <a:ext cx="1587500" cy="23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719137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ca-ES" altLang="es-ES_tradnl" sz="550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44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27584" y="915858"/>
            <a:ext cx="364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slack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times: </a:t>
            </a:r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sz="1400" i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619672" y="140348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</a:t>
            </a:r>
            <a:r>
              <a:rPr lang="en-US" dirty="0" err="1"/>
              <a:t>i</a:t>
            </a:r>
            <a:r>
              <a:rPr lang="en-US" dirty="0" smtClean="0"/>
              <a:t> followed by product k with cleanup times </a:t>
            </a:r>
            <a:r>
              <a:rPr lang="en-US" dirty="0" err="1" smtClean="0"/>
              <a:t>CL</a:t>
            </a:r>
            <a:r>
              <a:rPr lang="en-US" baseline="-25000" dirty="0" err="1" smtClean="0"/>
              <a:t>i,k,j</a:t>
            </a:r>
            <a:endParaRPr lang="en-US" baseline="-25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300971" y="1844824"/>
            <a:ext cx="6511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Define start times for product k assuming the bottleneck occurs in stage 1: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0000FF"/>
              </a:solidFill>
            </a:endParaRPr>
          </a:p>
          <a:p>
            <a:pPr marL="342900" lvl="1" indent="-342900">
              <a:buFont typeface="+mj-lt"/>
              <a:buAutoNum type="arabicPeriod" startAt="2"/>
            </a:pPr>
            <a:r>
              <a:rPr lang="en-US" dirty="0">
                <a:solidFill>
                  <a:srgbClr val="0000FF"/>
                </a:solidFill>
              </a:rPr>
              <a:t>Calculate slacks </a:t>
            </a:r>
            <a:r>
              <a:rPr lang="en-US" dirty="0" err="1">
                <a:solidFill>
                  <a:srgbClr val="0000FF"/>
                </a:solidFill>
              </a:rPr>
              <a:t>dj</a:t>
            </a:r>
            <a:r>
              <a:rPr lang="en-US" dirty="0">
                <a:solidFill>
                  <a:srgbClr val="0000FF"/>
                </a:solidFill>
              </a:rPr>
              <a:t>  corresponding to assumption </a:t>
            </a:r>
            <a:r>
              <a:rPr lang="en-US" dirty="0" smtClean="0">
                <a:solidFill>
                  <a:srgbClr val="0000FF"/>
                </a:solidFill>
              </a:rPr>
              <a:t>in </a:t>
            </a:r>
            <a:r>
              <a:rPr lang="en-US" dirty="0">
                <a:solidFill>
                  <a:srgbClr val="0000FF"/>
                </a:solidFill>
              </a:rPr>
              <a:t>step 1, and the smallest corresponding value </a:t>
            </a:r>
            <a:r>
              <a:rPr lang="el-GR" dirty="0">
                <a:solidFill>
                  <a:srgbClr val="0000FF"/>
                </a:solidFill>
              </a:rPr>
              <a:t>δ</a:t>
            </a:r>
            <a:endParaRPr lang="es-ES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	</a:t>
            </a: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solidFill>
                  <a:srgbClr val="0000FF"/>
                </a:solidFill>
              </a:rPr>
              <a:t>Calculate the actual slacks </a:t>
            </a:r>
            <a:r>
              <a:rPr lang="en-US" dirty="0" err="1" smtClean="0">
                <a:solidFill>
                  <a:srgbClr val="0000FF"/>
                </a:solidFill>
              </a:rPr>
              <a:t>SL</a:t>
            </a:r>
            <a:r>
              <a:rPr lang="en-US" baseline="-25000" dirty="0" err="1" smtClean="0">
                <a:solidFill>
                  <a:srgbClr val="0000FF"/>
                </a:solidFill>
              </a:rPr>
              <a:t>i,k,j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521685"/>
              </p:ext>
            </p:extLst>
          </p:nvPr>
        </p:nvGraphicFramePr>
        <p:xfrm>
          <a:off x="2697702" y="2491155"/>
          <a:ext cx="1701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4" name="Equation" r:id="rId3" imgW="825480" imgH="419040" progId="Equation.DSMT4">
                  <p:embed/>
                </p:oleObj>
              </mc:Choice>
              <mc:Fallback>
                <p:oleObj name="Equation" r:id="rId3" imgW="825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702" y="2491155"/>
                        <a:ext cx="1701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2301"/>
              </p:ext>
            </p:extLst>
          </p:nvPr>
        </p:nvGraphicFramePr>
        <p:xfrm>
          <a:off x="2697702" y="4077072"/>
          <a:ext cx="37179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5" name="Equation" r:id="rId5" imgW="1803240" imgH="647640" progId="Equation.DSMT4">
                  <p:embed/>
                </p:oleObj>
              </mc:Choice>
              <mc:Fallback>
                <p:oleObj name="Equation" r:id="rId5" imgW="1803240" imgH="647640" progId="Equation.DSMT4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702" y="4077072"/>
                        <a:ext cx="371792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54176"/>
              </p:ext>
            </p:extLst>
          </p:nvPr>
        </p:nvGraphicFramePr>
        <p:xfrm>
          <a:off x="2697702" y="5954713"/>
          <a:ext cx="16240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6" name="Equation" r:id="rId7" imgW="787320" imgH="203040" progId="Equation.DSMT4">
                  <p:embed/>
                </p:oleObj>
              </mc:Choice>
              <mc:Fallback>
                <p:oleObj name="Equation" r:id="rId7" imgW="787320" imgH="203040" progId="Equation.DSMT4">
                  <p:embed/>
                  <p:pic>
                    <p:nvPicPr>
                      <p:cNvPr id="0" name="1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702" y="5954713"/>
                        <a:ext cx="16240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170997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61234" y="221064"/>
            <a:ext cx="477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‘explanation’ of the algebraic approach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3 Conector recto de flecha"/>
          <p:cNvCxnSpPr/>
          <p:nvPr/>
        </p:nvCxnSpPr>
        <p:spPr>
          <a:xfrm flipV="1">
            <a:off x="936168" y="1992124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4 Conector recto de flecha"/>
          <p:cNvCxnSpPr/>
          <p:nvPr/>
        </p:nvCxnSpPr>
        <p:spPr>
          <a:xfrm>
            <a:off x="936168" y="3636336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26 Grupo"/>
          <p:cNvGrpSpPr/>
          <p:nvPr/>
        </p:nvGrpSpPr>
        <p:grpSpPr>
          <a:xfrm>
            <a:off x="1289337" y="1803115"/>
            <a:ext cx="3600400" cy="1575345"/>
            <a:chOff x="1252761" y="1319133"/>
            <a:chExt cx="3600400" cy="1575345"/>
          </a:xfrm>
        </p:grpSpPr>
        <p:sp>
          <p:nvSpPr>
            <p:cNvPr id="8" name="10 Rectángulo"/>
            <p:cNvSpPr/>
            <p:nvPr/>
          </p:nvSpPr>
          <p:spPr>
            <a:xfrm>
              <a:off x="1252761" y="1628830"/>
              <a:ext cx="180020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11 Rectángulo"/>
            <p:cNvSpPr/>
            <p:nvPr/>
          </p:nvSpPr>
          <p:spPr>
            <a:xfrm>
              <a:off x="3773041" y="2750462"/>
              <a:ext cx="108012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12 Rectángulo"/>
            <p:cNvSpPr/>
            <p:nvPr/>
          </p:nvSpPr>
          <p:spPr>
            <a:xfrm>
              <a:off x="3052961" y="2174331"/>
              <a:ext cx="72008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13 Conector recto"/>
            <p:cNvCxnSpPr>
              <a:stCxn id="8" idx="3"/>
              <a:endCxn id="10" idx="1"/>
            </p:cNvCxnSpPr>
            <p:nvPr/>
          </p:nvCxnSpPr>
          <p:spPr>
            <a:xfrm>
              <a:off x="3052961" y="1700838"/>
              <a:ext cx="0" cy="54550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4 Conector recto"/>
            <p:cNvCxnSpPr>
              <a:stCxn id="10" idx="3"/>
              <a:endCxn id="9" idx="1"/>
            </p:cNvCxnSpPr>
            <p:nvPr/>
          </p:nvCxnSpPr>
          <p:spPr>
            <a:xfrm>
              <a:off x="3773041" y="2246339"/>
              <a:ext cx="0" cy="57613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 CuadroTexto"/>
            <p:cNvSpPr txBox="1"/>
            <p:nvPr/>
          </p:nvSpPr>
          <p:spPr>
            <a:xfrm>
              <a:off x="2029027" y="1319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8 CuadroTexto"/>
            <p:cNvSpPr txBox="1"/>
            <p:nvPr/>
          </p:nvSpPr>
          <p:spPr>
            <a:xfrm>
              <a:off x="3262158" y="1760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9 CuadroTexto"/>
            <p:cNvSpPr txBox="1"/>
            <p:nvPr/>
          </p:nvSpPr>
          <p:spPr>
            <a:xfrm>
              <a:off x="4162258" y="2381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27 Grupo"/>
          <p:cNvGrpSpPr/>
          <p:nvPr/>
        </p:nvGrpSpPr>
        <p:grpSpPr>
          <a:xfrm>
            <a:off x="4896608" y="1743480"/>
            <a:ext cx="3233489" cy="1634980"/>
            <a:chOff x="4860032" y="1259498"/>
            <a:chExt cx="3233489" cy="1634980"/>
          </a:xfrm>
        </p:grpSpPr>
        <p:sp>
          <p:nvSpPr>
            <p:cNvPr id="17" name="20 Rectángulo"/>
            <p:cNvSpPr/>
            <p:nvPr/>
          </p:nvSpPr>
          <p:spPr>
            <a:xfrm>
              <a:off x="4860032" y="1628830"/>
              <a:ext cx="36004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21 Rectángulo"/>
            <p:cNvSpPr/>
            <p:nvPr/>
          </p:nvSpPr>
          <p:spPr>
            <a:xfrm>
              <a:off x="5213201" y="2174331"/>
              <a:ext cx="180020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22 Rectángulo"/>
            <p:cNvSpPr/>
            <p:nvPr/>
          </p:nvSpPr>
          <p:spPr>
            <a:xfrm>
              <a:off x="7013401" y="2750462"/>
              <a:ext cx="108012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23 Conector recto"/>
            <p:cNvCxnSpPr>
              <a:stCxn id="17" idx="3"/>
              <a:endCxn id="18" idx="1"/>
            </p:cNvCxnSpPr>
            <p:nvPr/>
          </p:nvCxnSpPr>
          <p:spPr>
            <a:xfrm flipH="1">
              <a:off x="5213201" y="1700838"/>
              <a:ext cx="6871" cy="54550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4 Conector recto"/>
            <p:cNvCxnSpPr>
              <a:stCxn id="18" idx="3"/>
              <a:endCxn id="19" idx="1"/>
            </p:cNvCxnSpPr>
            <p:nvPr/>
          </p:nvCxnSpPr>
          <p:spPr>
            <a:xfrm>
              <a:off x="7013401" y="2246339"/>
              <a:ext cx="0" cy="5761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17 CuadroTexto"/>
            <p:cNvSpPr txBox="1"/>
            <p:nvPr/>
          </p:nvSpPr>
          <p:spPr>
            <a:xfrm>
              <a:off x="4926551" y="1259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18 CuadroTexto"/>
            <p:cNvSpPr txBox="1"/>
            <p:nvPr/>
          </p:nvSpPr>
          <p:spPr>
            <a:xfrm>
              <a:off x="5962458" y="1777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19 CuadroTexto"/>
            <p:cNvSpPr txBox="1"/>
            <p:nvPr/>
          </p:nvSpPr>
          <p:spPr>
            <a:xfrm>
              <a:off x="7442500" y="236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31 CuadroTexto"/>
          <p:cNvSpPr txBox="1"/>
          <p:nvPr/>
        </p:nvSpPr>
        <p:spPr>
          <a:xfrm>
            <a:off x="3406331" y="66414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Without cleanup times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012723" y="1125102"/>
            <a:ext cx="467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Assume that the bottleneck  is in stage 1</a:t>
            </a:r>
            <a:endParaRPr lang="en-US" dirty="0"/>
          </a:p>
        </p:txBody>
      </p:sp>
      <p:graphicFrame>
        <p:nvGraphicFramePr>
          <p:cNvPr id="31" name="4 Objeto"/>
          <p:cNvGraphicFramePr>
            <a:graphicFrameLocks noChangeAspect="1"/>
          </p:cNvGraphicFramePr>
          <p:nvPr>
            <p:extLst/>
          </p:nvPr>
        </p:nvGraphicFramePr>
        <p:xfrm>
          <a:off x="5452936" y="5152764"/>
          <a:ext cx="288131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Equation" r:id="rId3" imgW="1396800" imgH="609480" progId="Equation.DSMT4">
                  <p:embed/>
                </p:oleObj>
              </mc:Choice>
              <mc:Fallback>
                <p:oleObj name="Equation" r:id="rId3" imgW="13968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936" y="5152764"/>
                        <a:ext cx="2881312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upo 55"/>
          <p:cNvGrpSpPr/>
          <p:nvPr/>
        </p:nvGrpSpPr>
        <p:grpSpPr>
          <a:xfrm>
            <a:off x="1307658" y="2158188"/>
            <a:ext cx="1793611" cy="2261555"/>
            <a:chOff x="1307658" y="2158188"/>
            <a:chExt cx="1793611" cy="2261555"/>
          </a:xfrm>
        </p:grpSpPr>
        <p:grpSp>
          <p:nvGrpSpPr>
            <p:cNvPr id="34" name="Grupo 33"/>
            <p:cNvGrpSpPr/>
            <p:nvPr/>
          </p:nvGrpSpPr>
          <p:grpSpPr>
            <a:xfrm>
              <a:off x="1313331" y="3838195"/>
              <a:ext cx="1787938" cy="581548"/>
              <a:chOff x="1322477" y="3838195"/>
              <a:chExt cx="1787938" cy="581548"/>
            </a:xfrm>
          </p:grpSpPr>
          <p:sp>
            <p:nvSpPr>
              <p:cNvPr id="32" name="Abrir llave 31"/>
              <p:cNvSpPr/>
              <p:nvPr/>
            </p:nvSpPr>
            <p:spPr>
              <a:xfrm rot="16200000">
                <a:off x="2152433" y="3008239"/>
                <a:ext cx="128025" cy="1787938"/>
              </a:xfrm>
              <a:prstGeom prst="leftBrace">
                <a:avLst>
                  <a:gd name="adj1" fmla="val 3896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3" name="Objeto 3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78777" y="4029684"/>
              <a:ext cx="275336" cy="3900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847" name="Equation" r:id="rId5" imgW="152280" imgH="215640" progId="Equation.DSMT4">
                      <p:embed/>
                    </p:oleObj>
                  </mc:Choice>
                  <mc:Fallback>
                    <p:oleObj name="Equation" r:id="rId5" imgW="15228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078777" y="4029684"/>
                            <a:ext cx="275336" cy="39005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3" name="Grupo 42"/>
            <p:cNvGrpSpPr/>
            <p:nvPr/>
          </p:nvGrpSpPr>
          <p:grpSpPr>
            <a:xfrm>
              <a:off x="1307658" y="2158188"/>
              <a:ext cx="1780073" cy="1659678"/>
              <a:chOff x="1307658" y="2158188"/>
              <a:chExt cx="1780073" cy="1659678"/>
            </a:xfrm>
          </p:grpSpPr>
          <p:cxnSp>
            <p:nvCxnSpPr>
              <p:cNvPr id="40" name="Conector recto 39"/>
              <p:cNvCxnSpPr/>
              <p:nvPr/>
            </p:nvCxnSpPr>
            <p:spPr>
              <a:xfrm>
                <a:off x="1307658" y="2239961"/>
                <a:ext cx="0" cy="157790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>
              <a:xfrm>
                <a:off x="3087731" y="2158188"/>
                <a:ext cx="0" cy="157790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1307658" y="2802329"/>
            <a:ext cx="2154936" cy="2231572"/>
            <a:chOff x="1307658" y="2802329"/>
            <a:chExt cx="2154936" cy="2231572"/>
          </a:xfrm>
        </p:grpSpPr>
        <p:sp>
          <p:nvSpPr>
            <p:cNvPr id="35" name="Abrir llave 34"/>
            <p:cNvSpPr/>
            <p:nvPr/>
          </p:nvSpPr>
          <p:spPr>
            <a:xfrm rot="16200000">
              <a:off x="2264162" y="3454896"/>
              <a:ext cx="240954" cy="2142612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6" name="Objeto 35"/>
            <p:cNvGraphicFramePr>
              <a:graphicFrameLocks noChangeAspect="1"/>
            </p:cNvGraphicFramePr>
            <p:nvPr>
              <p:extLst/>
            </p:nvPr>
          </p:nvGraphicFramePr>
          <p:xfrm>
            <a:off x="2246289" y="4643376"/>
            <a:ext cx="29686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48" name="Equation" r:id="rId7" imgW="164880" imgH="215640" progId="Equation.DSMT4">
                    <p:embed/>
                  </p:oleObj>
                </mc:Choice>
                <mc:Fallback>
                  <p:oleObj name="Equation" r:id="rId7" imgW="164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46289" y="4643376"/>
                          <a:ext cx="296863" cy="390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Conector recto 43"/>
            <p:cNvCxnSpPr/>
            <p:nvPr/>
          </p:nvCxnSpPr>
          <p:spPr>
            <a:xfrm>
              <a:off x="3462594" y="2802329"/>
              <a:ext cx="0" cy="15779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>
              <a:endCxn id="35" idx="0"/>
            </p:cNvCxnSpPr>
            <p:nvPr/>
          </p:nvCxnSpPr>
          <p:spPr>
            <a:xfrm>
              <a:off x="1307658" y="3736093"/>
              <a:ext cx="5675" cy="66963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1307658" y="3348179"/>
            <a:ext cx="3932837" cy="2278379"/>
            <a:chOff x="1307658" y="3348179"/>
            <a:chExt cx="3932837" cy="2278379"/>
          </a:xfrm>
        </p:grpSpPr>
        <p:sp>
          <p:nvSpPr>
            <p:cNvPr id="37" name="Abrir llave 36"/>
            <p:cNvSpPr/>
            <p:nvPr/>
          </p:nvSpPr>
          <p:spPr>
            <a:xfrm rot="16200000">
              <a:off x="3149436" y="3106119"/>
              <a:ext cx="240954" cy="3920917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8" name="Objeto 37"/>
            <p:cNvGraphicFramePr>
              <a:graphicFrameLocks noChangeAspect="1"/>
            </p:cNvGraphicFramePr>
            <p:nvPr>
              <p:extLst/>
            </p:nvPr>
          </p:nvGraphicFramePr>
          <p:xfrm>
            <a:off x="3172122" y="5236033"/>
            <a:ext cx="29686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49" name="Equation" r:id="rId9" imgW="164880" imgH="215640" progId="Equation.DSMT4">
                    <p:embed/>
                  </p:oleObj>
                </mc:Choice>
                <mc:Fallback>
                  <p:oleObj name="Equation" r:id="rId9" imgW="164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72122" y="5236033"/>
                          <a:ext cx="296863" cy="390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Conector recto 47"/>
            <p:cNvCxnSpPr/>
            <p:nvPr/>
          </p:nvCxnSpPr>
          <p:spPr>
            <a:xfrm>
              <a:off x="5240495" y="3348179"/>
              <a:ext cx="0" cy="15779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>
              <a:endCxn id="37" idx="0"/>
            </p:cNvCxnSpPr>
            <p:nvPr/>
          </p:nvCxnSpPr>
          <p:spPr>
            <a:xfrm>
              <a:off x="1307658" y="4447080"/>
              <a:ext cx="1797" cy="4990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86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19618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61234" y="221064"/>
            <a:ext cx="477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‘explanation’ of the algebraic approach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31 CuadroTexto"/>
          <p:cNvSpPr txBox="1"/>
          <p:nvPr/>
        </p:nvSpPr>
        <p:spPr>
          <a:xfrm>
            <a:off x="3406331" y="66414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Without cleanup times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80235" y="1107232"/>
            <a:ext cx="35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Calculation of ‘overlapping’</a:t>
            </a:r>
            <a:endParaRPr lang="en-US" dirty="0"/>
          </a:p>
        </p:txBody>
      </p:sp>
      <p:cxnSp>
        <p:nvCxnSpPr>
          <p:cNvPr id="7" name="3 Conector recto de flecha"/>
          <p:cNvCxnSpPr/>
          <p:nvPr/>
        </p:nvCxnSpPr>
        <p:spPr>
          <a:xfrm flipV="1">
            <a:off x="936168" y="1708660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4 Conector recto de flecha"/>
          <p:cNvCxnSpPr/>
          <p:nvPr/>
        </p:nvCxnSpPr>
        <p:spPr>
          <a:xfrm>
            <a:off x="936168" y="3352872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26 Grupo"/>
          <p:cNvGrpSpPr/>
          <p:nvPr/>
        </p:nvGrpSpPr>
        <p:grpSpPr>
          <a:xfrm>
            <a:off x="1289337" y="1519651"/>
            <a:ext cx="3600400" cy="1575345"/>
            <a:chOff x="1252761" y="1319133"/>
            <a:chExt cx="3600400" cy="1575345"/>
          </a:xfrm>
        </p:grpSpPr>
        <p:sp>
          <p:nvSpPr>
            <p:cNvPr id="10" name="10 Rectángulo"/>
            <p:cNvSpPr/>
            <p:nvPr/>
          </p:nvSpPr>
          <p:spPr>
            <a:xfrm>
              <a:off x="1252761" y="1628830"/>
              <a:ext cx="180020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1 Rectángulo"/>
            <p:cNvSpPr/>
            <p:nvPr/>
          </p:nvSpPr>
          <p:spPr>
            <a:xfrm>
              <a:off x="3773041" y="2750462"/>
              <a:ext cx="108012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2 Rectángulo"/>
            <p:cNvSpPr/>
            <p:nvPr/>
          </p:nvSpPr>
          <p:spPr>
            <a:xfrm>
              <a:off x="3052961" y="2174331"/>
              <a:ext cx="72008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13 Conector recto"/>
            <p:cNvCxnSpPr>
              <a:stCxn id="10" idx="3"/>
              <a:endCxn id="12" idx="1"/>
            </p:cNvCxnSpPr>
            <p:nvPr/>
          </p:nvCxnSpPr>
          <p:spPr>
            <a:xfrm>
              <a:off x="3052961" y="1700838"/>
              <a:ext cx="0" cy="54550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4 Conector recto"/>
            <p:cNvCxnSpPr>
              <a:stCxn id="12" idx="3"/>
              <a:endCxn id="11" idx="1"/>
            </p:cNvCxnSpPr>
            <p:nvPr/>
          </p:nvCxnSpPr>
          <p:spPr>
            <a:xfrm>
              <a:off x="3773041" y="2246339"/>
              <a:ext cx="0" cy="57613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7 CuadroTexto"/>
            <p:cNvSpPr txBox="1"/>
            <p:nvPr/>
          </p:nvSpPr>
          <p:spPr>
            <a:xfrm>
              <a:off x="2029027" y="1319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8 CuadroTexto"/>
            <p:cNvSpPr txBox="1"/>
            <p:nvPr/>
          </p:nvSpPr>
          <p:spPr>
            <a:xfrm>
              <a:off x="3262158" y="1760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7" name="9 CuadroTexto"/>
            <p:cNvSpPr txBox="1"/>
            <p:nvPr/>
          </p:nvSpPr>
          <p:spPr>
            <a:xfrm>
              <a:off x="4162258" y="2381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" name="27 Grupo"/>
          <p:cNvGrpSpPr/>
          <p:nvPr/>
        </p:nvGrpSpPr>
        <p:grpSpPr>
          <a:xfrm>
            <a:off x="4896608" y="1460016"/>
            <a:ext cx="3233489" cy="1634980"/>
            <a:chOff x="4860032" y="1259498"/>
            <a:chExt cx="3233489" cy="1634980"/>
          </a:xfrm>
        </p:grpSpPr>
        <p:sp>
          <p:nvSpPr>
            <p:cNvPr id="19" name="20 Rectángulo"/>
            <p:cNvSpPr/>
            <p:nvPr/>
          </p:nvSpPr>
          <p:spPr>
            <a:xfrm>
              <a:off x="4860032" y="1628830"/>
              <a:ext cx="36004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21 Rectángulo"/>
            <p:cNvSpPr/>
            <p:nvPr/>
          </p:nvSpPr>
          <p:spPr>
            <a:xfrm>
              <a:off x="5213201" y="2174331"/>
              <a:ext cx="180020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2 Rectángulo"/>
            <p:cNvSpPr/>
            <p:nvPr/>
          </p:nvSpPr>
          <p:spPr>
            <a:xfrm>
              <a:off x="7013401" y="2750462"/>
              <a:ext cx="108012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23 Conector recto"/>
            <p:cNvCxnSpPr>
              <a:stCxn id="19" idx="3"/>
              <a:endCxn id="20" idx="1"/>
            </p:cNvCxnSpPr>
            <p:nvPr/>
          </p:nvCxnSpPr>
          <p:spPr>
            <a:xfrm flipH="1">
              <a:off x="5213201" y="1700838"/>
              <a:ext cx="6871" cy="54550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4 Conector recto"/>
            <p:cNvCxnSpPr>
              <a:stCxn id="20" idx="3"/>
              <a:endCxn id="21" idx="1"/>
            </p:cNvCxnSpPr>
            <p:nvPr/>
          </p:nvCxnSpPr>
          <p:spPr>
            <a:xfrm>
              <a:off x="7013401" y="2246339"/>
              <a:ext cx="0" cy="5761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17 CuadroTexto"/>
            <p:cNvSpPr txBox="1"/>
            <p:nvPr/>
          </p:nvSpPr>
          <p:spPr>
            <a:xfrm>
              <a:off x="4926551" y="1259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18 CuadroTexto"/>
            <p:cNvSpPr txBox="1"/>
            <p:nvPr/>
          </p:nvSpPr>
          <p:spPr>
            <a:xfrm>
              <a:off x="5962458" y="1777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19 CuadroTexto"/>
            <p:cNvSpPr txBox="1"/>
            <p:nvPr/>
          </p:nvSpPr>
          <p:spPr>
            <a:xfrm>
              <a:off x="7442500" y="236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6284785" y="3637907"/>
            <a:ext cx="2543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time at which product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could start in stage j (sequence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8" name="Grupo 37"/>
          <p:cNvGrpSpPr/>
          <p:nvPr/>
        </p:nvGrpSpPr>
        <p:grpSpPr>
          <a:xfrm>
            <a:off x="1307658" y="1874724"/>
            <a:ext cx="1793611" cy="2286114"/>
            <a:chOff x="1307658" y="2158188"/>
            <a:chExt cx="1793611" cy="2286114"/>
          </a:xfrm>
        </p:grpSpPr>
        <p:grpSp>
          <p:nvGrpSpPr>
            <p:cNvPr id="39" name="Grupo 38"/>
            <p:cNvGrpSpPr/>
            <p:nvPr/>
          </p:nvGrpSpPr>
          <p:grpSpPr>
            <a:xfrm>
              <a:off x="1313331" y="3838195"/>
              <a:ext cx="1787938" cy="606107"/>
              <a:chOff x="1322477" y="3838195"/>
              <a:chExt cx="1787938" cy="606107"/>
            </a:xfrm>
          </p:grpSpPr>
          <p:sp>
            <p:nvSpPr>
              <p:cNvPr id="43" name="Abrir llave 42"/>
              <p:cNvSpPr/>
              <p:nvPr/>
            </p:nvSpPr>
            <p:spPr>
              <a:xfrm rot="16200000">
                <a:off x="2152433" y="3008239"/>
                <a:ext cx="128025" cy="1787938"/>
              </a:xfrm>
              <a:prstGeom prst="leftBrace">
                <a:avLst>
                  <a:gd name="adj1" fmla="val 3896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44" name="Objeto 4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31609" y="4007739"/>
              <a:ext cx="571500" cy="436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70" name="Equation" r:id="rId3" imgW="317160" imgH="241200" progId="Equation.DSMT4">
                      <p:embed/>
                    </p:oleObj>
                  </mc:Choice>
                  <mc:Fallback>
                    <p:oleObj name="Equation" r:id="rId3" imgW="31716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1609" y="4007739"/>
                            <a:ext cx="571500" cy="4365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" name="Grupo 39"/>
            <p:cNvGrpSpPr/>
            <p:nvPr/>
          </p:nvGrpSpPr>
          <p:grpSpPr>
            <a:xfrm>
              <a:off x="1307658" y="2158188"/>
              <a:ext cx="1780073" cy="1659678"/>
              <a:chOff x="1307658" y="2158188"/>
              <a:chExt cx="1780073" cy="1659678"/>
            </a:xfrm>
          </p:grpSpPr>
          <p:cxnSp>
            <p:nvCxnSpPr>
              <p:cNvPr id="41" name="Conector recto 40"/>
              <p:cNvCxnSpPr/>
              <p:nvPr/>
            </p:nvCxnSpPr>
            <p:spPr>
              <a:xfrm>
                <a:off x="1307658" y="2239961"/>
                <a:ext cx="0" cy="157790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>
              <a:xfrm>
                <a:off x="3087731" y="2158188"/>
                <a:ext cx="0" cy="157790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upo 44"/>
          <p:cNvGrpSpPr/>
          <p:nvPr/>
        </p:nvGrpSpPr>
        <p:grpSpPr>
          <a:xfrm>
            <a:off x="1307658" y="2518865"/>
            <a:ext cx="2501959" cy="2259641"/>
            <a:chOff x="1307658" y="2802329"/>
            <a:chExt cx="2501959" cy="2259641"/>
          </a:xfrm>
        </p:grpSpPr>
        <p:sp>
          <p:nvSpPr>
            <p:cNvPr id="46" name="Abrir llave 45"/>
            <p:cNvSpPr/>
            <p:nvPr/>
          </p:nvSpPr>
          <p:spPr>
            <a:xfrm rot="16200000">
              <a:off x="2440998" y="3278060"/>
              <a:ext cx="240954" cy="2496284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7" name="Objeto 46"/>
            <p:cNvGraphicFramePr>
              <a:graphicFrameLocks noChangeAspect="1"/>
            </p:cNvGraphicFramePr>
            <p:nvPr>
              <p:extLst/>
            </p:nvPr>
          </p:nvGraphicFramePr>
          <p:xfrm>
            <a:off x="2275725" y="4625407"/>
            <a:ext cx="571500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1" name="Equation" r:id="rId5" imgW="317160" imgH="241200" progId="Equation.DSMT4">
                    <p:embed/>
                  </p:oleObj>
                </mc:Choice>
                <mc:Fallback>
                  <p:oleObj name="Equation" r:id="rId5" imgW="3171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75725" y="4625407"/>
                          <a:ext cx="571500" cy="436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Conector recto 47"/>
            <p:cNvCxnSpPr/>
            <p:nvPr/>
          </p:nvCxnSpPr>
          <p:spPr>
            <a:xfrm>
              <a:off x="3809617" y="2802329"/>
              <a:ext cx="0" cy="15779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>
              <a:endCxn id="46" idx="0"/>
            </p:cNvCxnSpPr>
            <p:nvPr/>
          </p:nvCxnSpPr>
          <p:spPr>
            <a:xfrm>
              <a:off x="1307658" y="3736093"/>
              <a:ext cx="5675" cy="66963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1307658" y="3094996"/>
            <a:ext cx="3582079" cy="2276808"/>
            <a:chOff x="1307658" y="3094996"/>
            <a:chExt cx="3582079" cy="2276808"/>
          </a:xfrm>
        </p:grpSpPr>
        <p:sp>
          <p:nvSpPr>
            <p:cNvPr id="51" name="Abrir llave 50"/>
            <p:cNvSpPr/>
            <p:nvPr/>
          </p:nvSpPr>
          <p:spPr>
            <a:xfrm rot="16200000">
              <a:off x="2979119" y="3020405"/>
              <a:ext cx="240954" cy="3580281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2" name="Objeto 51"/>
            <p:cNvGraphicFramePr>
              <a:graphicFrameLocks noChangeAspect="1"/>
            </p:cNvGraphicFramePr>
            <p:nvPr>
              <p:extLst/>
            </p:nvPr>
          </p:nvGraphicFramePr>
          <p:xfrm>
            <a:off x="2840839" y="4935241"/>
            <a:ext cx="569912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2" name="Equation" r:id="rId7" imgW="317160" imgH="241200" progId="Equation.DSMT4">
                    <p:embed/>
                  </p:oleObj>
                </mc:Choice>
                <mc:Fallback>
                  <p:oleObj name="Equation" r:id="rId7" imgW="3171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0839" y="4935241"/>
                          <a:ext cx="569912" cy="436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3" name="Conector recto 52"/>
            <p:cNvCxnSpPr/>
            <p:nvPr/>
          </p:nvCxnSpPr>
          <p:spPr>
            <a:xfrm>
              <a:off x="4889737" y="3094996"/>
              <a:ext cx="0" cy="15779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>
              <a:endCxn id="51" idx="0"/>
            </p:cNvCxnSpPr>
            <p:nvPr/>
          </p:nvCxnSpPr>
          <p:spPr>
            <a:xfrm>
              <a:off x="1307658" y="4191048"/>
              <a:ext cx="1798" cy="4990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" name="4 Objeto"/>
          <p:cNvGraphicFramePr>
            <a:graphicFrameLocks noChangeAspect="1"/>
          </p:cNvGraphicFramePr>
          <p:nvPr>
            <p:extLst/>
          </p:nvPr>
        </p:nvGraphicFramePr>
        <p:xfrm>
          <a:off x="4388779" y="5020126"/>
          <a:ext cx="39560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3" name="Equation" r:id="rId9" imgW="2044440" imgH="672840" progId="Equation.DSMT4">
                  <p:embed/>
                </p:oleObj>
              </mc:Choice>
              <mc:Fallback>
                <p:oleObj name="Equation" r:id="rId9" imgW="204444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779" y="5020126"/>
                        <a:ext cx="395605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8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o 52"/>
          <p:cNvGrpSpPr/>
          <p:nvPr/>
        </p:nvGrpSpPr>
        <p:grpSpPr>
          <a:xfrm>
            <a:off x="1289337" y="1597025"/>
            <a:ext cx="2486978" cy="1544776"/>
            <a:chOff x="1289337" y="1597025"/>
            <a:chExt cx="2486978" cy="1544776"/>
          </a:xfrm>
        </p:grpSpPr>
        <p:cxnSp>
          <p:nvCxnSpPr>
            <p:cNvPr id="49" name="Conector recto 48"/>
            <p:cNvCxnSpPr/>
            <p:nvPr/>
          </p:nvCxnSpPr>
          <p:spPr>
            <a:xfrm>
              <a:off x="3776315" y="2210245"/>
              <a:ext cx="0" cy="931556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brir llave 43"/>
            <p:cNvSpPr/>
            <p:nvPr/>
          </p:nvSpPr>
          <p:spPr>
            <a:xfrm rot="5400000" flipV="1">
              <a:off x="2412349" y="846279"/>
              <a:ext cx="240954" cy="2486978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7" name="Objeto 46"/>
            <p:cNvGraphicFramePr>
              <a:graphicFrameLocks noChangeAspect="1"/>
            </p:cNvGraphicFramePr>
            <p:nvPr>
              <p:extLst/>
            </p:nvPr>
          </p:nvGraphicFramePr>
          <p:xfrm>
            <a:off x="1714500" y="1597025"/>
            <a:ext cx="1711325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4" name="Equation" r:id="rId3" imgW="952200" imgH="215640" progId="Equation.DSMT4">
                    <p:embed/>
                  </p:oleObj>
                </mc:Choice>
                <mc:Fallback>
                  <p:oleObj name="Equation" r:id="rId3" imgW="95220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14500" y="1597025"/>
                          <a:ext cx="1711325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Conector recto 49"/>
            <p:cNvCxnSpPr>
              <a:endCxn id="8" idx="1"/>
            </p:cNvCxnSpPr>
            <p:nvPr/>
          </p:nvCxnSpPr>
          <p:spPr>
            <a:xfrm flipH="1">
              <a:off x="1289337" y="2252429"/>
              <a:ext cx="0" cy="34387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1961234" y="221064"/>
            <a:ext cx="477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‘explanation’ of the algebraic approach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3 Conector recto de flecha"/>
          <p:cNvCxnSpPr/>
          <p:nvPr/>
        </p:nvCxnSpPr>
        <p:spPr>
          <a:xfrm flipV="1">
            <a:off x="936168" y="2403604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4 Conector recto de flecha"/>
          <p:cNvCxnSpPr/>
          <p:nvPr/>
        </p:nvCxnSpPr>
        <p:spPr>
          <a:xfrm>
            <a:off x="936168" y="4047816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26 Grupo"/>
          <p:cNvGrpSpPr/>
          <p:nvPr/>
        </p:nvGrpSpPr>
        <p:grpSpPr>
          <a:xfrm>
            <a:off x="1289337" y="2214595"/>
            <a:ext cx="3600400" cy="1575345"/>
            <a:chOff x="1252761" y="1319133"/>
            <a:chExt cx="3600400" cy="1575345"/>
          </a:xfrm>
        </p:grpSpPr>
        <p:sp>
          <p:nvSpPr>
            <p:cNvPr id="8" name="10 Rectángulo"/>
            <p:cNvSpPr/>
            <p:nvPr/>
          </p:nvSpPr>
          <p:spPr>
            <a:xfrm>
              <a:off x="1252761" y="1628830"/>
              <a:ext cx="180020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11 Rectángulo"/>
            <p:cNvSpPr/>
            <p:nvPr/>
          </p:nvSpPr>
          <p:spPr>
            <a:xfrm>
              <a:off x="3773041" y="2750462"/>
              <a:ext cx="108012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12 Rectángulo"/>
            <p:cNvSpPr/>
            <p:nvPr/>
          </p:nvSpPr>
          <p:spPr>
            <a:xfrm>
              <a:off x="3052961" y="2174331"/>
              <a:ext cx="72008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13 Conector recto"/>
            <p:cNvCxnSpPr>
              <a:stCxn id="8" idx="3"/>
              <a:endCxn id="10" idx="1"/>
            </p:cNvCxnSpPr>
            <p:nvPr/>
          </p:nvCxnSpPr>
          <p:spPr>
            <a:xfrm>
              <a:off x="3052961" y="1700838"/>
              <a:ext cx="0" cy="54550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4 Conector recto"/>
            <p:cNvCxnSpPr>
              <a:stCxn id="10" idx="3"/>
              <a:endCxn id="9" idx="1"/>
            </p:cNvCxnSpPr>
            <p:nvPr/>
          </p:nvCxnSpPr>
          <p:spPr>
            <a:xfrm>
              <a:off x="3773041" y="2246339"/>
              <a:ext cx="0" cy="57613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 CuadroTexto"/>
            <p:cNvSpPr txBox="1"/>
            <p:nvPr/>
          </p:nvSpPr>
          <p:spPr>
            <a:xfrm>
              <a:off x="2029027" y="1319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8 CuadroTexto"/>
            <p:cNvSpPr txBox="1"/>
            <p:nvPr/>
          </p:nvSpPr>
          <p:spPr>
            <a:xfrm>
              <a:off x="3262158" y="1760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9 CuadroTexto"/>
            <p:cNvSpPr txBox="1"/>
            <p:nvPr/>
          </p:nvSpPr>
          <p:spPr>
            <a:xfrm>
              <a:off x="4162258" y="2381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27 Grupo"/>
          <p:cNvGrpSpPr/>
          <p:nvPr/>
        </p:nvGrpSpPr>
        <p:grpSpPr>
          <a:xfrm>
            <a:off x="3104384" y="2154960"/>
            <a:ext cx="3233489" cy="1634980"/>
            <a:chOff x="4860032" y="1259498"/>
            <a:chExt cx="3233489" cy="1634980"/>
          </a:xfrm>
        </p:grpSpPr>
        <p:sp>
          <p:nvSpPr>
            <p:cNvPr id="17" name="20 Rectángulo"/>
            <p:cNvSpPr/>
            <p:nvPr/>
          </p:nvSpPr>
          <p:spPr>
            <a:xfrm>
              <a:off x="4860032" y="1628830"/>
              <a:ext cx="36004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21 Rectángulo"/>
            <p:cNvSpPr/>
            <p:nvPr/>
          </p:nvSpPr>
          <p:spPr>
            <a:xfrm>
              <a:off x="5213201" y="2174331"/>
              <a:ext cx="180020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22 Rectángulo"/>
            <p:cNvSpPr/>
            <p:nvPr/>
          </p:nvSpPr>
          <p:spPr>
            <a:xfrm>
              <a:off x="7013401" y="2750462"/>
              <a:ext cx="108012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23 Conector recto"/>
            <p:cNvCxnSpPr>
              <a:stCxn id="17" idx="3"/>
              <a:endCxn id="18" idx="1"/>
            </p:cNvCxnSpPr>
            <p:nvPr/>
          </p:nvCxnSpPr>
          <p:spPr>
            <a:xfrm flipH="1">
              <a:off x="5213201" y="1700838"/>
              <a:ext cx="6871" cy="54550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4 Conector recto"/>
            <p:cNvCxnSpPr>
              <a:stCxn id="18" idx="3"/>
              <a:endCxn id="19" idx="1"/>
            </p:cNvCxnSpPr>
            <p:nvPr/>
          </p:nvCxnSpPr>
          <p:spPr>
            <a:xfrm>
              <a:off x="7013401" y="2246339"/>
              <a:ext cx="0" cy="5761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17 CuadroTexto"/>
            <p:cNvSpPr txBox="1"/>
            <p:nvPr/>
          </p:nvSpPr>
          <p:spPr>
            <a:xfrm>
              <a:off x="4926551" y="1259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18 CuadroTexto"/>
            <p:cNvSpPr txBox="1"/>
            <p:nvPr/>
          </p:nvSpPr>
          <p:spPr>
            <a:xfrm>
              <a:off x="5962458" y="1777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19 CuadroTexto"/>
            <p:cNvSpPr txBox="1"/>
            <p:nvPr/>
          </p:nvSpPr>
          <p:spPr>
            <a:xfrm>
              <a:off x="7442500" y="236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31 CuadroTexto"/>
          <p:cNvSpPr txBox="1"/>
          <p:nvPr/>
        </p:nvSpPr>
        <p:spPr>
          <a:xfrm>
            <a:off x="3406331" y="66414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Without cleanup times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594061" y="1098312"/>
            <a:ext cx="35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Calculation of ‘overlapping’</a:t>
            </a:r>
            <a:endParaRPr lang="en-US" dirty="0"/>
          </a:p>
        </p:txBody>
      </p:sp>
      <p:graphicFrame>
        <p:nvGraphicFramePr>
          <p:cNvPr id="37" name="5 Objeto"/>
          <p:cNvGraphicFramePr>
            <a:graphicFrameLocks noChangeAspect="1"/>
          </p:cNvGraphicFramePr>
          <p:nvPr>
            <p:extLst/>
          </p:nvPr>
        </p:nvGraphicFramePr>
        <p:xfrm>
          <a:off x="3846555" y="4951854"/>
          <a:ext cx="51323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Equation" r:id="rId5" imgW="2489040" imgH="799920" progId="Equation.DSMT4">
                  <p:embed/>
                </p:oleObj>
              </mc:Choice>
              <mc:Fallback>
                <p:oleObj name="Equation" r:id="rId5" imgW="248904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55" y="4951854"/>
                        <a:ext cx="51323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upo 37"/>
          <p:cNvGrpSpPr/>
          <p:nvPr/>
        </p:nvGrpSpPr>
        <p:grpSpPr>
          <a:xfrm>
            <a:off x="1289337" y="2605444"/>
            <a:ext cx="2173257" cy="2447427"/>
            <a:chOff x="1289337" y="2193964"/>
            <a:chExt cx="2173257" cy="2447427"/>
          </a:xfrm>
        </p:grpSpPr>
        <p:sp>
          <p:nvSpPr>
            <p:cNvPr id="39" name="Abrir llave 38"/>
            <p:cNvSpPr/>
            <p:nvPr/>
          </p:nvSpPr>
          <p:spPr>
            <a:xfrm rot="16200000">
              <a:off x="2264162" y="3038523"/>
              <a:ext cx="240954" cy="2142612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Objeto 39"/>
            <p:cNvGraphicFramePr>
              <a:graphicFrameLocks noChangeAspect="1"/>
            </p:cNvGraphicFramePr>
            <p:nvPr>
              <p:extLst/>
            </p:nvPr>
          </p:nvGraphicFramePr>
          <p:xfrm>
            <a:off x="2236206" y="4250866"/>
            <a:ext cx="29686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6" name="Equation" r:id="rId7" imgW="164880" imgH="215640" progId="Equation.DSMT4">
                    <p:embed/>
                  </p:oleObj>
                </mc:Choice>
                <mc:Fallback>
                  <p:oleObj name="Equation" r:id="rId7" imgW="164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36206" y="4250866"/>
                          <a:ext cx="296863" cy="390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Conector recto 40"/>
            <p:cNvCxnSpPr>
              <a:endCxn id="39" idx="2"/>
            </p:cNvCxnSpPr>
            <p:nvPr/>
          </p:nvCxnSpPr>
          <p:spPr>
            <a:xfrm flipH="1">
              <a:off x="3455945" y="2802329"/>
              <a:ext cx="6649" cy="1187023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stCxn id="8" idx="1"/>
              <a:endCxn id="39" idx="0"/>
            </p:cNvCxnSpPr>
            <p:nvPr/>
          </p:nvCxnSpPr>
          <p:spPr>
            <a:xfrm>
              <a:off x="1289337" y="2193964"/>
              <a:ext cx="23996" cy="1795388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3472589" y="3238024"/>
            <a:ext cx="353208" cy="1716564"/>
            <a:chOff x="3472589" y="3238024"/>
            <a:chExt cx="353208" cy="1716564"/>
          </a:xfrm>
        </p:grpSpPr>
        <p:sp>
          <p:nvSpPr>
            <p:cNvPr id="36" name="Abrir llave 35"/>
            <p:cNvSpPr/>
            <p:nvPr/>
          </p:nvSpPr>
          <p:spPr>
            <a:xfrm rot="16200000">
              <a:off x="3620670" y="4271657"/>
              <a:ext cx="57045" cy="353208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Conector recto 42"/>
            <p:cNvCxnSpPr/>
            <p:nvPr/>
          </p:nvCxnSpPr>
          <p:spPr>
            <a:xfrm flipH="1">
              <a:off x="3809616" y="3238024"/>
              <a:ext cx="6649" cy="118702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Objeto 44"/>
            <p:cNvGraphicFramePr>
              <a:graphicFrameLocks noChangeAspect="1"/>
            </p:cNvGraphicFramePr>
            <p:nvPr>
              <p:extLst/>
            </p:nvPr>
          </p:nvGraphicFramePr>
          <p:xfrm>
            <a:off x="3479800" y="4564063"/>
            <a:ext cx="34290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7" name="Equation" r:id="rId9" imgW="190440" imgH="215640" progId="Equation.DSMT4">
                    <p:embed/>
                  </p:oleObj>
                </mc:Choice>
                <mc:Fallback>
                  <p:oleObj name="Equation" r:id="rId9" imgW="19044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79800" y="4564063"/>
                          <a:ext cx="342900" cy="390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281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1961234" y="221064"/>
            <a:ext cx="477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‘explanation’ of the algebraic approach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3 Conector recto de flecha"/>
          <p:cNvCxnSpPr/>
          <p:nvPr/>
        </p:nvCxnSpPr>
        <p:spPr>
          <a:xfrm flipV="1">
            <a:off x="936168" y="2403604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4 Conector recto de flecha"/>
          <p:cNvCxnSpPr/>
          <p:nvPr/>
        </p:nvCxnSpPr>
        <p:spPr>
          <a:xfrm>
            <a:off x="936168" y="4047816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26 Grupo"/>
          <p:cNvGrpSpPr/>
          <p:nvPr/>
        </p:nvGrpSpPr>
        <p:grpSpPr>
          <a:xfrm>
            <a:off x="1289337" y="2214595"/>
            <a:ext cx="3600400" cy="1575345"/>
            <a:chOff x="1252761" y="1319133"/>
            <a:chExt cx="3600400" cy="1575345"/>
          </a:xfrm>
        </p:grpSpPr>
        <p:sp>
          <p:nvSpPr>
            <p:cNvPr id="13" name="10 Rectángulo"/>
            <p:cNvSpPr/>
            <p:nvPr/>
          </p:nvSpPr>
          <p:spPr>
            <a:xfrm>
              <a:off x="1252761" y="1628830"/>
              <a:ext cx="180020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11 Rectángulo"/>
            <p:cNvSpPr/>
            <p:nvPr/>
          </p:nvSpPr>
          <p:spPr>
            <a:xfrm>
              <a:off x="3773041" y="2750462"/>
              <a:ext cx="108012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12 Rectángulo"/>
            <p:cNvSpPr/>
            <p:nvPr/>
          </p:nvSpPr>
          <p:spPr>
            <a:xfrm>
              <a:off x="3052961" y="2174331"/>
              <a:ext cx="72008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13 Conector recto"/>
            <p:cNvCxnSpPr>
              <a:stCxn id="13" idx="3"/>
              <a:endCxn id="15" idx="1"/>
            </p:cNvCxnSpPr>
            <p:nvPr/>
          </p:nvCxnSpPr>
          <p:spPr>
            <a:xfrm>
              <a:off x="3052961" y="1700838"/>
              <a:ext cx="0" cy="54550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4 Conector recto"/>
            <p:cNvCxnSpPr>
              <a:stCxn id="15" idx="3"/>
              <a:endCxn id="14" idx="1"/>
            </p:cNvCxnSpPr>
            <p:nvPr/>
          </p:nvCxnSpPr>
          <p:spPr>
            <a:xfrm>
              <a:off x="3773041" y="2246339"/>
              <a:ext cx="0" cy="57613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 CuadroTexto"/>
            <p:cNvSpPr txBox="1"/>
            <p:nvPr/>
          </p:nvSpPr>
          <p:spPr>
            <a:xfrm>
              <a:off x="2029027" y="1319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8 CuadroTexto"/>
            <p:cNvSpPr txBox="1"/>
            <p:nvPr/>
          </p:nvSpPr>
          <p:spPr>
            <a:xfrm>
              <a:off x="3262158" y="1760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0" name="9 CuadroTexto"/>
            <p:cNvSpPr txBox="1"/>
            <p:nvPr/>
          </p:nvSpPr>
          <p:spPr>
            <a:xfrm>
              <a:off x="4162258" y="2381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27 Grupo"/>
          <p:cNvGrpSpPr/>
          <p:nvPr/>
        </p:nvGrpSpPr>
        <p:grpSpPr>
          <a:xfrm>
            <a:off x="3104384" y="2154960"/>
            <a:ext cx="3233489" cy="1634980"/>
            <a:chOff x="4860032" y="1259498"/>
            <a:chExt cx="3233489" cy="1634980"/>
          </a:xfrm>
        </p:grpSpPr>
        <p:sp>
          <p:nvSpPr>
            <p:cNvPr id="22" name="20 Rectángulo"/>
            <p:cNvSpPr/>
            <p:nvPr/>
          </p:nvSpPr>
          <p:spPr>
            <a:xfrm>
              <a:off x="4860032" y="1628830"/>
              <a:ext cx="36004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21 Rectángulo"/>
            <p:cNvSpPr/>
            <p:nvPr/>
          </p:nvSpPr>
          <p:spPr>
            <a:xfrm>
              <a:off x="5213201" y="2174331"/>
              <a:ext cx="180020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2 Rectángulo"/>
            <p:cNvSpPr/>
            <p:nvPr/>
          </p:nvSpPr>
          <p:spPr>
            <a:xfrm>
              <a:off x="7013401" y="2750462"/>
              <a:ext cx="108012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23 Conector recto"/>
            <p:cNvCxnSpPr>
              <a:stCxn id="22" idx="3"/>
              <a:endCxn id="23" idx="1"/>
            </p:cNvCxnSpPr>
            <p:nvPr/>
          </p:nvCxnSpPr>
          <p:spPr>
            <a:xfrm flipH="1">
              <a:off x="5213201" y="1700838"/>
              <a:ext cx="6871" cy="54550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4 Conector recto"/>
            <p:cNvCxnSpPr>
              <a:stCxn id="23" idx="3"/>
              <a:endCxn id="24" idx="1"/>
            </p:cNvCxnSpPr>
            <p:nvPr/>
          </p:nvCxnSpPr>
          <p:spPr>
            <a:xfrm>
              <a:off x="7013401" y="2246339"/>
              <a:ext cx="0" cy="5761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17 CuadroTexto"/>
            <p:cNvSpPr txBox="1"/>
            <p:nvPr/>
          </p:nvSpPr>
          <p:spPr>
            <a:xfrm>
              <a:off x="4926551" y="1259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18 CuadroTexto"/>
            <p:cNvSpPr txBox="1"/>
            <p:nvPr/>
          </p:nvSpPr>
          <p:spPr>
            <a:xfrm>
              <a:off x="5962458" y="1777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19 CuadroTexto"/>
            <p:cNvSpPr txBox="1"/>
            <p:nvPr/>
          </p:nvSpPr>
          <p:spPr>
            <a:xfrm>
              <a:off x="7442500" y="236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31 CuadroTexto"/>
          <p:cNvSpPr txBox="1"/>
          <p:nvPr/>
        </p:nvSpPr>
        <p:spPr>
          <a:xfrm>
            <a:off x="3406331" y="66414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Without cleanup times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012723" y="1125102"/>
            <a:ext cx="59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Correction of the overlapping and calculation of slacks</a:t>
            </a:r>
            <a:endParaRPr lang="en-US" dirty="0"/>
          </a:p>
        </p:txBody>
      </p:sp>
      <p:graphicFrame>
        <p:nvGraphicFramePr>
          <p:cNvPr id="37" name="6 Objeto"/>
          <p:cNvGraphicFramePr>
            <a:graphicFrameLocks noChangeAspect="1"/>
          </p:cNvGraphicFramePr>
          <p:nvPr>
            <p:extLst/>
          </p:nvPr>
        </p:nvGraphicFramePr>
        <p:xfrm>
          <a:off x="2876446" y="5096174"/>
          <a:ext cx="264477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Equation" r:id="rId3" imgW="1282680" imgH="571320" progId="Equation.DSMT4">
                  <p:embed/>
                </p:oleObj>
              </mc:Choice>
              <mc:Fallback>
                <p:oleObj name="Equation" r:id="rId3" imgW="1282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446" y="5096174"/>
                        <a:ext cx="264477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6 Objeto"/>
          <p:cNvGraphicFramePr>
            <a:graphicFrameLocks noChangeAspect="1"/>
          </p:cNvGraphicFramePr>
          <p:nvPr>
            <p:extLst/>
          </p:nvPr>
        </p:nvGraphicFramePr>
        <p:xfrm>
          <a:off x="3066799" y="4498224"/>
          <a:ext cx="24606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Equation" r:id="rId5" imgW="1193760" imgH="190440" progId="Equation.DSMT4">
                  <p:embed/>
                </p:oleObj>
              </mc:Choice>
              <mc:Fallback>
                <p:oleObj name="Equation" r:id="rId5" imgW="1193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799" y="4498224"/>
                        <a:ext cx="24606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33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04062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5378" y="1412776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Without cleanup times</a:t>
            </a:r>
            <a:endParaRPr lang="en-US" dirty="0">
              <a:solidFill>
                <a:srgbClr val="006600"/>
              </a:solidFill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204393"/>
              </p:ext>
            </p:extLst>
          </p:nvPr>
        </p:nvGraphicFramePr>
        <p:xfrm>
          <a:off x="1691680" y="1844824"/>
          <a:ext cx="332581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6" name="Equation" r:id="rId3" imgW="1612800" imgH="609480" progId="Equation.DSMT4">
                  <p:embed/>
                </p:oleObj>
              </mc:Choice>
              <mc:Fallback>
                <p:oleObj name="Equation" r:id="rId3" imgW="1612800" imgH="609480" progId="Equation.DSMT4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44824"/>
                        <a:ext cx="3325812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459867"/>
              </p:ext>
            </p:extLst>
          </p:nvPr>
        </p:nvGraphicFramePr>
        <p:xfrm>
          <a:off x="1691680" y="3304952"/>
          <a:ext cx="5551488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7" name="Equation" r:id="rId5" imgW="2692080" imgH="799920" progId="Equation.DSMT4">
                  <p:embed/>
                </p:oleObj>
              </mc:Choice>
              <mc:Fallback>
                <p:oleObj name="Equation" r:id="rId5" imgW="2692080" imgH="799920" progId="Equation.DSMT4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304952"/>
                        <a:ext cx="5551488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939645"/>
              </p:ext>
            </p:extLst>
          </p:nvPr>
        </p:nvGraphicFramePr>
        <p:xfrm>
          <a:off x="1691680" y="5157192"/>
          <a:ext cx="264477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8" name="Equation" r:id="rId7" imgW="1282680" imgH="571320" progId="Equation.DSMT4">
                  <p:embed/>
                </p:oleObj>
              </mc:Choice>
              <mc:Fallback>
                <p:oleObj name="Equation" r:id="rId7" imgW="1282680" imgH="571320" progId="Equation.DSMT4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157192"/>
                        <a:ext cx="264477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827584" y="915858"/>
            <a:ext cx="43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slack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times: </a:t>
            </a:r>
            <a:r>
              <a:rPr lang="en-US" dirty="0" smtClean="0">
                <a:solidFill>
                  <a:srgbClr val="FF0000"/>
                </a:solidFill>
              </a:rPr>
              <a:t>Previous Example</a:t>
            </a:r>
            <a:endParaRPr lang="en-US" sz="1400" i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343696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29 Conector recto de flecha"/>
          <p:cNvCxnSpPr/>
          <p:nvPr/>
        </p:nvCxnSpPr>
        <p:spPr>
          <a:xfrm flipV="1">
            <a:off x="835584" y="1912764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30 Conector recto de flecha"/>
          <p:cNvCxnSpPr/>
          <p:nvPr/>
        </p:nvCxnSpPr>
        <p:spPr>
          <a:xfrm>
            <a:off x="835584" y="3556976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2 CuadroTexto"/>
          <p:cNvSpPr txBox="1"/>
          <p:nvPr/>
        </p:nvSpPr>
        <p:spPr>
          <a:xfrm>
            <a:off x="3506707" y="61591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 cleanup times</a:t>
            </a:r>
            <a:endParaRPr lang="en-US" dirty="0">
              <a:solidFill>
                <a:srgbClr val="006600"/>
              </a:solidFill>
            </a:endParaRPr>
          </a:p>
        </p:txBody>
      </p:sp>
      <p:grpSp>
        <p:nvGrpSpPr>
          <p:cNvPr id="5" name="33 Grupo"/>
          <p:cNvGrpSpPr/>
          <p:nvPr/>
        </p:nvGrpSpPr>
        <p:grpSpPr>
          <a:xfrm>
            <a:off x="1195624" y="1765607"/>
            <a:ext cx="3600400" cy="1575345"/>
            <a:chOff x="1252761" y="1319133"/>
            <a:chExt cx="3600400" cy="1575345"/>
          </a:xfrm>
        </p:grpSpPr>
        <p:sp>
          <p:nvSpPr>
            <p:cNvPr id="6" name="34 Rectángulo"/>
            <p:cNvSpPr/>
            <p:nvPr/>
          </p:nvSpPr>
          <p:spPr>
            <a:xfrm>
              <a:off x="1252761" y="1628830"/>
              <a:ext cx="180020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35 Rectángulo"/>
            <p:cNvSpPr/>
            <p:nvPr/>
          </p:nvSpPr>
          <p:spPr>
            <a:xfrm>
              <a:off x="3773041" y="2750462"/>
              <a:ext cx="108012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36 Rectángulo"/>
            <p:cNvSpPr/>
            <p:nvPr/>
          </p:nvSpPr>
          <p:spPr>
            <a:xfrm>
              <a:off x="3052961" y="2174331"/>
              <a:ext cx="72008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37 Conector recto"/>
            <p:cNvCxnSpPr>
              <a:stCxn id="6" idx="3"/>
              <a:endCxn id="8" idx="1"/>
            </p:cNvCxnSpPr>
            <p:nvPr/>
          </p:nvCxnSpPr>
          <p:spPr>
            <a:xfrm>
              <a:off x="3052961" y="1700838"/>
              <a:ext cx="0" cy="54550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38 Conector recto"/>
            <p:cNvCxnSpPr>
              <a:stCxn id="8" idx="3"/>
              <a:endCxn id="7" idx="1"/>
            </p:cNvCxnSpPr>
            <p:nvPr/>
          </p:nvCxnSpPr>
          <p:spPr>
            <a:xfrm>
              <a:off x="3773041" y="2246339"/>
              <a:ext cx="0" cy="57613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39 CuadroTexto"/>
            <p:cNvSpPr txBox="1"/>
            <p:nvPr/>
          </p:nvSpPr>
          <p:spPr>
            <a:xfrm>
              <a:off x="2029027" y="1319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40 CuadroTexto"/>
            <p:cNvSpPr txBox="1"/>
            <p:nvPr/>
          </p:nvSpPr>
          <p:spPr>
            <a:xfrm>
              <a:off x="3262158" y="1760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41 CuadroTexto"/>
            <p:cNvSpPr txBox="1"/>
            <p:nvPr/>
          </p:nvSpPr>
          <p:spPr>
            <a:xfrm>
              <a:off x="4162258" y="2381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42 Rectángulo"/>
          <p:cNvSpPr/>
          <p:nvPr/>
        </p:nvSpPr>
        <p:spPr>
          <a:xfrm>
            <a:off x="4804189" y="3196936"/>
            <a:ext cx="720080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3 Rectángulo"/>
          <p:cNvSpPr/>
          <p:nvPr/>
        </p:nvSpPr>
        <p:spPr>
          <a:xfrm>
            <a:off x="3709033" y="2615130"/>
            <a:ext cx="360040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4 Rectángulo"/>
          <p:cNvSpPr/>
          <p:nvPr/>
        </p:nvSpPr>
        <p:spPr>
          <a:xfrm>
            <a:off x="2995824" y="2075304"/>
            <a:ext cx="720080" cy="1561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45 Grupo"/>
          <p:cNvGrpSpPr/>
          <p:nvPr/>
        </p:nvGrpSpPr>
        <p:grpSpPr>
          <a:xfrm>
            <a:off x="4955203" y="1705972"/>
            <a:ext cx="3233489" cy="1634980"/>
            <a:chOff x="4860032" y="1259498"/>
            <a:chExt cx="3233489" cy="1634980"/>
          </a:xfrm>
        </p:grpSpPr>
        <p:sp>
          <p:nvSpPr>
            <p:cNvPr id="18" name="46 Rectángulo"/>
            <p:cNvSpPr/>
            <p:nvPr/>
          </p:nvSpPr>
          <p:spPr>
            <a:xfrm>
              <a:off x="4860032" y="1628829"/>
              <a:ext cx="360040" cy="165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7 Rectángulo"/>
            <p:cNvSpPr/>
            <p:nvPr/>
          </p:nvSpPr>
          <p:spPr>
            <a:xfrm>
              <a:off x="5213201" y="2174331"/>
              <a:ext cx="180020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48 Rectángulo"/>
            <p:cNvSpPr/>
            <p:nvPr/>
          </p:nvSpPr>
          <p:spPr>
            <a:xfrm>
              <a:off x="7013401" y="2750462"/>
              <a:ext cx="108012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49 Conector recto"/>
            <p:cNvCxnSpPr>
              <a:stCxn id="18" idx="3"/>
              <a:endCxn id="19" idx="1"/>
            </p:cNvCxnSpPr>
            <p:nvPr/>
          </p:nvCxnSpPr>
          <p:spPr>
            <a:xfrm flipH="1">
              <a:off x="5213201" y="1711676"/>
              <a:ext cx="6871" cy="53466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50 Conector recto"/>
            <p:cNvCxnSpPr>
              <a:stCxn id="19" idx="3"/>
              <a:endCxn id="20" idx="1"/>
            </p:cNvCxnSpPr>
            <p:nvPr/>
          </p:nvCxnSpPr>
          <p:spPr>
            <a:xfrm>
              <a:off x="7013401" y="2246339"/>
              <a:ext cx="0" cy="5761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51 CuadroTexto"/>
            <p:cNvSpPr txBox="1"/>
            <p:nvPr/>
          </p:nvSpPr>
          <p:spPr>
            <a:xfrm>
              <a:off x="4926551" y="1259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52 CuadroTexto"/>
            <p:cNvSpPr txBox="1"/>
            <p:nvPr/>
          </p:nvSpPr>
          <p:spPr>
            <a:xfrm>
              <a:off x="5962458" y="1777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53 CuadroTexto"/>
            <p:cNvSpPr txBox="1"/>
            <p:nvPr/>
          </p:nvSpPr>
          <p:spPr>
            <a:xfrm>
              <a:off x="7442500" y="236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2268667" y="1115566"/>
            <a:ext cx="467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Assume that the bottleneck  is in stage 1</a:t>
            </a:r>
            <a:endParaRPr lang="en-U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961234" y="221064"/>
            <a:ext cx="477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‘explanation’ of the algebraic approach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1207813" y="2235523"/>
            <a:ext cx="2501221" cy="2205404"/>
            <a:chOff x="1307658" y="2214339"/>
            <a:chExt cx="2501221" cy="2205404"/>
          </a:xfrm>
        </p:grpSpPr>
        <p:grpSp>
          <p:nvGrpSpPr>
            <p:cNvPr id="30" name="Grupo 29"/>
            <p:cNvGrpSpPr/>
            <p:nvPr/>
          </p:nvGrpSpPr>
          <p:grpSpPr>
            <a:xfrm>
              <a:off x="1313330" y="3838195"/>
              <a:ext cx="2495549" cy="581548"/>
              <a:chOff x="1322476" y="3838195"/>
              <a:chExt cx="2495549" cy="581548"/>
            </a:xfrm>
          </p:grpSpPr>
          <p:sp>
            <p:nvSpPr>
              <p:cNvPr id="34" name="Abrir llave 33"/>
              <p:cNvSpPr/>
              <p:nvPr/>
            </p:nvSpPr>
            <p:spPr>
              <a:xfrm rot="16200000">
                <a:off x="2505618" y="2655053"/>
                <a:ext cx="129265" cy="2495549"/>
              </a:xfrm>
              <a:prstGeom prst="leftBrace">
                <a:avLst>
                  <a:gd name="adj1" fmla="val 3896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5" name="Objeto 3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78777" y="4029684"/>
              <a:ext cx="275336" cy="3900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942" name="Equation" r:id="rId3" imgW="152280" imgH="215640" progId="Equation.DSMT4">
                      <p:embed/>
                    </p:oleObj>
                  </mc:Choice>
                  <mc:Fallback>
                    <p:oleObj name="Equation" r:id="rId3" imgW="15228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78777" y="4029684"/>
                            <a:ext cx="275336" cy="39005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" name="Grupo 30"/>
            <p:cNvGrpSpPr/>
            <p:nvPr/>
          </p:nvGrpSpPr>
          <p:grpSpPr>
            <a:xfrm>
              <a:off x="1307658" y="2214339"/>
              <a:ext cx="2501220" cy="1594383"/>
              <a:chOff x="1307658" y="2214339"/>
              <a:chExt cx="2501220" cy="1594383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1307658" y="2230817"/>
                <a:ext cx="0" cy="157790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>
              <a:xfrm>
                <a:off x="3808878" y="2214339"/>
                <a:ext cx="0" cy="157790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upo 35"/>
          <p:cNvGrpSpPr/>
          <p:nvPr/>
        </p:nvGrpSpPr>
        <p:grpSpPr>
          <a:xfrm>
            <a:off x="1201298" y="2770496"/>
            <a:ext cx="2871638" cy="2260365"/>
            <a:chOff x="1313332" y="2802329"/>
            <a:chExt cx="2871638" cy="2260365"/>
          </a:xfrm>
        </p:grpSpPr>
        <p:sp>
          <p:nvSpPr>
            <p:cNvPr id="37" name="Abrir llave 36"/>
            <p:cNvSpPr/>
            <p:nvPr/>
          </p:nvSpPr>
          <p:spPr>
            <a:xfrm rot="16200000">
              <a:off x="2624102" y="3094955"/>
              <a:ext cx="240954" cy="2862493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8" name="Objeto 37"/>
            <p:cNvGraphicFramePr>
              <a:graphicFrameLocks noChangeAspect="1"/>
            </p:cNvGraphicFramePr>
            <p:nvPr>
              <p:extLst/>
            </p:nvPr>
          </p:nvGraphicFramePr>
          <p:xfrm>
            <a:off x="2596147" y="4672169"/>
            <a:ext cx="29686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3" name="Equation" r:id="rId5" imgW="164880" imgH="215640" progId="Equation.DSMT4">
                    <p:embed/>
                  </p:oleObj>
                </mc:Choice>
                <mc:Fallback>
                  <p:oleObj name="Equation" r:id="rId5" imgW="164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96147" y="4672169"/>
                          <a:ext cx="296863" cy="390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Conector recto 38"/>
            <p:cNvCxnSpPr/>
            <p:nvPr/>
          </p:nvCxnSpPr>
          <p:spPr>
            <a:xfrm>
              <a:off x="4184970" y="2802329"/>
              <a:ext cx="0" cy="15779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316802" y="3745237"/>
              <a:ext cx="5675" cy="66963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1195624" y="3371228"/>
            <a:ext cx="4683971" cy="2280977"/>
            <a:chOff x="1307658" y="3348179"/>
            <a:chExt cx="4683971" cy="2280977"/>
          </a:xfrm>
        </p:grpSpPr>
        <p:sp>
          <p:nvSpPr>
            <p:cNvPr id="43" name="Abrir llave 42"/>
            <p:cNvSpPr/>
            <p:nvPr/>
          </p:nvSpPr>
          <p:spPr>
            <a:xfrm rot="16200000">
              <a:off x="3530065" y="2725491"/>
              <a:ext cx="240954" cy="4682174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4" name="Objeto 43"/>
            <p:cNvGraphicFramePr>
              <a:graphicFrameLocks noChangeAspect="1"/>
            </p:cNvGraphicFramePr>
            <p:nvPr>
              <p:extLst/>
            </p:nvPr>
          </p:nvGraphicFramePr>
          <p:xfrm>
            <a:off x="3502110" y="5238631"/>
            <a:ext cx="29686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4" name="Equation" r:id="rId7" imgW="164880" imgH="215640" progId="Equation.DSMT4">
                    <p:embed/>
                  </p:oleObj>
                </mc:Choice>
                <mc:Fallback>
                  <p:oleObj name="Equation" r:id="rId7" imgW="164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02110" y="5238631"/>
                          <a:ext cx="296863" cy="390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Conector recto 44"/>
            <p:cNvCxnSpPr/>
            <p:nvPr/>
          </p:nvCxnSpPr>
          <p:spPr>
            <a:xfrm>
              <a:off x="5990303" y="3348179"/>
              <a:ext cx="0" cy="15779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>
              <a:endCxn id="43" idx="0"/>
            </p:cNvCxnSpPr>
            <p:nvPr/>
          </p:nvCxnSpPr>
          <p:spPr>
            <a:xfrm>
              <a:off x="1307658" y="4447080"/>
              <a:ext cx="1797" cy="4990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4 Objeto"/>
          <p:cNvGraphicFramePr>
            <a:graphicFrameLocks noChangeAspect="1"/>
          </p:cNvGraphicFramePr>
          <p:nvPr>
            <p:extLst/>
          </p:nvPr>
        </p:nvGraphicFramePr>
        <p:xfrm>
          <a:off x="5515590" y="5303436"/>
          <a:ext cx="30384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5" name="Equation" r:id="rId9" imgW="1473120" imgH="609480" progId="Equation.DSMT4">
                  <p:embed/>
                </p:oleObj>
              </mc:Choice>
              <mc:Fallback>
                <p:oleObj name="Equation" r:id="rId9" imgW="14731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590" y="5303436"/>
                        <a:ext cx="30384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6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4.44444E-6 L -0.1345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29 Conector recto de flecha"/>
          <p:cNvCxnSpPr/>
          <p:nvPr/>
        </p:nvCxnSpPr>
        <p:spPr>
          <a:xfrm flipV="1">
            <a:off x="835584" y="1793892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30 Conector recto de flecha"/>
          <p:cNvCxnSpPr/>
          <p:nvPr/>
        </p:nvCxnSpPr>
        <p:spPr>
          <a:xfrm>
            <a:off x="835584" y="3438104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33 Grupo"/>
          <p:cNvGrpSpPr/>
          <p:nvPr/>
        </p:nvGrpSpPr>
        <p:grpSpPr>
          <a:xfrm>
            <a:off x="1195624" y="1646735"/>
            <a:ext cx="3600400" cy="1575345"/>
            <a:chOff x="1252761" y="1319133"/>
            <a:chExt cx="3600400" cy="1575345"/>
          </a:xfrm>
        </p:grpSpPr>
        <p:sp>
          <p:nvSpPr>
            <p:cNvPr id="7" name="34 Rectángulo"/>
            <p:cNvSpPr/>
            <p:nvPr/>
          </p:nvSpPr>
          <p:spPr>
            <a:xfrm>
              <a:off x="1252761" y="1628830"/>
              <a:ext cx="180020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35 Rectángulo"/>
            <p:cNvSpPr/>
            <p:nvPr/>
          </p:nvSpPr>
          <p:spPr>
            <a:xfrm>
              <a:off x="3773041" y="2750462"/>
              <a:ext cx="108012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36 Rectángulo"/>
            <p:cNvSpPr/>
            <p:nvPr/>
          </p:nvSpPr>
          <p:spPr>
            <a:xfrm>
              <a:off x="3052961" y="2174331"/>
              <a:ext cx="72008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37 Conector recto"/>
            <p:cNvCxnSpPr>
              <a:stCxn id="7" idx="3"/>
              <a:endCxn id="9" idx="1"/>
            </p:cNvCxnSpPr>
            <p:nvPr/>
          </p:nvCxnSpPr>
          <p:spPr>
            <a:xfrm>
              <a:off x="3052961" y="1700838"/>
              <a:ext cx="0" cy="54550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38 Conector recto"/>
            <p:cNvCxnSpPr>
              <a:stCxn id="9" idx="3"/>
              <a:endCxn id="8" idx="1"/>
            </p:cNvCxnSpPr>
            <p:nvPr/>
          </p:nvCxnSpPr>
          <p:spPr>
            <a:xfrm>
              <a:off x="3773041" y="2246339"/>
              <a:ext cx="0" cy="57613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39 CuadroTexto"/>
            <p:cNvSpPr txBox="1"/>
            <p:nvPr/>
          </p:nvSpPr>
          <p:spPr>
            <a:xfrm>
              <a:off x="2029027" y="1319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40 CuadroTexto"/>
            <p:cNvSpPr txBox="1"/>
            <p:nvPr/>
          </p:nvSpPr>
          <p:spPr>
            <a:xfrm>
              <a:off x="3262158" y="1760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41 CuadroTexto"/>
            <p:cNvSpPr txBox="1"/>
            <p:nvPr/>
          </p:nvSpPr>
          <p:spPr>
            <a:xfrm>
              <a:off x="4162258" y="2381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5" name="42 Rectángulo"/>
          <p:cNvSpPr/>
          <p:nvPr/>
        </p:nvSpPr>
        <p:spPr>
          <a:xfrm>
            <a:off x="4804189" y="3078064"/>
            <a:ext cx="720080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3 Rectángulo"/>
          <p:cNvSpPr/>
          <p:nvPr/>
        </p:nvSpPr>
        <p:spPr>
          <a:xfrm>
            <a:off x="3709033" y="2496258"/>
            <a:ext cx="360040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4 Rectángulo"/>
          <p:cNvSpPr/>
          <p:nvPr/>
        </p:nvSpPr>
        <p:spPr>
          <a:xfrm>
            <a:off x="2995824" y="1956432"/>
            <a:ext cx="720080" cy="1561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45 Grupo"/>
          <p:cNvGrpSpPr/>
          <p:nvPr/>
        </p:nvGrpSpPr>
        <p:grpSpPr>
          <a:xfrm>
            <a:off x="5403259" y="1577956"/>
            <a:ext cx="3233489" cy="1634980"/>
            <a:chOff x="4860032" y="1259498"/>
            <a:chExt cx="3233489" cy="1634980"/>
          </a:xfrm>
        </p:grpSpPr>
        <p:sp>
          <p:nvSpPr>
            <p:cNvPr id="19" name="46 Rectángulo"/>
            <p:cNvSpPr/>
            <p:nvPr/>
          </p:nvSpPr>
          <p:spPr>
            <a:xfrm>
              <a:off x="4860032" y="1628829"/>
              <a:ext cx="360040" cy="165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47 Rectángulo"/>
            <p:cNvSpPr/>
            <p:nvPr/>
          </p:nvSpPr>
          <p:spPr>
            <a:xfrm>
              <a:off x="5213201" y="2174331"/>
              <a:ext cx="180020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48 Rectángulo"/>
            <p:cNvSpPr/>
            <p:nvPr/>
          </p:nvSpPr>
          <p:spPr>
            <a:xfrm>
              <a:off x="7013401" y="2750462"/>
              <a:ext cx="108012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49 Conector recto"/>
            <p:cNvCxnSpPr>
              <a:stCxn id="19" idx="3"/>
              <a:endCxn id="20" idx="1"/>
            </p:cNvCxnSpPr>
            <p:nvPr/>
          </p:nvCxnSpPr>
          <p:spPr>
            <a:xfrm flipH="1">
              <a:off x="5213201" y="1711676"/>
              <a:ext cx="6871" cy="53466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50 Conector recto"/>
            <p:cNvCxnSpPr>
              <a:stCxn id="20" idx="3"/>
              <a:endCxn id="21" idx="1"/>
            </p:cNvCxnSpPr>
            <p:nvPr/>
          </p:nvCxnSpPr>
          <p:spPr>
            <a:xfrm>
              <a:off x="7013401" y="2246339"/>
              <a:ext cx="0" cy="5761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51 CuadroTexto"/>
            <p:cNvSpPr txBox="1"/>
            <p:nvPr/>
          </p:nvSpPr>
          <p:spPr>
            <a:xfrm>
              <a:off x="4926551" y="1259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52 CuadroTexto"/>
            <p:cNvSpPr txBox="1"/>
            <p:nvPr/>
          </p:nvSpPr>
          <p:spPr>
            <a:xfrm>
              <a:off x="5962458" y="1777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53 CuadroTexto"/>
            <p:cNvSpPr txBox="1"/>
            <p:nvPr/>
          </p:nvSpPr>
          <p:spPr>
            <a:xfrm>
              <a:off x="7442500" y="236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32 CuadroTexto"/>
          <p:cNvSpPr txBox="1"/>
          <p:nvPr/>
        </p:nvSpPr>
        <p:spPr>
          <a:xfrm>
            <a:off x="3506707" y="61591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 cleanup times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961234" y="221064"/>
            <a:ext cx="477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‘explanation’ of the algebraic approach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694941" y="1134381"/>
            <a:ext cx="35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Calculation of ‘overlapping’</a:t>
            </a:r>
            <a:endParaRPr lang="en-U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284785" y="3921371"/>
            <a:ext cx="2543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time at which product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could start in stage j (sequence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1" name="4 Objeto"/>
          <p:cNvGraphicFramePr>
            <a:graphicFrameLocks noChangeAspect="1"/>
          </p:cNvGraphicFramePr>
          <p:nvPr>
            <p:extLst/>
          </p:nvPr>
        </p:nvGraphicFramePr>
        <p:xfrm>
          <a:off x="3834036" y="5229947"/>
          <a:ext cx="51371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6" name="Equation" r:id="rId3" imgW="2654280" imgH="672840" progId="Equation.DSMT4">
                  <p:embed/>
                </p:oleObj>
              </mc:Choice>
              <mc:Fallback>
                <p:oleObj name="Equation" r:id="rId3" imgW="26542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036" y="5229947"/>
                        <a:ext cx="513715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upo 31"/>
          <p:cNvGrpSpPr/>
          <p:nvPr/>
        </p:nvGrpSpPr>
        <p:grpSpPr>
          <a:xfrm>
            <a:off x="1207813" y="2235523"/>
            <a:ext cx="2501221" cy="2200224"/>
            <a:chOff x="1307658" y="2214339"/>
            <a:chExt cx="2501221" cy="2200224"/>
          </a:xfrm>
        </p:grpSpPr>
        <p:grpSp>
          <p:nvGrpSpPr>
            <p:cNvPr id="33" name="Grupo 32"/>
            <p:cNvGrpSpPr/>
            <p:nvPr/>
          </p:nvGrpSpPr>
          <p:grpSpPr>
            <a:xfrm>
              <a:off x="1313330" y="3838195"/>
              <a:ext cx="2495549" cy="576368"/>
              <a:chOff x="1322476" y="3838195"/>
              <a:chExt cx="2495549" cy="576368"/>
            </a:xfrm>
          </p:grpSpPr>
          <p:sp>
            <p:nvSpPr>
              <p:cNvPr id="37" name="Abrir llave 36"/>
              <p:cNvSpPr/>
              <p:nvPr/>
            </p:nvSpPr>
            <p:spPr>
              <a:xfrm rot="16200000">
                <a:off x="2505618" y="2655053"/>
                <a:ext cx="129265" cy="2495549"/>
              </a:xfrm>
              <a:prstGeom prst="leftBrace">
                <a:avLst>
                  <a:gd name="adj1" fmla="val 3896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8" name="Objeto 3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306560" y="3979588"/>
              <a:ext cx="573087" cy="434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967" name="Equation" r:id="rId5" imgW="317160" imgH="241200" progId="Equation.DSMT4">
                      <p:embed/>
                    </p:oleObj>
                  </mc:Choice>
                  <mc:Fallback>
                    <p:oleObj name="Equation" r:id="rId5" imgW="31716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306560" y="3979588"/>
                            <a:ext cx="573087" cy="4349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" name="Grupo 33"/>
            <p:cNvGrpSpPr/>
            <p:nvPr/>
          </p:nvGrpSpPr>
          <p:grpSpPr>
            <a:xfrm>
              <a:off x="1307658" y="2214339"/>
              <a:ext cx="2501220" cy="1594383"/>
              <a:chOff x="1307658" y="2214339"/>
              <a:chExt cx="2501220" cy="1594383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1307658" y="2230817"/>
                <a:ext cx="0" cy="157790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808878" y="2214339"/>
                <a:ext cx="0" cy="157790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1201298" y="2770496"/>
            <a:ext cx="2871638" cy="2219328"/>
            <a:chOff x="1313332" y="2802329"/>
            <a:chExt cx="2871638" cy="2219328"/>
          </a:xfrm>
        </p:grpSpPr>
        <p:sp>
          <p:nvSpPr>
            <p:cNvPr id="40" name="Abrir llave 39"/>
            <p:cNvSpPr/>
            <p:nvPr/>
          </p:nvSpPr>
          <p:spPr>
            <a:xfrm rot="16200000">
              <a:off x="2624102" y="3094955"/>
              <a:ext cx="240954" cy="2862493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1" name="Objeto 40"/>
            <p:cNvGraphicFramePr>
              <a:graphicFrameLocks noChangeAspect="1"/>
            </p:cNvGraphicFramePr>
            <p:nvPr>
              <p:extLst/>
            </p:nvPr>
          </p:nvGraphicFramePr>
          <p:xfrm>
            <a:off x="2573294" y="4585095"/>
            <a:ext cx="569912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68" name="Equation" r:id="rId7" imgW="317160" imgH="241200" progId="Equation.DSMT4">
                    <p:embed/>
                  </p:oleObj>
                </mc:Choice>
                <mc:Fallback>
                  <p:oleObj name="Equation" r:id="rId7" imgW="3171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73294" y="4585095"/>
                          <a:ext cx="569912" cy="436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Conector recto 41"/>
            <p:cNvCxnSpPr/>
            <p:nvPr/>
          </p:nvCxnSpPr>
          <p:spPr>
            <a:xfrm>
              <a:off x="4184970" y="2802329"/>
              <a:ext cx="0" cy="15779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316802" y="3745237"/>
              <a:ext cx="5675" cy="66963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/>
          <p:cNvGrpSpPr/>
          <p:nvPr/>
        </p:nvGrpSpPr>
        <p:grpSpPr>
          <a:xfrm>
            <a:off x="1195624" y="3199692"/>
            <a:ext cx="4327787" cy="2412180"/>
            <a:chOff x="1307658" y="3234547"/>
            <a:chExt cx="4327787" cy="2412180"/>
          </a:xfrm>
        </p:grpSpPr>
        <p:sp>
          <p:nvSpPr>
            <p:cNvPr id="45" name="Abrir llave 44"/>
            <p:cNvSpPr/>
            <p:nvPr/>
          </p:nvSpPr>
          <p:spPr>
            <a:xfrm rot="16200000">
              <a:off x="3351973" y="2903583"/>
              <a:ext cx="240954" cy="4325990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6" name="Objeto 45"/>
            <p:cNvGraphicFramePr>
              <a:graphicFrameLocks noChangeAspect="1"/>
            </p:cNvGraphicFramePr>
            <p:nvPr>
              <p:extLst/>
            </p:nvPr>
          </p:nvGraphicFramePr>
          <p:xfrm>
            <a:off x="3258026" y="5210164"/>
            <a:ext cx="569912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69" name="Equation" r:id="rId9" imgW="317160" imgH="241200" progId="Equation.DSMT4">
                    <p:embed/>
                  </p:oleObj>
                </mc:Choice>
                <mc:Fallback>
                  <p:oleObj name="Equation" r:id="rId9" imgW="3171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58026" y="5210164"/>
                          <a:ext cx="569912" cy="436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Conector recto 46"/>
            <p:cNvCxnSpPr/>
            <p:nvPr/>
          </p:nvCxnSpPr>
          <p:spPr>
            <a:xfrm>
              <a:off x="5635445" y="3234547"/>
              <a:ext cx="0" cy="15779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>
              <a:endCxn id="45" idx="0"/>
            </p:cNvCxnSpPr>
            <p:nvPr/>
          </p:nvCxnSpPr>
          <p:spPr>
            <a:xfrm>
              <a:off x="1307658" y="4447080"/>
              <a:ext cx="1797" cy="4990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20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29 Conector recto de flecha"/>
          <p:cNvCxnSpPr/>
          <p:nvPr/>
        </p:nvCxnSpPr>
        <p:spPr>
          <a:xfrm flipV="1">
            <a:off x="835584" y="1793892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30 Conector recto de flecha"/>
          <p:cNvCxnSpPr/>
          <p:nvPr/>
        </p:nvCxnSpPr>
        <p:spPr>
          <a:xfrm>
            <a:off x="835584" y="3438104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33 Grupo"/>
          <p:cNvGrpSpPr/>
          <p:nvPr/>
        </p:nvGrpSpPr>
        <p:grpSpPr>
          <a:xfrm>
            <a:off x="1195624" y="1646735"/>
            <a:ext cx="3600400" cy="1575345"/>
            <a:chOff x="1252761" y="1319133"/>
            <a:chExt cx="3600400" cy="1575345"/>
          </a:xfrm>
        </p:grpSpPr>
        <p:sp>
          <p:nvSpPr>
            <p:cNvPr id="5" name="34 Rectángulo"/>
            <p:cNvSpPr/>
            <p:nvPr/>
          </p:nvSpPr>
          <p:spPr>
            <a:xfrm>
              <a:off x="1252761" y="1628830"/>
              <a:ext cx="180020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35 Rectángulo"/>
            <p:cNvSpPr/>
            <p:nvPr/>
          </p:nvSpPr>
          <p:spPr>
            <a:xfrm>
              <a:off x="3773041" y="2750462"/>
              <a:ext cx="108012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36 Rectángulo"/>
            <p:cNvSpPr/>
            <p:nvPr/>
          </p:nvSpPr>
          <p:spPr>
            <a:xfrm>
              <a:off x="3052961" y="2174331"/>
              <a:ext cx="72008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37 Conector recto"/>
            <p:cNvCxnSpPr>
              <a:stCxn id="5" idx="3"/>
              <a:endCxn id="7" idx="1"/>
            </p:cNvCxnSpPr>
            <p:nvPr/>
          </p:nvCxnSpPr>
          <p:spPr>
            <a:xfrm>
              <a:off x="3052961" y="1700838"/>
              <a:ext cx="0" cy="54550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38 Conector recto"/>
            <p:cNvCxnSpPr>
              <a:stCxn id="7" idx="3"/>
              <a:endCxn id="6" idx="1"/>
            </p:cNvCxnSpPr>
            <p:nvPr/>
          </p:nvCxnSpPr>
          <p:spPr>
            <a:xfrm>
              <a:off x="3773041" y="2246339"/>
              <a:ext cx="0" cy="57613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39 CuadroTexto"/>
            <p:cNvSpPr txBox="1"/>
            <p:nvPr/>
          </p:nvSpPr>
          <p:spPr>
            <a:xfrm>
              <a:off x="2029027" y="1319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40 CuadroTexto"/>
            <p:cNvSpPr txBox="1"/>
            <p:nvPr/>
          </p:nvSpPr>
          <p:spPr>
            <a:xfrm>
              <a:off x="3262158" y="1760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41 CuadroTexto"/>
            <p:cNvSpPr txBox="1"/>
            <p:nvPr/>
          </p:nvSpPr>
          <p:spPr>
            <a:xfrm>
              <a:off x="4162258" y="2381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3" name="42 Rectángulo"/>
          <p:cNvSpPr/>
          <p:nvPr/>
        </p:nvSpPr>
        <p:spPr>
          <a:xfrm>
            <a:off x="4804189" y="3078064"/>
            <a:ext cx="720080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3 Rectángulo"/>
          <p:cNvSpPr/>
          <p:nvPr/>
        </p:nvSpPr>
        <p:spPr>
          <a:xfrm>
            <a:off x="3709033" y="2496258"/>
            <a:ext cx="360040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4 Rectángulo"/>
          <p:cNvSpPr/>
          <p:nvPr/>
        </p:nvSpPr>
        <p:spPr>
          <a:xfrm>
            <a:off x="2995824" y="1956432"/>
            <a:ext cx="720080" cy="1561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45 Grupo"/>
          <p:cNvGrpSpPr/>
          <p:nvPr/>
        </p:nvGrpSpPr>
        <p:grpSpPr>
          <a:xfrm>
            <a:off x="3720763" y="1577956"/>
            <a:ext cx="3233489" cy="1634980"/>
            <a:chOff x="4860032" y="1259498"/>
            <a:chExt cx="3233489" cy="1634980"/>
          </a:xfrm>
        </p:grpSpPr>
        <p:sp>
          <p:nvSpPr>
            <p:cNvPr id="17" name="46 Rectángulo"/>
            <p:cNvSpPr/>
            <p:nvPr/>
          </p:nvSpPr>
          <p:spPr>
            <a:xfrm>
              <a:off x="4860032" y="1628829"/>
              <a:ext cx="360040" cy="165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47 Rectángulo"/>
            <p:cNvSpPr/>
            <p:nvPr/>
          </p:nvSpPr>
          <p:spPr>
            <a:xfrm>
              <a:off x="5213201" y="2174331"/>
              <a:ext cx="180020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8 Rectángulo"/>
            <p:cNvSpPr/>
            <p:nvPr/>
          </p:nvSpPr>
          <p:spPr>
            <a:xfrm>
              <a:off x="7013401" y="2750462"/>
              <a:ext cx="108012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49 Conector recto"/>
            <p:cNvCxnSpPr>
              <a:stCxn id="17" idx="3"/>
              <a:endCxn id="18" idx="1"/>
            </p:cNvCxnSpPr>
            <p:nvPr/>
          </p:nvCxnSpPr>
          <p:spPr>
            <a:xfrm flipH="1">
              <a:off x="5213201" y="1711676"/>
              <a:ext cx="6871" cy="53466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50 Conector recto"/>
            <p:cNvCxnSpPr>
              <a:stCxn id="18" idx="3"/>
              <a:endCxn id="19" idx="1"/>
            </p:cNvCxnSpPr>
            <p:nvPr/>
          </p:nvCxnSpPr>
          <p:spPr>
            <a:xfrm>
              <a:off x="7013401" y="2246339"/>
              <a:ext cx="0" cy="5761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51 CuadroTexto"/>
            <p:cNvSpPr txBox="1"/>
            <p:nvPr/>
          </p:nvSpPr>
          <p:spPr>
            <a:xfrm>
              <a:off x="4926551" y="1259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52 CuadroTexto"/>
            <p:cNvSpPr txBox="1"/>
            <p:nvPr/>
          </p:nvSpPr>
          <p:spPr>
            <a:xfrm>
              <a:off x="5962458" y="1777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53 CuadroTexto"/>
            <p:cNvSpPr txBox="1"/>
            <p:nvPr/>
          </p:nvSpPr>
          <p:spPr>
            <a:xfrm>
              <a:off x="7442500" y="236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32 CuadroTexto"/>
          <p:cNvSpPr txBox="1"/>
          <p:nvPr/>
        </p:nvSpPr>
        <p:spPr>
          <a:xfrm>
            <a:off x="3506707" y="61591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 cleanup times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961234" y="221064"/>
            <a:ext cx="477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‘explanation’ of the algebraic approach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643215" y="1079280"/>
            <a:ext cx="35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Calculation of ‘overlapping’</a:t>
            </a:r>
            <a:endParaRPr lang="en-US" dirty="0"/>
          </a:p>
        </p:txBody>
      </p:sp>
      <p:graphicFrame>
        <p:nvGraphicFramePr>
          <p:cNvPr id="28" name="4 Objeto"/>
          <p:cNvGraphicFramePr>
            <a:graphicFrameLocks noChangeAspect="1"/>
          </p:cNvGraphicFramePr>
          <p:nvPr>
            <p:extLst/>
          </p:nvPr>
        </p:nvGraphicFramePr>
        <p:xfrm>
          <a:off x="1281783" y="4453745"/>
          <a:ext cx="59483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4" name="Equation" r:id="rId3" imgW="3073320" imgH="698400" progId="Equation.DSMT4">
                  <p:embed/>
                </p:oleObj>
              </mc:Choice>
              <mc:Fallback>
                <p:oleObj name="Equation" r:id="rId3" imgW="3073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783" y="4453745"/>
                        <a:ext cx="5948362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upo 36"/>
          <p:cNvGrpSpPr/>
          <p:nvPr/>
        </p:nvGrpSpPr>
        <p:grpSpPr>
          <a:xfrm>
            <a:off x="5524269" y="3140928"/>
            <a:ext cx="361404" cy="910296"/>
            <a:chOff x="5524269" y="3140928"/>
            <a:chExt cx="361404" cy="910296"/>
          </a:xfrm>
        </p:grpSpPr>
        <p:sp>
          <p:nvSpPr>
            <p:cNvPr id="31" name="Abrir llave 30"/>
            <p:cNvSpPr/>
            <p:nvPr/>
          </p:nvSpPr>
          <p:spPr>
            <a:xfrm rot="16200000">
              <a:off x="5680546" y="3448920"/>
              <a:ext cx="57045" cy="353208"/>
            </a:xfrm>
            <a:prstGeom prst="leftBrace">
              <a:avLst>
                <a:gd name="adj1" fmla="val 389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Conector recto 32"/>
            <p:cNvCxnSpPr>
              <a:stCxn id="13" idx="3"/>
              <a:endCxn id="31" idx="0"/>
            </p:cNvCxnSpPr>
            <p:nvPr/>
          </p:nvCxnSpPr>
          <p:spPr>
            <a:xfrm>
              <a:off x="5524269" y="3150072"/>
              <a:ext cx="8196" cy="4469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>
              <a:stCxn id="19" idx="1"/>
              <a:endCxn id="31" idx="2"/>
            </p:cNvCxnSpPr>
            <p:nvPr/>
          </p:nvCxnSpPr>
          <p:spPr>
            <a:xfrm>
              <a:off x="5874132" y="3140928"/>
              <a:ext cx="11541" cy="4560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4 Objeto"/>
            <p:cNvGraphicFramePr>
              <a:graphicFrameLocks noChangeAspect="1"/>
            </p:cNvGraphicFramePr>
            <p:nvPr>
              <p:extLst/>
            </p:nvPr>
          </p:nvGraphicFramePr>
          <p:xfrm>
            <a:off x="5562224" y="3684512"/>
            <a:ext cx="293688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85" name="Equation" r:id="rId5" imgW="152280" imgH="190440" progId="Equation.DSMT4">
                    <p:embed/>
                  </p:oleObj>
                </mc:Choice>
                <mc:Fallback>
                  <p:oleObj name="Equation" r:id="rId5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224" y="3684512"/>
                          <a:ext cx="293688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2325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29 Conector recto de flecha"/>
          <p:cNvCxnSpPr/>
          <p:nvPr/>
        </p:nvCxnSpPr>
        <p:spPr>
          <a:xfrm flipV="1">
            <a:off x="835584" y="1793892"/>
            <a:ext cx="0" cy="1644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30 Conector recto de flecha"/>
          <p:cNvCxnSpPr/>
          <p:nvPr/>
        </p:nvCxnSpPr>
        <p:spPr>
          <a:xfrm>
            <a:off x="835584" y="3438104"/>
            <a:ext cx="784200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33 Grupo"/>
          <p:cNvGrpSpPr/>
          <p:nvPr/>
        </p:nvGrpSpPr>
        <p:grpSpPr>
          <a:xfrm>
            <a:off x="1195624" y="1646735"/>
            <a:ext cx="3600400" cy="1575345"/>
            <a:chOff x="1252761" y="1319133"/>
            <a:chExt cx="3600400" cy="1575345"/>
          </a:xfrm>
        </p:grpSpPr>
        <p:sp>
          <p:nvSpPr>
            <p:cNvPr id="5" name="34 Rectángulo"/>
            <p:cNvSpPr/>
            <p:nvPr/>
          </p:nvSpPr>
          <p:spPr>
            <a:xfrm>
              <a:off x="1252761" y="1628830"/>
              <a:ext cx="180020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35 Rectángulo"/>
            <p:cNvSpPr/>
            <p:nvPr/>
          </p:nvSpPr>
          <p:spPr>
            <a:xfrm>
              <a:off x="3773041" y="2750462"/>
              <a:ext cx="108012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36 Rectángulo"/>
            <p:cNvSpPr/>
            <p:nvPr/>
          </p:nvSpPr>
          <p:spPr>
            <a:xfrm>
              <a:off x="3052961" y="2174331"/>
              <a:ext cx="720080" cy="14401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37 Conector recto"/>
            <p:cNvCxnSpPr>
              <a:stCxn id="5" idx="3"/>
              <a:endCxn id="7" idx="1"/>
            </p:cNvCxnSpPr>
            <p:nvPr/>
          </p:nvCxnSpPr>
          <p:spPr>
            <a:xfrm>
              <a:off x="3052961" y="1700838"/>
              <a:ext cx="0" cy="54550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38 Conector recto"/>
            <p:cNvCxnSpPr>
              <a:stCxn id="7" idx="3"/>
              <a:endCxn id="6" idx="1"/>
            </p:cNvCxnSpPr>
            <p:nvPr/>
          </p:nvCxnSpPr>
          <p:spPr>
            <a:xfrm>
              <a:off x="3773041" y="2246339"/>
              <a:ext cx="0" cy="576131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39 CuadroTexto"/>
            <p:cNvSpPr txBox="1"/>
            <p:nvPr/>
          </p:nvSpPr>
          <p:spPr>
            <a:xfrm>
              <a:off x="2029027" y="1319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40 CuadroTexto"/>
            <p:cNvSpPr txBox="1"/>
            <p:nvPr/>
          </p:nvSpPr>
          <p:spPr>
            <a:xfrm>
              <a:off x="3262158" y="1760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41 CuadroTexto"/>
            <p:cNvSpPr txBox="1"/>
            <p:nvPr/>
          </p:nvSpPr>
          <p:spPr>
            <a:xfrm>
              <a:off x="4162258" y="2381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3" name="42 Rectángulo"/>
          <p:cNvSpPr/>
          <p:nvPr/>
        </p:nvSpPr>
        <p:spPr>
          <a:xfrm>
            <a:off x="4804189" y="3078064"/>
            <a:ext cx="720080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3 Rectángulo"/>
          <p:cNvSpPr/>
          <p:nvPr/>
        </p:nvSpPr>
        <p:spPr>
          <a:xfrm>
            <a:off x="3709033" y="2496258"/>
            <a:ext cx="360040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4 Rectángulo"/>
          <p:cNvSpPr/>
          <p:nvPr/>
        </p:nvSpPr>
        <p:spPr>
          <a:xfrm>
            <a:off x="2995824" y="1956432"/>
            <a:ext cx="720080" cy="1561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45 Grupo"/>
          <p:cNvGrpSpPr/>
          <p:nvPr/>
        </p:nvGrpSpPr>
        <p:grpSpPr>
          <a:xfrm>
            <a:off x="3720763" y="1577956"/>
            <a:ext cx="3233489" cy="1634980"/>
            <a:chOff x="4860032" y="1259498"/>
            <a:chExt cx="3233489" cy="1634980"/>
          </a:xfrm>
        </p:grpSpPr>
        <p:sp>
          <p:nvSpPr>
            <p:cNvPr id="17" name="46 Rectángulo"/>
            <p:cNvSpPr/>
            <p:nvPr/>
          </p:nvSpPr>
          <p:spPr>
            <a:xfrm>
              <a:off x="4860032" y="1628829"/>
              <a:ext cx="360040" cy="165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47 Rectángulo"/>
            <p:cNvSpPr/>
            <p:nvPr/>
          </p:nvSpPr>
          <p:spPr>
            <a:xfrm>
              <a:off x="5213201" y="2174331"/>
              <a:ext cx="180020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8 Rectángulo"/>
            <p:cNvSpPr/>
            <p:nvPr/>
          </p:nvSpPr>
          <p:spPr>
            <a:xfrm>
              <a:off x="7013401" y="2750462"/>
              <a:ext cx="1080120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49 Conector recto"/>
            <p:cNvCxnSpPr>
              <a:stCxn id="17" idx="3"/>
              <a:endCxn id="18" idx="1"/>
            </p:cNvCxnSpPr>
            <p:nvPr/>
          </p:nvCxnSpPr>
          <p:spPr>
            <a:xfrm flipH="1">
              <a:off x="5213201" y="1711676"/>
              <a:ext cx="6871" cy="53466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50 Conector recto"/>
            <p:cNvCxnSpPr>
              <a:stCxn id="18" idx="3"/>
              <a:endCxn id="19" idx="1"/>
            </p:cNvCxnSpPr>
            <p:nvPr/>
          </p:nvCxnSpPr>
          <p:spPr>
            <a:xfrm>
              <a:off x="7013401" y="2246339"/>
              <a:ext cx="0" cy="5761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51 CuadroTexto"/>
            <p:cNvSpPr txBox="1"/>
            <p:nvPr/>
          </p:nvSpPr>
          <p:spPr>
            <a:xfrm>
              <a:off x="4926551" y="1259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52 CuadroTexto"/>
            <p:cNvSpPr txBox="1"/>
            <p:nvPr/>
          </p:nvSpPr>
          <p:spPr>
            <a:xfrm>
              <a:off x="5962458" y="1777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53 CuadroTexto"/>
            <p:cNvSpPr txBox="1"/>
            <p:nvPr/>
          </p:nvSpPr>
          <p:spPr>
            <a:xfrm>
              <a:off x="7442500" y="236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32 CuadroTexto"/>
          <p:cNvSpPr txBox="1"/>
          <p:nvPr/>
        </p:nvSpPr>
        <p:spPr>
          <a:xfrm>
            <a:off x="3506707" y="61591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 cleanup times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961234" y="221064"/>
            <a:ext cx="477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‘explanation’ of the algebraic approach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012723" y="1125102"/>
            <a:ext cx="59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Correction of the overlapping and calculation of slacks</a:t>
            </a:r>
            <a:endParaRPr lang="en-US" dirty="0"/>
          </a:p>
        </p:txBody>
      </p:sp>
      <p:graphicFrame>
        <p:nvGraphicFramePr>
          <p:cNvPr id="28" name="6 Objeto"/>
          <p:cNvGraphicFramePr>
            <a:graphicFrameLocks noChangeAspect="1"/>
          </p:cNvGraphicFramePr>
          <p:nvPr>
            <p:extLst/>
          </p:nvPr>
        </p:nvGraphicFramePr>
        <p:xfrm>
          <a:off x="3238925" y="4726248"/>
          <a:ext cx="18859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8" name="Equation" r:id="rId3" imgW="914400" imgH="571320" progId="Equation.DSMT4">
                  <p:embed/>
                </p:oleObj>
              </mc:Choice>
              <mc:Fallback>
                <p:oleObj name="Equation" r:id="rId3" imgW="9144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925" y="4726248"/>
                        <a:ext cx="18859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5 Objeto"/>
          <p:cNvGraphicFramePr>
            <a:graphicFrameLocks noChangeAspect="1"/>
          </p:cNvGraphicFramePr>
          <p:nvPr>
            <p:extLst/>
          </p:nvPr>
        </p:nvGraphicFramePr>
        <p:xfrm>
          <a:off x="3018477" y="3879719"/>
          <a:ext cx="21732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9" name="Equation" r:id="rId5" imgW="1054080" imgH="190440" progId="Equation.DSMT4">
                  <p:embed/>
                </p:oleObj>
              </mc:Choice>
              <mc:Fallback>
                <p:oleObj name="Equation" r:id="rId5" imgW="1054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477" y="3879719"/>
                        <a:ext cx="21732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97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600" y="548679"/>
            <a:ext cx="3016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Design of Batch Plants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619672" y="1268760"/>
            <a:ext cx="6048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Some considerations: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 all the models deal with all levels: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There are models that include the three levels</a:t>
            </a:r>
          </a:p>
          <a:p>
            <a:pPr lvl="1"/>
            <a:r>
              <a:rPr lang="en-US" dirty="0" smtClean="0"/>
              <a:t>Models for design and scheduling</a:t>
            </a:r>
          </a:p>
          <a:p>
            <a:pPr lvl="1"/>
            <a:r>
              <a:rPr lang="en-US" dirty="0" smtClean="0"/>
              <a:t>Models just for scheduling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level of detail of each model is ‘case dependent’.</a:t>
            </a:r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different formulations for the same problem </a:t>
            </a:r>
            <a:r>
              <a:rPr lang="en-US" dirty="0" smtClean="0"/>
              <a:t>with different numerical properties.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Even though there are some ‘generalist’ models (try to include all the alternatives) a specific model usually has better numerical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24671" y="13407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With cleanup times</a:t>
            </a:r>
            <a:endParaRPr lang="en-US" dirty="0">
              <a:solidFill>
                <a:srgbClr val="006600"/>
              </a:solidFill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065570"/>
              </p:ext>
            </p:extLst>
          </p:nvPr>
        </p:nvGraphicFramePr>
        <p:xfrm>
          <a:off x="1475656" y="1844675"/>
          <a:ext cx="35353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1" name="Equation" r:id="rId3" imgW="1714320" imgH="609480" progId="Equation.DSMT4">
                  <p:embed/>
                </p:oleObj>
              </mc:Choice>
              <mc:Fallback>
                <p:oleObj name="Equation" r:id="rId3" imgW="17143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675"/>
                        <a:ext cx="3535363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093007"/>
              </p:ext>
            </p:extLst>
          </p:nvPr>
        </p:nvGraphicFramePr>
        <p:xfrm>
          <a:off x="1475656" y="3284984"/>
          <a:ext cx="6783388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2" name="Equation" r:id="rId5" imgW="3288960" imgH="799920" progId="Equation.DSMT4">
                  <p:embed/>
                </p:oleObj>
              </mc:Choice>
              <mc:Fallback>
                <p:oleObj name="Equation" r:id="rId5" imgW="328896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84984"/>
                        <a:ext cx="6783388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08069"/>
              </p:ext>
            </p:extLst>
          </p:nvPr>
        </p:nvGraphicFramePr>
        <p:xfrm>
          <a:off x="1475656" y="5157788"/>
          <a:ext cx="24098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3" name="Equation" r:id="rId7" imgW="1168200" imgH="571320" progId="Equation.DSMT4">
                  <p:embed/>
                </p:oleObj>
              </mc:Choice>
              <mc:Fallback>
                <p:oleObj name="Equation" r:id="rId7" imgW="11682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157788"/>
                        <a:ext cx="240982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6372200" y="1710100"/>
            <a:ext cx="70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Note:</a:t>
            </a:r>
            <a:endParaRPr lang="en-US" dirty="0">
              <a:solidFill>
                <a:srgbClr val="006600"/>
              </a:solidFill>
            </a:endParaRPr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159275"/>
              </p:ext>
            </p:extLst>
          </p:nvPr>
        </p:nvGraphicFramePr>
        <p:xfrm>
          <a:off x="7091475" y="1412776"/>
          <a:ext cx="1188894" cy="108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4" name="Equation" r:id="rId9" imgW="622080" imgH="571320" progId="Equation.DSMT4">
                  <p:embed/>
                </p:oleObj>
              </mc:Choice>
              <mc:Fallback>
                <p:oleObj name="Equation" r:id="rId9" imgW="622080" imgH="571320" progId="Equation.DSMT4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75" y="1412776"/>
                        <a:ext cx="1188894" cy="108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Rectángulo"/>
          <p:cNvSpPr/>
          <p:nvPr/>
        </p:nvSpPr>
        <p:spPr>
          <a:xfrm>
            <a:off x="6372200" y="1196752"/>
            <a:ext cx="216024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827584" y="915858"/>
            <a:ext cx="43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slack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times: </a:t>
            </a:r>
            <a:r>
              <a:rPr lang="en-US" dirty="0" smtClean="0">
                <a:solidFill>
                  <a:srgbClr val="FF0000"/>
                </a:solidFill>
              </a:rPr>
              <a:t>Previous Example</a:t>
            </a:r>
            <a:endParaRPr lang="en-US" sz="1400" i="1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111075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27584" y="915858"/>
            <a:ext cx="25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time.</a:t>
            </a:r>
            <a:endParaRPr lang="en-US" sz="1400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300970" y="1556792"/>
            <a:ext cx="65113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Determining the optimal cycle sequence of NB individual batches can be viewed as a traveling salesman problem </a:t>
            </a:r>
            <a:r>
              <a:rPr lang="en-US" dirty="0" smtClean="0">
                <a:solidFill>
                  <a:srgbClr val="FF0000"/>
                </a:solidFill>
              </a:rPr>
              <a:t>(TSP):</a:t>
            </a:r>
          </a:p>
          <a:p>
            <a:endParaRPr lang="en-US" baseline="-250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Nodes correspond to individual batches 1, 2, … 5,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The two-way edges between every par </a:t>
            </a:r>
            <a:r>
              <a:rPr lang="en-US" dirty="0" smtClean="0">
                <a:solidFill>
                  <a:srgbClr val="0000FF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 and m represent potential transitions </a:t>
            </a:r>
            <a:r>
              <a:rPr lang="en-US" dirty="0">
                <a:solidFill>
                  <a:srgbClr val="0000FF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 to m or m to </a:t>
            </a:r>
            <a:r>
              <a:rPr lang="en-US" dirty="0" smtClean="0">
                <a:solidFill>
                  <a:srgbClr val="0000FF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l.</a:t>
            </a:r>
          </a:p>
        </p:txBody>
      </p:sp>
      <p:grpSp>
        <p:nvGrpSpPr>
          <p:cNvPr id="56" name="55 Grupo"/>
          <p:cNvGrpSpPr/>
          <p:nvPr/>
        </p:nvGrpSpPr>
        <p:grpSpPr>
          <a:xfrm>
            <a:off x="2391351" y="3666728"/>
            <a:ext cx="2900729" cy="2138536"/>
            <a:chOff x="2391351" y="3666728"/>
            <a:chExt cx="2900729" cy="2138536"/>
          </a:xfrm>
        </p:grpSpPr>
        <p:sp>
          <p:nvSpPr>
            <p:cNvPr id="5" name="4 Elipse"/>
            <p:cNvSpPr/>
            <p:nvPr/>
          </p:nvSpPr>
          <p:spPr>
            <a:xfrm>
              <a:off x="2987824" y="3666728"/>
              <a:ext cx="338336" cy="3383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4387496" y="3666728"/>
              <a:ext cx="338336" cy="3383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4953744" y="4576355"/>
              <a:ext cx="338336" cy="3383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2391351" y="4576355"/>
              <a:ext cx="338336" cy="3383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3707904" y="5466928"/>
              <a:ext cx="338336" cy="3383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10 Conector recto de flecha"/>
            <p:cNvCxnSpPr>
              <a:stCxn id="5" idx="2"/>
              <a:endCxn id="8" idx="0"/>
            </p:cNvCxnSpPr>
            <p:nvPr/>
          </p:nvCxnSpPr>
          <p:spPr>
            <a:xfrm flipH="1">
              <a:off x="2560519" y="3835896"/>
              <a:ext cx="427305" cy="7404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>
              <a:stCxn id="8" idx="7"/>
              <a:endCxn id="5" idx="3"/>
            </p:cNvCxnSpPr>
            <p:nvPr/>
          </p:nvCxnSpPr>
          <p:spPr>
            <a:xfrm flipV="1">
              <a:off x="2680139" y="3955516"/>
              <a:ext cx="357233" cy="6703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5" idx="7"/>
              <a:endCxn id="6" idx="1"/>
            </p:cNvCxnSpPr>
            <p:nvPr/>
          </p:nvCxnSpPr>
          <p:spPr>
            <a:xfrm>
              <a:off x="3276612" y="3716276"/>
              <a:ext cx="11604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6" idx="2"/>
              <a:endCxn id="5" idx="6"/>
            </p:cNvCxnSpPr>
            <p:nvPr/>
          </p:nvCxnSpPr>
          <p:spPr>
            <a:xfrm flipH="1">
              <a:off x="3326160" y="3835896"/>
              <a:ext cx="10613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>
              <a:stCxn id="6" idx="5"/>
              <a:endCxn id="7" idx="0"/>
            </p:cNvCxnSpPr>
            <p:nvPr/>
          </p:nvCxnSpPr>
          <p:spPr>
            <a:xfrm>
              <a:off x="4676284" y="3955516"/>
              <a:ext cx="446628" cy="620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>
              <a:stCxn id="7" idx="1"/>
              <a:endCxn id="6" idx="4"/>
            </p:cNvCxnSpPr>
            <p:nvPr/>
          </p:nvCxnSpPr>
          <p:spPr>
            <a:xfrm flipH="1" flipV="1">
              <a:off x="4556664" y="4005064"/>
              <a:ext cx="446628" cy="620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stCxn id="8" idx="4"/>
              <a:endCxn id="9" idx="2"/>
            </p:cNvCxnSpPr>
            <p:nvPr/>
          </p:nvCxnSpPr>
          <p:spPr>
            <a:xfrm>
              <a:off x="2560519" y="4914691"/>
              <a:ext cx="1147385" cy="7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>
              <a:stCxn id="9" idx="1"/>
              <a:endCxn id="8" idx="5"/>
            </p:cNvCxnSpPr>
            <p:nvPr/>
          </p:nvCxnSpPr>
          <p:spPr>
            <a:xfrm flipH="1" flipV="1">
              <a:off x="2680139" y="4865143"/>
              <a:ext cx="1077313" cy="6513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>
              <a:stCxn id="9" idx="7"/>
              <a:endCxn id="7" idx="3"/>
            </p:cNvCxnSpPr>
            <p:nvPr/>
          </p:nvCxnSpPr>
          <p:spPr>
            <a:xfrm flipV="1">
              <a:off x="3996692" y="4865143"/>
              <a:ext cx="1006600" cy="6513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>
              <a:stCxn id="7" idx="4"/>
              <a:endCxn id="9" idx="6"/>
            </p:cNvCxnSpPr>
            <p:nvPr/>
          </p:nvCxnSpPr>
          <p:spPr>
            <a:xfrm flipH="1">
              <a:off x="4046240" y="4914691"/>
              <a:ext cx="1076672" cy="7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>
              <a:stCxn id="5" idx="6"/>
              <a:endCxn id="7" idx="1"/>
            </p:cNvCxnSpPr>
            <p:nvPr/>
          </p:nvCxnSpPr>
          <p:spPr>
            <a:xfrm>
              <a:off x="3326160" y="3835896"/>
              <a:ext cx="1677132" cy="790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7" idx="2"/>
              <a:endCxn id="5" idx="5"/>
            </p:cNvCxnSpPr>
            <p:nvPr/>
          </p:nvCxnSpPr>
          <p:spPr>
            <a:xfrm flipH="1" flipV="1">
              <a:off x="3276612" y="3955516"/>
              <a:ext cx="1677132" cy="790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>
              <a:stCxn id="5" idx="5"/>
              <a:endCxn id="9" idx="0"/>
            </p:cNvCxnSpPr>
            <p:nvPr/>
          </p:nvCxnSpPr>
          <p:spPr>
            <a:xfrm>
              <a:off x="3276612" y="3955516"/>
              <a:ext cx="600460" cy="15114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>
              <a:stCxn id="9" idx="1"/>
              <a:endCxn id="5" idx="4"/>
            </p:cNvCxnSpPr>
            <p:nvPr/>
          </p:nvCxnSpPr>
          <p:spPr>
            <a:xfrm flipH="1" flipV="1">
              <a:off x="3156992" y="4005064"/>
              <a:ext cx="600460" cy="15114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stCxn id="6" idx="2"/>
              <a:endCxn id="8" idx="7"/>
            </p:cNvCxnSpPr>
            <p:nvPr/>
          </p:nvCxnSpPr>
          <p:spPr>
            <a:xfrm flipH="1">
              <a:off x="2680139" y="3835896"/>
              <a:ext cx="1707357" cy="790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>
              <a:stCxn id="8" idx="6"/>
              <a:endCxn id="6" idx="3"/>
            </p:cNvCxnSpPr>
            <p:nvPr/>
          </p:nvCxnSpPr>
          <p:spPr>
            <a:xfrm flipV="1">
              <a:off x="2729687" y="3955516"/>
              <a:ext cx="1707357" cy="790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 de flecha"/>
            <p:cNvCxnSpPr>
              <a:stCxn id="6" idx="3"/>
              <a:endCxn id="9" idx="0"/>
            </p:cNvCxnSpPr>
            <p:nvPr/>
          </p:nvCxnSpPr>
          <p:spPr>
            <a:xfrm flipH="1">
              <a:off x="3877072" y="3955516"/>
              <a:ext cx="559972" cy="15114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 de flecha"/>
            <p:cNvCxnSpPr>
              <a:stCxn id="9" idx="7"/>
              <a:endCxn id="6" idx="4"/>
            </p:cNvCxnSpPr>
            <p:nvPr/>
          </p:nvCxnSpPr>
          <p:spPr>
            <a:xfrm flipV="1">
              <a:off x="3996692" y="4005064"/>
              <a:ext cx="559972" cy="15114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>
              <a:stCxn id="8" idx="7"/>
              <a:endCxn id="7" idx="1"/>
            </p:cNvCxnSpPr>
            <p:nvPr/>
          </p:nvCxnSpPr>
          <p:spPr>
            <a:xfrm>
              <a:off x="2680139" y="4625903"/>
              <a:ext cx="23231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 de flecha"/>
            <p:cNvCxnSpPr>
              <a:stCxn id="7" idx="2"/>
              <a:endCxn id="8" idx="6"/>
            </p:cNvCxnSpPr>
            <p:nvPr/>
          </p:nvCxnSpPr>
          <p:spPr>
            <a:xfrm flipH="1">
              <a:off x="2729687" y="4745523"/>
              <a:ext cx="222405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13564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27584" y="915858"/>
            <a:ext cx="25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time.</a:t>
            </a:r>
            <a:endParaRPr lang="en-US" sz="1400" i="1" dirty="0"/>
          </a:p>
        </p:txBody>
      </p:sp>
      <p:grpSp>
        <p:nvGrpSpPr>
          <p:cNvPr id="9" name="8 Grupo"/>
          <p:cNvGrpSpPr/>
          <p:nvPr/>
        </p:nvGrpSpPr>
        <p:grpSpPr>
          <a:xfrm>
            <a:off x="1043824" y="1700808"/>
            <a:ext cx="7704640" cy="1200329"/>
            <a:chOff x="1043824" y="1700808"/>
            <a:chExt cx="7704640" cy="1200329"/>
          </a:xfrm>
        </p:grpSpPr>
        <p:graphicFrame>
          <p:nvGraphicFramePr>
            <p:cNvPr id="4" name="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797443"/>
                </p:ext>
              </p:extLst>
            </p:nvPr>
          </p:nvGraphicFramePr>
          <p:xfrm>
            <a:off x="1043824" y="1916832"/>
            <a:ext cx="4713287" cy="80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1" name="Equation" r:id="rId3" imgW="2286000" imgH="393480" progId="Equation.DSMT4">
                    <p:embed/>
                  </p:oleObj>
                </mc:Choice>
                <mc:Fallback>
                  <p:oleObj name="Equation" r:id="rId3" imgW="2286000" imgH="393480" progId="Equation.DSMT4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824" y="1916832"/>
                          <a:ext cx="4713287" cy="808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4 CuadroTexto"/>
            <p:cNvSpPr txBox="1"/>
            <p:nvPr/>
          </p:nvSpPr>
          <p:spPr>
            <a:xfrm>
              <a:off x="5868144" y="1700808"/>
              <a:ext cx="2880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solidFill>
                    <a:srgbClr val="0000FF"/>
                  </a:solidFill>
                </a:rPr>
                <a:t>Note that each pair of batches </a:t>
              </a:r>
              <a:r>
                <a:rPr lang="en-US" dirty="0">
                  <a:solidFill>
                    <a:srgbClr val="0000FF"/>
                  </a:solidFill>
                  <a:latin typeface="Brush Script MT" panose="03060802040406070304" pitchFamily="66" charset="0"/>
                  <a:cs typeface="Times New Roman" panose="02020603050405020304" pitchFamily="18" charset="0"/>
                </a:rPr>
                <a:t>l</a:t>
              </a:r>
              <a:r>
                <a:rPr lang="en-US" dirty="0" smtClean="0">
                  <a:solidFill>
                    <a:srgbClr val="0000FF"/>
                  </a:solidFill>
                </a:rPr>
                <a:t>, m can correspond to the same product or to different products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971600" y="3419708"/>
            <a:ext cx="7560840" cy="1341006"/>
            <a:chOff x="971600" y="3419708"/>
            <a:chExt cx="7560840" cy="1341006"/>
          </a:xfrm>
        </p:grpSpPr>
        <p:sp>
          <p:nvSpPr>
            <p:cNvPr id="6" name="5 CuadroTexto"/>
            <p:cNvSpPr txBox="1"/>
            <p:nvPr/>
          </p:nvSpPr>
          <p:spPr>
            <a:xfrm>
              <a:off x="971600" y="3419708"/>
              <a:ext cx="756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For the cycle time (CT), we only need to analyze one stage, say stage 1.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7" name="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2383079"/>
                </p:ext>
              </p:extLst>
            </p:nvPr>
          </p:nvGraphicFramePr>
          <p:xfrm>
            <a:off x="2114026" y="4005064"/>
            <a:ext cx="31686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2" name="Equation" r:id="rId5" imgW="1536480" imgH="368280" progId="Equation.DSMT4">
                    <p:embed/>
                  </p:oleObj>
                </mc:Choice>
                <mc:Fallback>
                  <p:oleObj name="Equation" r:id="rId5" imgW="1536480" imgH="368280" progId="Equation.DSMT4">
                    <p:embed/>
                    <p:pic>
                      <p:nvPicPr>
                        <p:cNvPr id="0" name="3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026" y="4005064"/>
                          <a:ext cx="316865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24086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27584" y="915858"/>
            <a:ext cx="25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time.</a:t>
            </a:r>
            <a:endParaRPr lang="en-US" sz="1400" i="1" dirty="0"/>
          </a:p>
        </p:txBody>
      </p:sp>
      <p:grpSp>
        <p:nvGrpSpPr>
          <p:cNvPr id="68" name="67 Grupo"/>
          <p:cNvGrpSpPr/>
          <p:nvPr/>
        </p:nvGrpSpPr>
        <p:grpSpPr>
          <a:xfrm>
            <a:off x="1187624" y="1545706"/>
            <a:ext cx="6172274" cy="782638"/>
            <a:chOff x="1187624" y="1545706"/>
            <a:chExt cx="6172274" cy="782638"/>
          </a:xfrm>
        </p:grpSpPr>
        <p:sp>
          <p:nvSpPr>
            <p:cNvPr id="4" name="3 CuadroTexto"/>
            <p:cNvSpPr txBox="1"/>
            <p:nvPr/>
          </p:nvSpPr>
          <p:spPr>
            <a:xfrm>
              <a:off x="1187624" y="1752359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Only one out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9" name="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76742"/>
                </p:ext>
              </p:extLst>
            </p:nvPr>
          </p:nvGraphicFramePr>
          <p:xfrm>
            <a:off x="5004048" y="1545706"/>
            <a:ext cx="2355850" cy="782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41" name="Equation" r:id="rId3" imgW="1143000" imgH="380880" progId="Equation.DSMT4">
                    <p:embed/>
                  </p:oleObj>
                </mc:Choice>
                <mc:Fallback>
                  <p:oleObj name="Equation" r:id="rId3" imgW="1143000" imgH="380880" progId="Equation.DSMT4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1545706"/>
                          <a:ext cx="2355850" cy="782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25 Grupo"/>
            <p:cNvGrpSpPr/>
            <p:nvPr/>
          </p:nvGrpSpPr>
          <p:grpSpPr>
            <a:xfrm>
              <a:off x="2856384" y="1586173"/>
              <a:ext cx="1584176" cy="701705"/>
              <a:chOff x="3131840" y="4843205"/>
              <a:chExt cx="1584176" cy="701705"/>
            </a:xfrm>
          </p:grpSpPr>
          <p:sp>
            <p:nvSpPr>
              <p:cNvPr id="12" name="11 Elipse"/>
              <p:cNvSpPr/>
              <p:nvPr/>
            </p:nvSpPr>
            <p:spPr>
              <a:xfrm>
                <a:off x="3707904" y="496632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13 Conector recto de flecha"/>
              <p:cNvCxnSpPr>
                <a:stCxn id="12" idx="6"/>
              </p:cNvCxnSpPr>
              <p:nvPr/>
            </p:nvCxnSpPr>
            <p:spPr>
              <a:xfrm>
                <a:off x="4165104" y="5194920"/>
                <a:ext cx="5509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 de flecha"/>
              <p:cNvCxnSpPr>
                <a:endCxn id="12" idx="1"/>
              </p:cNvCxnSpPr>
              <p:nvPr/>
            </p:nvCxnSpPr>
            <p:spPr>
              <a:xfrm>
                <a:off x="3131840" y="4843205"/>
                <a:ext cx="643019" cy="190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 de flecha"/>
              <p:cNvCxnSpPr>
                <a:endCxn id="12" idx="2"/>
              </p:cNvCxnSpPr>
              <p:nvPr/>
            </p:nvCxnSpPr>
            <p:spPr>
              <a:xfrm>
                <a:off x="3131840" y="5194920"/>
                <a:ext cx="5760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19 Conector recto de flecha"/>
              <p:cNvCxnSpPr>
                <a:endCxn id="12" idx="3"/>
              </p:cNvCxnSpPr>
              <p:nvPr/>
            </p:nvCxnSpPr>
            <p:spPr>
              <a:xfrm flipV="1">
                <a:off x="3131840" y="5356565"/>
                <a:ext cx="643019" cy="1883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68 Grupo"/>
          <p:cNvGrpSpPr/>
          <p:nvPr/>
        </p:nvGrpSpPr>
        <p:grpSpPr>
          <a:xfrm>
            <a:off x="1304710" y="2646283"/>
            <a:ext cx="6231971" cy="782638"/>
            <a:chOff x="1304710" y="2646283"/>
            <a:chExt cx="6231971" cy="782638"/>
          </a:xfrm>
        </p:grpSpPr>
        <p:graphicFrame>
          <p:nvGraphicFramePr>
            <p:cNvPr id="10" name="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9472983"/>
                </p:ext>
              </p:extLst>
            </p:nvPr>
          </p:nvGraphicFramePr>
          <p:xfrm>
            <a:off x="5076056" y="2646283"/>
            <a:ext cx="2460625" cy="782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42" name="Equation" r:id="rId5" imgW="1193760" imgH="380880" progId="Equation.DSMT4">
                    <p:embed/>
                  </p:oleObj>
                </mc:Choice>
                <mc:Fallback>
                  <p:oleObj name="Equation" r:id="rId5" imgW="1193760" imgH="380880" progId="Equation.DSMT4">
                    <p:embed/>
                    <p:pic>
                      <p:nvPicPr>
                        <p:cNvPr id="0" name="8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2646283"/>
                          <a:ext cx="2460625" cy="782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10 CuadroTexto"/>
            <p:cNvSpPr txBox="1"/>
            <p:nvPr/>
          </p:nvSpPr>
          <p:spPr>
            <a:xfrm>
              <a:off x="1304710" y="2852936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Only one in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38" name="37 Grupo"/>
            <p:cNvGrpSpPr/>
            <p:nvPr/>
          </p:nvGrpSpPr>
          <p:grpSpPr>
            <a:xfrm>
              <a:off x="2786303" y="2707078"/>
              <a:ext cx="1584176" cy="661049"/>
              <a:chOff x="3097560" y="4928191"/>
              <a:chExt cx="1584176" cy="661049"/>
            </a:xfrm>
          </p:grpSpPr>
          <p:sp>
            <p:nvSpPr>
              <p:cNvPr id="28" name="27 Elipse"/>
              <p:cNvSpPr/>
              <p:nvPr/>
            </p:nvSpPr>
            <p:spPr>
              <a:xfrm>
                <a:off x="3673624" y="499227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28 Conector recto de flecha"/>
              <p:cNvCxnSpPr>
                <a:stCxn id="28" idx="6"/>
              </p:cNvCxnSpPr>
              <p:nvPr/>
            </p:nvCxnSpPr>
            <p:spPr>
              <a:xfrm>
                <a:off x="4130824" y="5220875"/>
                <a:ext cx="5509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 de flecha"/>
              <p:cNvCxnSpPr>
                <a:endCxn id="28" idx="2"/>
              </p:cNvCxnSpPr>
              <p:nvPr/>
            </p:nvCxnSpPr>
            <p:spPr>
              <a:xfrm>
                <a:off x="3097560" y="5220875"/>
                <a:ext cx="5760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>
                <a:stCxn id="28" idx="7"/>
              </p:cNvCxnSpPr>
              <p:nvPr/>
            </p:nvCxnSpPr>
            <p:spPr>
              <a:xfrm flipV="1">
                <a:off x="4063869" y="4928191"/>
                <a:ext cx="617867" cy="1310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35 Conector recto de flecha"/>
              <p:cNvCxnSpPr>
                <a:stCxn id="28" idx="5"/>
              </p:cNvCxnSpPr>
              <p:nvPr/>
            </p:nvCxnSpPr>
            <p:spPr>
              <a:xfrm>
                <a:off x="4063869" y="5382520"/>
                <a:ext cx="617867" cy="2067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69 Grupo"/>
          <p:cNvGrpSpPr/>
          <p:nvPr/>
        </p:nvGrpSpPr>
        <p:grpSpPr>
          <a:xfrm>
            <a:off x="1551446" y="3782144"/>
            <a:ext cx="3848338" cy="1972072"/>
            <a:chOff x="1551446" y="3782144"/>
            <a:chExt cx="3848338" cy="1972072"/>
          </a:xfrm>
        </p:grpSpPr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362367" y="3782144"/>
              <a:ext cx="2037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>
                  <a:solidFill>
                    <a:srgbClr val="0000FF"/>
                  </a:solidFill>
                </a:defRPr>
              </a:lvl1pPr>
            </a:lstStyle>
            <a:p>
              <a:r>
                <a:rPr lang="en-US" altLang="en-US" dirty="0" err="1"/>
                <a:t>Subtours</a:t>
              </a:r>
              <a:r>
                <a:rPr lang="en-US" altLang="en-US" dirty="0"/>
                <a:t> may occur</a:t>
              </a:r>
            </a:p>
          </p:txBody>
        </p:sp>
        <p:grpSp>
          <p:nvGrpSpPr>
            <p:cNvPr id="56" name="55 Grupo"/>
            <p:cNvGrpSpPr/>
            <p:nvPr/>
          </p:nvGrpSpPr>
          <p:grpSpPr>
            <a:xfrm>
              <a:off x="1551446" y="4509120"/>
              <a:ext cx="381000" cy="1245096"/>
              <a:chOff x="1551446" y="4509120"/>
              <a:chExt cx="381000" cy="1245096"/>
            </a:xfrm>
          </p:grpSpPr>
          <p:sp>
            <p:nvSpPr>
              <p:cNvPr id="39" name="Oval 2"/>
              <p:cNvSpPr>
                <a:spLocks noChangeArrowheads="1"/>
              </p:cNvSpPr>
              <p:nvPr/>
            </p:nvSpPr>
            <p:spPr bwMode="auto">
              <a:xfrm>
                <a:off x="1551446" y="4509120"/>
                <a:ext cx="381000" cy="381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r>
                  <a:rPr lang="es-ES" altLang="en-US" dirty="0" smtClean="0">
                    <a:solidFill>
                      <a:srgbClr val="0000FF"/>
                    </a:solidFill>
                  </a:rPr>
                  <a:t>1</a:t>
                </a:r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Oval 3"/>
              <p:cNvSpPr>
                <a:spLocks noChangeArrowheads="1"/>
              </p:cNvSpPr>
              <p:nvPr/>
            </p:nvSpPr>
            <p:spPr bwMode="auto">
              <a:xfrm>
                <a:off x="1551446" y="5373216"/>
                <a:ext cx="381000" cy="381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s-ES" altLang="en-US" b="1" dirty="0" smtClean="0">
                    <a:solidFill>
                      <a:srgbClr val="0000FF"/>
                    </a:solidFill>
                    <a:latin typeface="Times New Roman" pitchFamily="18" charset="0"/>
                    <a:ea typeface="굴림" pitchFamily="34" charset="-127"/>
                  </a:rPr>
                  <a:t>2</a:t>
                </a:r>
                <a:endParaRPr lang="en-US" altLang="en-US" b="1" dirty="0">
                  <a:solidFill>
                    <a:srgbClr val="0000FF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  <p:cxnSp>
            <p:nvCxnSpPr>
              <p:cNvPr id="53" name="52 Conector recto de flecha"/>
              <p:cNvCxnSpPr>
                <a:stCxn id="39" idx="3"/>
                <a:endCxn id="40" idx="1"/>
              </p:cNvCxnSpPr>
              <p:nvPr/>
            </p:nvCxnSpPr>
            <p:spPr>
              <a:xfrm>
                <a:off x="1607242" y="4834324"/>
                <a:ext cx="0" cy="5946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 de flecha"/>
              <p:cNvCxnSpPr>
                <a:stCxn id="40" idx="7"/>
                <a:endCxn id="39" idx="5"/>
              </p:cNvCxnSpPr>
              <p:nvPr/>
            </p:nvCxnSpPr>
            <p:spPr>
              <a:xfrm flipV="1">
                <a:off x="1876650" y="4834324"/>
                <a:ext cx="0" cy="5946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56 Grupo"/>
            <p:cNvGrpSpPr/>
            <p:nvPr/>
          </p:nvGrpSpPr>
          <p:grpSpPr>
            <a:xfrm>
              <a:off x="2475384" y="4509120"/>
              <a:ext cx="381000" cy="1245096"/>
              <a:chOff x="1551446" y="4509120"/>
              <a:chExt cx="381000" cy="1245096"/>
            </a:xfrm>
          </p:grpSpPr>
          <p:sp>
            <p:nvSpPr>
              <p:cNvPr id="58" name="Oval 2"/>
              <p:cNvSpPr>
                <a:spLocks noChangeArrowheads="1"/>
              </p:cNvSpPr>
              <p:nvPr/>
            </p:nvSpPr>
            <p:spPr bwMode="auto">
              <a:xfrm>
                <a:off x="1551446" y="4509120"/>
                <a:ext cx="381000" cy="381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r>
                  <a:rPr lang="es-ES" altLang="en-US" dirty="0" smtClean="0">
                    <a:solidFill>
                      <a:srgbClr val="0000FF"/>
                    </a:solidFill>
                  </a:rPr>
                  <a:t>3</a:t>
                </a:r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Oval 3"/>
              <p:cNvSpPr>
                <a:spLocks noChangeArrowheads="1"/>
              </p:cNvSpPr>
              <p:nvPr/>
            </p:nvSpPr>
            <p:spPr bwMode="auto">
              <a:xfrm>
                <a:off x="1551446" y="5373216"/>
                <a:ext cx="381000" cy="381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s-ES" altLang="en-US" b="1" dirty="0" smtClean="0">
                    <a:solidFill>
                      <a:srgbClr val="0000FF"/>
                    </a:solidFill>
                    <a:latin typeface="Times New Roman" pitchFamily="18" charset="0"/>
                    <a:ea typeface="굴림" pitchFamily="34" charset="-127"/>
                  </a:rPr>
                  <a:t>4</a:t>
                </a:r>
                <a:endParaRPr lang="en-US" altLang="en-US" b="1" dirty="0">
                  <a:solidFill>
                    <a:srgbClr val="0000FF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  <p:cxnSp>
            <p:nvCxnSpPr>
              <p:cNvPr id="60" name="59 Conector recto de flecha"/>
              <p:cNvCxnSpPr>
                <a:stCxn id="58" idx="3"/>
                <a:endCxn id="59" idx="1"/>
              </p:cNvCxnSpPr>
              <p:nvPr/>
            </p:nvCxnSpPr>
            <p:spPr>
              <a:xfrm>
                <a:off x="1607242" y="4834324"/>
                <a:ext cx="0" cy="5946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 de flecha"/>
              <p:cNvCxnSpPr>
                <a:stCxn id="59" idx="7"/>
                <a:endCxn id="58" idx="5"/>
              </p:cNvCxnSpPr>
              <p:nvPr/>
            </p:nvCxnSpPr>
            <p:spPr>
              <a:xfrm flipV="1">
                <a:off x="1876650" y="4834324"/>
                <a:ext cx="0" cy="5946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70 Grupo"/>
          <p:cNvGrpSpPr/>
          <p:nvPr/>
        </p:nvGrpSpPr>
        <p:grpSpPr>
          <a:xfrm>
            <a:off x="3400468" y="4464992"/>
            <a:ext cx="4811871" cy="1724717"/>
            <a:chOff x="3400468" y="4464992"/>
            <a:chExt cx="4811871" cy="1724717"/>
          </a:xfrm>
        </p:grpSpPr>
        <p:sp>
          <p:nvSpPr>
            <p:cNvPr id="63" name="62 CuadroTexto"/>
            <p:cNvSpPr txBox="1"/>
            <p:nvPr/>
          </p:nvSpPr>
          <p:spPr>
            <a:xfrm>
              <a:off x="3400468" y="4464992"/>
              <a:ext cx="481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Let B set batches, Q subsets of batches</a:t>
              </a:r>
              <a:endParaRPr lang="en-US" dirty="0"/>
            </a:p>
          </p:txBody>
        </p:sp>
        <p:graphicFrame>
          <p:nvGraphicFramePr>
            <p:cNvPr id="64" name="6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6187084"/>
                </p:ext>
              </p:extLst>
            </p:nvPr>
          </p:nvGraphicFramePr>
          <p:xfrm>
            <a:off x="3454152" y="4933121"/>
            <a:ext cx="3900487" cy="652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43" name="Equation" r:id="rId7" imgW="1892160" imgH="317160" progId="Equation.DSMT4">
                    <p:embed/>
                  </p:oleObj>
                </mc:Choice>
                <mc:Fallback>
                  <p:oleObj name="Equation" r:id="rId7" imgW="1892160" imgH="317160" progId="Equation.DSMT4">
                    <p:embed/>
                    <p:pic>
                      <p:nvPicPr>
                        <p:cNvPr id="0" name="9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152" y="4933121"/>
                          <a:ext cx="3900487" cy="652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7" name="66 Grupo"/>
            <p:cNvGrpSpPr/>
            <p:nvPr/>
          </p:nvGrpSpPr>
          <p:grpSpPr>
            <a:xfrm>
              <a:off x="3918646" y="5822996"/>
              <a:ext cx="2962275" cy="366713"/>
              <a:chOff x="3918646" y="5822996"/>
              <a:chExt cx="2962275" cy="366713"/>
            </a:xfrm>
          </p:grpSpPr>
          <p:sp>
            <p:nvSpPr>
              <p:cNvPr id="65" name="Text Box 16"/>
              <p:cNvSpPr txBox="1">
                <a:spLocks noChangeArrowheads="1"/>
              </p:cNvSpPr>
              <p:nvPr/>
            </p:nvSpPr>
            <p:spPr bwMode="auto">
              <a:xfrm>
                <a:off x="3918646" y="5822996"/>
                <a:ext cx="296227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</a:pPr>
                <a:r>
                  <a:rPr lang="en-US" altLang="en-US" b="0" dirty="0">
                    <a:solidFill>
                      <a:srgbClr val="FF0000"/>
                    </a:solidFill>
                  </a:rPr>
                  <a:t>Above Q = {1,2},   Q  = {3,4}</a:t>
                </a:r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>
                <a:off x="5806403" y="5877272"/>
                <a:ext cx="1524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9244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80344" y="1115452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time (ATSP)</a:t>
            </a:r>
            <a:endParaRPr lang="en-US" sz="1400" i="1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334335"/>
              </p:ext>
            </p:extLst>
          </p:nvPr>
        </p:nvGraphicFramePr>
        <p:xfrm>
          <a:off x="2699792" y="1916832"/>
          <a:ext cx="4033838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8" name="Equation" r:id="rId3" imgW="1955520" imgH="1663560" progId="Equation.DSMT4">
                  <p:embed/>
                </p:oleObj>
              </mc:Choice>
              <mc:Fallback>
                <p:oleObj name="Equation" r:id="rId3" imgW="195552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4033838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34516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45250" y="943579"/>
            <a:ext cx="199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model</a:t>
            </a:r>
            <a:endParaRPr lang="en-US" sz="1400" i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71600" y="1700808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From a design point of view a major difficulty is that </a:t>
            </a:r>
            <a:r>
              <a:rPr lang="en-US" dirty="0" smtClean="0">
                <a:solidFill>
                  <a:srgbClr val="FF0000"/>
                </a:solidFill>
              </a:rPr>
              <a:t>we need to know the number of batches NB in advance</a:t>
            </a:r>
            <a:r>
              <a:rPr lang="en-US" dirty="0" smtClean="0">
                <a:solidFill>
                  <a:srgbClr val="0000FF"/>
                </a:solidFill>
              </a:rPr>
              <a:t>, as well as their product identity. </a:t>
            </a:r>
          </a:p>
          <a:p>
            <a:pPr algn="just"/>
            <a:endParaRPr lang="en-US" dirty="0" smtClean="0">
              <a:solidFill>
                <a:srgbClr val="0000FF"/>
              </a:solidFill>
            </a:endParaRP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In design problems we need (want) to determine the number of batches 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for each product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rgbClr val="0000FF"/>
              </a:solidFill>
            </a:endParaRP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To obtain a model that explicitly incorporates the calculation of the number of batches, we will consider an </a:t>
            </a:r>
            <a:r>
              <a:rPr lang="en-US" dirty="0" smtClean="0">
                <a:solidFill>
                  <a:srgbClr val="FF0000"/>
                </a:solidFill>
              </a:rPr>
              <a:t>aggregation of the previous problem in terms of NP products.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15616" y="4725144"/>
            <a:ext cx="67270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define </a:t>
            </a:r>
            <a:r>
              <a:rPr lang="en-US" b="1" dirty="0" err="1" smtClean="0">
                <a:solidFill>
                  <a:srgbClr val="FF0000"/>
                </a:solidFill>
              </a:rPr>
              <a:t>NPR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i,k</a:t>
            </a:r>
            <a:r>
              <a:rPr lang="en-US" dirty="0" smtClean="0"/>
              <a:t>= number of changeovers from product </a:t>
            </a:r>
            <a:r>
              <a:rPr lang="en-US" dirty="0" err="1" smtClean="0"/>
              <a:t>i</a:t>
            </a:r>
            <a:r>
              <a:rPr lang="en-US" dirty="0" smtClean="0"/>
              <a:t> to product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80344" y="1858875"/>
            <a:ext cx="672709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define </a:t>
            </a:r>
            <a:r>
              <a:rPr lang="en-US" b="1" dirty="0" err="1" smtClean="0">
                <a:solidFill>
                  <a:srgbClr val="FF0000"/>
                </a:solidFill>
              </a:rPr>
              <a:t>NPR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i,k</a:t>
            </a:r>
            <a:r>
              <a:rPr lang="en-US" dirty="0" smtClean="0"/>
              <a:t>= number of changeovers from product </a:t>
            </a:r>
            <a:r>
              <a:rPr lang="en-US" dirty="0" err="1" smtClean="0"/>
              <a:t>i</a:t>
            </a:r>
            <a:r>
              <a:rPr lang="en-US" dirty="0" smtClean="0"/>
              <a:t> to product k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259632" y="2355999"/>
            <a:ext cx="463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Let B(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= {m | batch m correspond to product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59700"/>
              </p:ext>
            </p:extLst>
          </p:nvPr>
        </p:nvGraphicFramePr>
        <p:xfrm>
          <a:off x="1547664" y="2932807"/>
          <a:ext cx="24907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1" name="Equation" r:id="rId3" imgW="1206360" imgH="304560" progId="Equation.DSMT4">
                  <p:embed/>
                </p:oleObj>
              </mc:Choice>
              <mc:Fallback>
                <p:oleObj name="Equation" r:id="rId3" imgW="1206360" imgH="304560" progId="Equation.DSMT4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32807"/>
                        <a:ext cx="249078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4427984" y="3004815"/>
            <a:ext cx="425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Node </a:t>
            </a:r>
            <a:r>
              <a:rPr lang="en-US" dirty="0" smtClean="0">
                <a:solidFill>
                  <a:srgbClr val="006600"/>
                </a:solidFill>
                <a:latin typeface="Brush Script MT" panose="03060802040406070304" pitchFamily="66" charset="0"/>
              </a:rPr>
              <a:t>l</a:t>
            </a:r>
            <a:r>
              <a:rPr lang="en-US" dirty="0" smtClean="0">
                <a:solidFill>
                  <a:srgbClr val="006600"/>
                </a:solidFill>
              </a:rPr>
              <a:t> produces </a:t>
            </a:r>
            <a:r>
              <a:rPr lang="en-US" dirty="0" err="1" smtClean="0">
                <a:solidFill>
                  <a:srgbClr val="006600"/>
                </a:solidFill>
              </a:rPr>
              <a:t>i</a:t>
            </a:r>
            <a:r>
              <a:rPr lang="en-US" dirty="0" smtClean="0">
                <a:solidFill>
                  <a:srgbClr val="006600"/>
                </a:solidFill>
              </a:rPr>
              <a:t>            node m produces k</a:t>
            </a:r>
            <a:endParaRPr lang="en-US" dirty="0">
              <a:solidFill>
                <a:srgbClr val="006600"/>
              </a:solidFill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6228184" y="3189481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27953"/>
              </p:ext>
            </p:extLst>
          </p:nvPr>
        </p:nvGraphicFramePr>
        <p:xfrm>
          <a:off x="1500416" y="4156943"/>
          <a:ext cx="4772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2" name="Equation" r:id="rId5" imgW="2311200" imgH="380880" progId="Equation.DSMT4">
                  <p:embed/>
                </p:oleObj>
              </mc:Choice>
              <mc:Fallback>
                <p:oleObj name="Equation" r:id="rId5" imgW="2311200" imgH="380880" progId="Equation.DSMT4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416" y="4156943"/>
                        <a:ext cx="47720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378786" y="3652887"/>
            <a:ext cx="491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number of batches, can then be calculates as: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945250" y="943579"/>
            <a:ext cx="199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model</a:t>
            </a:r>
            <a:endParaRPr lang="en-US" sz="1400" i="1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33488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809360"/>
              </p:ext>
            </p:extLst>
          </p:nvPr>
        </p:nvGraphicFramePr>
        <p:xfrm>
          <a:off x="1547664" y="1487524"/>
          <a:ext cx="4217987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6" name="Equation" r:id="rId3" imgW="2044440" imgH="1511280" progId="Equation.DSMT4">
                  <p:embed/>
                </p:oleObj>
              </mc:Choice>
              <mc:Fallback>
                <p:oleObj name="Equation" r:id="rId3" imgW="2044440" imgH="1511280" progId="Equation.DSMT4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87524"/>
                        <a:ext cx="4217987" cy="310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19672" y="5085184"/>
            <a:ext cx="6080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2000" i="1" dirty="0">
                <a:solidFill>
                  <a:srgbClr val="FF0000"/>
                </a:solidFill>
              </a:rPr>
              <a:t>Can be solved as LP treating </a:t>
            </a:r>
            <a:r>
              <a:rPr lang="en-US" altLang="en-US" sz="2000" i="1" dirty="0" err="1" smtClean="0">
                <a:solidFill>
                  <a:srgbClr val="FF0000"/>
                </a:solidFill>
              </a:rPr>
              <a:t>NPR</a:t>
            </a:r>
            <a:r>
              <a:rPr lang="en-US" altLang="en-US" sz="2000" i="1" baseline="-25000" dirty="0" err="1" smtClean="0">
                <a:solidFill>
                  <a:srgbClr val="FF0000"/>
                </a:solidFill>
              </a:rPr>
              <a:t>ik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sym typeface="Symbol" pitchFamily="18" charset="2"/>
              </a:rPr>
              <a:t> 0  </a:t>
            </a:r>
            <a:r>
              <a:rPr lang="en-US" altLang="en-US" sz="2000" i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en-US" sz="2000" i="1" dirty="0">
                <a:solidFill>
                  <a:srgbClr val="0000FF"/>
                </a:solidFill>
              </a:rPr>
              <a:t>as continuous)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65463"/>
              </p:ext>
            </p:extLst>
          </p:nvPr>
        </p:nvGraphicFramePr>
        <p:xfrm>
          <a:off x="5580063" y="3595688"/>
          <a:ext cx="27781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7" name="Equation" r:id="rId5" imgW="1346040" imgH="393480" progId="Equation.DSMT4">
                  <p:embed/>
                </p:oleObj>
              </mc:Choice>
              <mc:Fallback>
                <p:oleObj name="Equation" r:id="rId5" imgW="1346040" imgH="393480" progId="Equation.DSMT4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95688"/>
                        <a:ext cx="27781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45250" y="943579"/>
            <a:ext cx="199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model</a:t>
            </a:r>
            <a:endParaRPr lang="en-US" sz="1400" i="1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257049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30 Grupo"/>
          <p:cNvGrpSpPr/>
          <p:nvPr/>
        </p:nvGrpSpPr>
        <p:grpSpPr>
          <a:xfrm>
            <a:off x="1691679" y="1844824"/>
            <a:ext cx="6552729" cy="1257710"/>
            <a:chOff x="1691679" y="1844824"/>
            <a:chExt cx="6552729" cy="1257710"/>
          </a:xfrm>
        </p:grpSpPr>
        <p:sp>
          <p:nvSpPr>
            <p:cNvPr id="4" name="3 CuadroTexto"/>
            <p:cNvSpPr txBox="1"/>
            <p:nvPr/>
          </p:nvSpPr>
          <p:spPr>
            <a:xfrm>
              <a:off x="1691679" y="1844824"/>
              <a:ext cx="6552729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If in the previous model single product campaigns (SPC) can be obtained by simple specifying the last inequality as an equality.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5" name="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462721"/>
                </p:ext>
              </p:extLst>
            </p:nvPr>
          </p:nvGraphicFramePr>
          <p:xfrm>
            <a:off x="2497366" y="2686609"/>
            <a:ext cx="2778125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2" name="Equation" r:id="rId3" imgW="1346040" imgH="203040" progId="Equation.DSMT4">
                    <p:embed/>
                  </p:oleObj>
                </mc:Choice>
                <mc:Fallback>
                  <p:oleObj name="Equation" r:id="rId3" imgW="1346040" imgH="203040" progId="Equation.DSMT4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7366" y="2686609"/>
                          <a:ext cx="2778125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6 CuadroTexto"/>
          <p:cNvSpPr txBox="1"/>
          <p:nvPr/>
        </p:nvSpPr>
        <p:spPr>
          <a:xfrm>
            <a:off x="1475656" y="1412776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1671427" y="3276410"/>
            <a:ext cx="6552729" cy="1294621"/>
            <a:chOff x="1671427" y="3276410"/>
            <a:chExt cx="6552729" cy="1294621"/>
          </a:xfrm>
        </p:grpSpPr>
        <p:sp>
          <p:nvSpPr>
            <p:cNvPr id="8" name="7 CuadroTexto"/>
            <p:cNvSpPr txBox="1"/>
            <p:nvPr/>
          </p:nvSpPr>
          <p:spPr>
            <a:xfrm>
              <a:off x="1671427" y="3276410"/>
              <a:ext cx="6552729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If </a:t>
              </a:r>
              <a:r>
                <a:rPr lang="en-US" dirty="0" err="1" smtClean="0">
                  <a:solidFill>
                    <a:srgbClr val="0000FF"/>
                  </a:solidFill>
                </a:rPr>
                <a:t>subcycles</a:t>
              </a:r>
              <a:r>
                <a:rPr lang="en-US" dirty="0" smtClean="0">
                  <a:solidFill>
                    <a:srgbClr val="0000FF"/>
                  </a:solidFill>
                </a:rPr>
                <a:t> are obtained using the LP model we can use </a:t>
              </a:r>
              <a:r>
                <a:rPr lang="en-US" dirty="0" err="1" smtClean="0">
                  <a:solidFill>
                    <a:srgbClr val="0000FF"/>
                  </a:solidFill>
                </a:rPr>
                <a:t>subtour</a:t>
              </a:r>
              <a:r>
                <a:rPr lang="en-US" dirty="0" smtClean="0">
                  <a:solidFill>
                    <a:srgbClr val="0000FF"/>
                  </a:solidFill>
                </a:rPr>
                <a:t> elimination constraints.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9" name="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645846"/>
                </p:ext>
              </p:extLst>
            </p:nvPr>
          </p:nvGraphicFramePr>
          <p:xfrm>
            <a:off x="2982347" y="3921743"/>
            <a:ext cx="1808163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3" name="Equation" r:id="rId5" imgW="876240" imgH="317160" progId="Equation.DSMT4">
                    <p:embed/>
                  </p:oleObj>
                </mc:Choice>
                <mc:Fallback>
                  <p:oleObj name="Equation" r:id="rId5" imgW="876240" imgH="317160" progId="Equation.DSMT4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347" y="3921743"/>
                          <a:ext cx="1808163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9 CuadroTexto"/>
          <p:cNvSpPr txBox="1"/>
          <p:nvPr/>
        </p:nvSpPr>
        <p:spPr>
          <a:xfrm>
            <a:off x="945250" y="943579"/>
            <a:ext cx="199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model</a:t>
            </a:r>
            <a:endParaRPr lang="en-US" sz="1400" i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691679" y="4560558"/>
            <a:ext cx="65527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 the graph representation of this model, the nodes correspond to products and the arcs to number of changeovers.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3" name="32 Grupo"/>
          <p:cNvGrpSpPr/>
          <p:nvPr/>
        </p:nvGrpSpPr>
        <p:grpSpPr>
          <a:xfrm>
            <a:off x="2989984" y="5392712"/>
            <a:ext cx="1185185" cy="988616"/>
            <a:chOff x="2989984" y="5392712"/>
            <a:chExt cx="1185185" cy="988616"/>
          </a:xfrm>
        </p:grpSpPr>
        <p:sp>
          <p:nvSpPr>
            <p:cNvPr id="12" name="11 Elipse"/>
            <p:cNvSpPr/>
            <p:nvPr/>
          </p:nvSpPr>
          <p:spPr>
            <a:xfrm>
              <a:off x="2989984" y="5717613"/>
              <a:ext cx="313184" cy="313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3861985" y="5392712"/>
              <a:ext cx="313184" cy="313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B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3751258" y="6068144"/>
              <a:ext cx="313184" cy="313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15 Conector recto de flecha"/>
            <p:cNvCxnSpPr>
              <a:stCxn id="12" idx="7"/>
              <a:endCxn id="13" idx="1"/>
            </p:cNvCxnSpPr>
            <p:nvPr/>
          </p:nvCxnSpPr>
          <p:spPr>
            <a:xfrm flipV="1">
              <a:off x="3257303" y="5438577"/>
              <a:ext cx="650547" cy="3249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>
              <a:stCxn id="13" idx="5"/>
              <a:endCxn id="14" idx="7"/>
            </p:cNvCxnSpPr>
            <p:nvPr/>
          </p:nvCxnSpPr>
          <p:spPr>
            <a:xfrm flipH="1">
              <a:off x="4018577" y="5660031"/>
              <a:ext cx="110727" cy="4539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>
              <a:stCxn id="14" idx="2"/>
              <a:endCxn id="12" idx="5"/>
            </p:cNvCxnSpPr>
            <p:nvPr/>
          </p:nvCxnSpPr>
          <p:spPr>
            <a:xfrm flipH="1" flipV="1">
              <a:off x="3257303" y="5984932"/>
              <a:ext cx="493955" cy="239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angular"/>
            <p:cNvCxnSpPr>
              <a:stCxn id="13" idx="0"/>
              <a:endCxn id="13" idx="6"/>
            </p:cNvCxnSpPr>
            <p:nvPr/>
          </p:nvCxnSpPr>
          <p:spPr>
            <a:xfrm rot="16200000" flipH="1">
              <a:off x="4018577" y="5392712"/>
              <a:ext cx="156592" cy="156592"/>
            </a:xfrm>
            <a:prstGeom prst="curvedConnector4">
              <a:avLst>
                <a:gd name="adj1" fmla="val -145984"/>
                <a:gd name="adj2" fmla="val 24598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29 Grupo"/>
          <p:cNvGrpSpPr/>
          <p:nvPr/>
        </p:nvGrpSpPr>
        <p:grpSpPr>
          <a:xfrm>
            <a:off x="4078941" y="5394146"/>
            <a:ext cx="2176864" cy="630719"/>
            <a:chOff x="4078941" y="5394146"/>
            <a:chExt cx="2176864" cy="630719"/>
          </a:xfrm>
        </p:grpSpPr>
        <p:sp>
          <p:nvSpPr>
            <p:cNvPr id="28" name="27 Forma libre"/>
            <p:cNvSpPr/>
            <p:nvPr/>
          </p:nvSpPr>
          <p:spPr>
            <a:xfrm>
              <a:off x="4078941" y="5588657"/>
              <a:ext cx="1434353" cy="436208"/>
            </a:xfrm>
            <a:custGeom>
              <a:avLst/>
              <a:gdLst>
                <a:gd name="connsiteX0" fmla="*/ 0 w 1434353"/>
                <a:gd name="connsiteY0" fmla="*/ 292190 h 436208"/>
                <a:gd name="connsiteX1" fmla="*/ 466165 w 1434353"/>
                <a:gd name="connsiteY1" fmla="*/ 426661 h 436208"/>
                <a:gd name="connsiteX2" fmla="*/ 1039906 w 1434353"/>
                <a:gd name="connsiteY2" fmla="*/ 59108 h 436208"/>
                <a:gd name="connsiteX3" fmla="*/ 1434353 w 1434353"/>
                <a:gd name="connsiteY3" fmla="*/ 5319 h 4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353" h="436208">
                  <a:moveTo>
                    <a:pt x="0" y="292190"/>
                  </a:moveTo>
                  <a:cubicBezTo>
                    <a:pt x="146423" y="378849"/>
                    <a:pt x="292847" y="465508"/>
                    <a:pt x="466165" y="426661"/>
                  </a:cubicBezTo>
                  <a:cubicBezTo>
                    <a:pt x="639483" y="387814"/>
                    <a:pt x="878541" y="129332"/>
                    <a:pt x="1039906" y="59108"/>
                  </a:cubicBezTo>
                  <a:cubicBezTo>
                    <a:pt x="1201271" y="-11116"/>
                    <a:pt x="1317812" y="-2899"/>
                    <a:pt x="1434353" y="531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513294" y="5394146"/>
              <a:ext cx="742511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NPR</a:t>
              </a:r>
              <a:r>
                <a:rPr lang="en-US" baseline="-25000" dirty="0" err="1">
                  <a:solidFill>
                    <a:srgbClr val="FF0000"/>
                  </a:solidFill>
                </a:rPr>
                <a:t>i,k</a:t>
              </a:r>
              <a:endParaRPr lang="en-US" dirty="0"/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401159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5250" y="943579"/>
            <a:ext cx="292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model: </a:t>
            </a:r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sz="14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3568" y="2498288"/>
            <a:ext cx="26590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2000" dirty="0">
                <a:solidFill>
                  <a:srgbClr val="0000FF"/>
                </a:solidFill>
              </a:rPr>
              <a:t>4 products,  20 batches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2000" dirty="0">
                <a:solidFill>
                  <a:srgbClr val="0000FF"/>
                </a:solidFill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</a:rPr>
              <a:t>n</a:t>
            </a:r>
            <a:r>
              <a:rPr lang="en-US" altLang="en-US" sz="2000" baseline="-25000" dirty="0" err="1">
                <a:solidFill>
                  <a:srgbClr val="0000FF"/>
                </a:solidFill>
              </a:rPr>
              <a:t>A</a:t>
            </a:r>
            <a:r>
              <a:rPr lang="en-US" altLang="en-US" sz="2000" dirty="0">
                <a:solidFill>
                  <a:srgbClr val="0000FF"/>
                </a:solidFill>
              </a:rPr>
              <a:t> = 7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2000" dirty="0">
                <a:solidFill>
                  <a:srgbClr val="0000FF"/>
                </a:solidFill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</a:rPr>
              <a:t>n</a:t>
            </a:r>
            <a:r>
              <a:rPr lang="en-US" altLang="en-US" sz="2000" baseline="-25000" dirty="0" err="1">
                <a:solidFill>
                  <a:srgbClr val="0000FF"/>
                </a:solidFill>
              </a:rPr>
              <a:t>B</a:t>
            </a:r>
            <a:r>
              <a:rPr lang="en-US" altLang="en-US" sz="2000" dirty="0">
                <a:solidFill>
                  <a:srgbClr val="0000FF"/>
                </a:solidFill>
              </a:rPr>
              <a:t> = 5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2000" dirty="0">
                <a:solidFill>
                  <a:srgbClr val="0000FF"/>
                </a:solidFill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</a:rPr>
              <a:t>n</a:t>
            </a:r>
            <a:r>
              <a:rPr lang="en-US" altLang="en-US" sz="2000" baseline="-25000" dirty="0" err="1">
                <a:solidFill>
                  <a:srgbClr val="0000FF"/>
                </a:solidFill>
              </a:rPr>
              <a:t>C</a:t>
            </a:r>
            <a:r>
              <a:rPr lang="en-US" altLang="en-US" sz="2000" dirty="0">
                <a:solidFill>
                  <a:srgbClr val="0000FF"/>
                </a:solidFill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2000" dirty="0">
                <a:solidFill>
                  <a:srgbClr val="0000FF"/>
                </a:solidFill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</a:rPr>
              <a:t>n</a:t>
            </a:r>
            <a:r>
              <a:rPr lang="en-US" altLang="en-US" sz="2000" baseline="-25000" dirty="0" err="1">
                <a:solidFill>
                  <a:srgbClr val="0000FF"/>
                </a:solidFill>
              </a:rPr>
              <a:t>D</a:t>
            </a:r>
            <a:r>
              <a:rPr lang="en-US" altLang="en-US" sz="2000" dirty="0">
                <a:solidFill>
                  <a:srgbClr val="0000FF"/>
                </a:solidFill>
              </a:rPr>
              <a:t> = 5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03098" y="1412776"/>
            <a:ext cx="20876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000" b="1">
                <a:solidFill>
                  <a:srgbClr val="0000FF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/>
              <a:t>Solution from LP</a:t>
            </a:r>
          </a:p>
        </p:txBody>
      </p:sp>
      <p:grpSp>
        <p:nvGrpSpPr>
          <p:cNvPr id="72" name="71 Grupo"/>
          <p:cNvGrpSpPr/>
          <p:nvPr/>
        </p:nvGrpSpPr>
        <p:grpSpPr>
          <a:xfrm>
            <a:off x="5292080" y="2060848"/>
            <a:ext cx="2691006" cy="2596168"/>
            <a:chOff x="5292080" y="2060848"/>
            <a:chExt cx="2691006" cy="2596168"/>
          </a:xfrm>
        </p:grpSpPr>
        <p:grpSp>
          <p:nvGrpSpPr>
            <p:cNvPr id="63" name="62 Grupo"/>
            <p:cNvGrpSpPr/>
            <p:nvPr/>
          </p:nvGrpSpPr>
          <p:grpSpPr>
            <a:xfrm>
              <a:off x="5796136" y="2620508"/>
              <a:ext cx="1933206" cy="1839869"/>
              <a:chOff x="4950988" y="2565738"/>
              <a:chExt cx="1933206" cy="1839869"/>
            </a:xfrm>
          </p:grpSpPr>
          <p:sp>
            <p:nvSpPr>
              <p:cNvPr id="8" name="7 Elipse"/>
              <p:cNvSpPr/>
              <p:nvPr/>
            </p:nvSpPr>
            <p:spPr>
              <a:xfrm>
                <a:off x="4950988" y="2565738"/>
                <a:ext cx="417359" cy="4173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8 Elipse"/>
              <p:cNvSpPr/>
              <p:nvPr/>
            </p:nvSpPr>
            <p:spPr>
              <a:xfrm>
                <a:off x="6454135" y="2565738"/>
                <a:ext cx="417359" cy="4173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9 Elipse"/>
              <p:cNvSpPr/>
              <p:nvPr/>
            </p:nvSpPr>
            <p:spPr>
              <a:xfrm>
                <a:off x="4950988" y="3988248"/>
                <a:ext cx="417359" cy="4173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16 Elipse"/>
              <p:cNvSpPr/>
              <p:nvPr/>
            </p:nvSpPr>
            <p:spPr>
              <a:xfrm>
                <a:off x="6454135" y="3988248"/>
                <a:ext cx="417359" cy="4173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2" name="41 Conector angular"/>
              <p:cNvCxnSpPr>
                <a:stCxn id="9" idx="1"/>
                <a:endCxn id="8" idx="7"/>
              </p:cNvCxnSpPr>
              <p:nvPr/>
            </p:nvCxnSpPr>
            <p:spPr>
              <a:xfrm rot="16200000" flipV="1">
                <a:off x="5911241" y="2022844"/>
                <a:ext cx="12700" cy="1208030"/>
              </a:xfrm>
              <a:prstGeom prst="curvedConnector3">
                <a:avLst>
                  <a:gd name="adj1" fmla="val 2281268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angular"/>
              <p:cNvCxnSpPr>
                <a:stCxn id="9" idx="6"/>
                <a:endCxn id="17" idx="6"/>
              </p:cNvCxnSpPr>
              <p:nvPr/>
            </p:nvCxnSpPr>
            <p:spPr>
              <a:xfrm>
                <a:off x="6871494" y="2774418"/>
                <a:ext cx="12700" cy="1422510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angular"/>
              <p:cNvCxnSpPr>
                <a:stCxn id="9" idx="2"/>
                <a:endCxn id="17" idx="2"/>
              </p:cNvCxnSpPr>
              <p:nvPr/>
            </p:nvCxnSpPr>
            <p:spPr>
              <a:xfrm rot="10800000" flipV="1">
                <a:off x="6454135" y="2774418"/>
                <a:ext cx="12700" cy="1422510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53 Conector angular"/>
              <p:cNvCxnSpPr>
                <a:stCxn id="10" idx="5"/>
                <a:endCxn id="17" idx="3"/>
              </p:cNvCxnSpPr>
              <p:nvPr/>
            </p:nvCxnSpPr>
            <p:spPr>
              <a:xfrm rot="16200000" flipH="1">
                <a:off x="5911241" y="3740471"/>
                <a:ext cx="12700" cy="1208030"/>
              </a:xfrm>
              <a:prstGeom prst="curvedConnector3">
                <a:avLst>
                  <a:gd name="adj1" fmla="val 2281268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57 Conector angular"/>
              <p:cNvCxnSpPr>
                <a:stCxn id="8" idx="2"/>
                <a:endCxn id="10" idx="2"/>
              </p:cNvCxnSpPr>
              <p:nvPr/>
            </p:nvCxnSpPr>
            <p:spPr>
              <a:xfrm rot="10800000" flipV="1">
                <a:off x="4950988" y="2774418"/>
                <a:ext cx="12700" cy="1422510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angular"/>
              <p:cNvCxnSpPr>
                <a:stCxn id="8" idx="0"/>
                <a:endCxn id="8" idx="2"/>
              </p:cNvCxnSpPr>
              <p:nvPr/>
            </p:nvCxnSpPr>
            <p:spPr>
              <a:xfrm rot="16200000" flipH="1" flipV="1">
                <a:off x="4950988" y="2565738"/>
                <a:ext cx="208680" cy="208680"/>
              </a:xfrm>
              <a:prstGeom prst="curvedConnector4">
                <a:avLst>
                  <a:gd name="adj1" fmla="val -109546"/>
                  <a:gd name="adj2" fmla="val 20954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63 CuadroTexto"/>
            <p:cNvSpPr txBox="1"/>
            <p:nvPr/>
          </p:nvSpPr>
          <p:spPr>
            <a:xfrm>
              <a:off x="6611896" y="2060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5292080" y="33557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6611896" y="42876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6766090" y="3306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7681400" y="3306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5410652" y="20968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70" name="69 Flecha derecha"/>
          <p:cNvSpPr/>
          <p:nvPr/>
        </p:nvSpPr>
        <p:spPr>
          <a:xfrm>
            <a:off x="3779912" y="2986780"/>
            <a:ext cx="978408" cy="484632"/>
          </a:xfrm>
          <a:prstGeom prst="rightArrow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7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08483"/>
              </p:ext>
            </p:extLst>
          </p:nvPr>
        </p:nvGraphicFramePr>
        <p:xfrm>
          <a:off x="4901786" y="4797152"/>
          <a:ext cx="3728607" cy="75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6" name="Equation" r:id="rId3" imgW="2044440" imgH="419040" progId="Equation.DSMT4">
                  <p:embed/>
                </p:oleObj>
              </mc:Choice>
              <mc:Fallback>
                <p:oleObj name="Equation" r:id="rId3" imgW="2044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786" y="4797152"/>
                        <a:ext cx="3728607" cy="757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</p:spTree>
    <p:extLst>
      <p:ext uri="{BB962C8B-B14F-4D97-AF65-F5344CB8AC3E}">
        <p14:creationId xmlns:p14="http://schemas.microsoft.com/office/powerpoint/2010/main" val="11290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4196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Road-Map for Batch Scheduling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78296" y="1180004"/>
            <a:ext cx="8458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(1) TASK TOPOLOGY</a:t>
            </a: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: 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Single Stage (single unit or parallel units)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Multiple Stage (multiproduct or multipurpose)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Network</a:t>
            </a:r>
          </a:p>
          <a:p>
            <a:pPr algn="ctr" eaLnBrk="1" hangingPunct="1">
              <a:spcBef>
                <a:spcPct val="0"/>
              </a:spcBef>
              <a:buClrTx/>
            </a:pPr>
            <a:endParaRPr lang="en-US" altLang="en-US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78296" y="22930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(2) EQUIPMENT ASSIGNMENT 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Fixed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Variable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78296" y="3174067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(3) EQUIPMENT CONNECTIVITY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Partial 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Full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78296" y="4049777"/>
            <a:ext cx="8458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(4) INVENTORY STORAGE POLICIES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Unlimited intermediate storage (UIS) 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Non-intermediate storage (NIS)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Finite intermediate storage (FIS): Dedicated or shared storage units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Zero wait (ZW)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78296" y="5517232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(5) MATERIAL TRANSFER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Instantaneous (neglected)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-Time consuming (no-resource, pipes, vessels</a:t>
            </a:r>
            <a:r>
              <a:rPr lang="en-US" altLang="en-US" sz="1600" b="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altLang="en-US" sz="16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17823"/>
            <a:ext cx="274478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1152748"/>
            <a:ext cx="3055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060673"/>
            <a:ext cx="28924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052736"/>
            <a:ext cx="3946525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483073"/>
            <a:ext cx="437356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6921500" y="2686273"/>
            <a:ext cx="217488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>
              <a:solidFill>
                <a:srgbClr val="0000FF"/>
              </a:solidFill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6946900" y="2851373"/>
            <a:ext cx="188913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>
              <a:solidFill>
                <a:srgbClr val="0000FF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908800" y="2914873"/>
            <a:ext cx="246063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3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5250" y="943579"/>
            <a:ext cx="526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model: </a:t>
            </a:r>
            <a:r>
              <a:rPr lang="en-US" dirty="0" smtClean="0">
                <a:solidFill>
                  <a:srgbClr val="FF0000"/>
                </a:solidFill>
              </a:rPr>
              <a:t>Example loop breaking procedure</a:t>
            </a:r>
            <a:endParaRPr lang="en-US" sz="1400" i="1" dirty="0"/>
          </a:p>
        </p:txBody>
      </p:sp>
      <p:grpSp>
        <p:nvGrpSpPr>
          <p:cNvPr id="60" name="59 Grupo"/>
          <p:cNvGrpSpPr/>
          <p:nvPr/>
        </p:nvGrpSpPr>
        <p:grpSpPr>
          <a:xfrm>
            <a:off x="729967" y="1450608"/>
            <a:ext cx="1673385" cy="1585294"/>
            <a:chOff x="251520" y="2060848"/>
            <a:chExt cx="2738841" cy="2594662"/>
          </a:xfrm>
        </p:grpSpPr>
        <p:sp>
          <p:nvSpPr>
            <p:cNvPr id="12" name="11 Elipse"/>
            <p:cNvSpPr/>
            <p:nvPr/>
          </p:nvSpPr>
          <p:spPr>
            <a:xfrm>
              <a:off x="755576" y="2620508"/>
              <a:ext cx="417359" cy="4173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A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2258723" y="2620508"/>
              <a:ext cx="417359" cy="4173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B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755576" y="4043018"/>
              <a:ext cx="417359" cy="4173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C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14 Elipse"/>
            <p:cNvSpPr/>
            <p:nvPr/>
          </p:nvSpPr>
          <p:spPr>
            <a:xfrm>
              <a:off x="2258723" y="4043018"/>
              <a:ext cx="417359" cy="4173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D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41 Conector angular"/>
            <p:cNvCxnSpPr>
              <a:stCxn id="13" idx="1"/>
              <a:endCxn id="12" idx="7"/>
            </p:cNvCxnSpPr>
            <p:nvPr/>
          </p:nvCxnSpPr>
          <p:spPr>
            <a:xfrm rot="16200000" flipV="1">
              <a:off x="1715829" y="2077614"/>
              <a:ext cx="12700" cy="1208030"/>
            </a:xfrm>
            <a:prstGeom prst="curvedConnector3">
              <a:avLst>
                <a:gd name="adj1" fmla="val 228126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49 Conector angular"/>
            <p:cNvCxnSpPr>
              <a:stCxn id="13" idx="6"/>
              <a:endCxn id="15" idx="6"/>
            </p:cNvCxnSpPr>
            <p:nvPr/>
          </p:nvCxnSpPr>
          <p:spPr>
            <a:xfrm>
              <a:off x="2676082" y="2829188"/>
              <a:ext cx="12700" cy="142251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51 Conector angular"/>
            <p:cNvCxnSpPr>
              <a:stCxn id="13" idx="2"/>
              <a:endCxn id="15" idx="2"/>
            </p:cNvCxnSpPr>
            <p:nvPr/>
          </p:nvCxnSpPr>
          <p:spPr>
            <a:xfrm rot="10800000" flipV="1">
              <a:off x="2258723" y="2829188"/>
              <a:ext cx="12700" cy="142251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53 Conector angular"/>
            <p:cNvCxnSpPr>
              <a:stCxn id="14" idx="5"/>
              <a:endCxn id="15" idx="3"/>
            </p:cNvCxnSpPr>
            <p:nvPr/>
          </p:nvCxnSpPr>
          <p:spPr>
            <a:xfrm rot="16200000" flipH="1">
              <a:off x="1715829" y="3795241"/>
              <a:ext cx="12700" cy="1208030"/>
            </a:xfrm>
            <a:prstGeom prst="curvedConnector3">
              <a:avLst>
                <a:gd name="adj1" fmla="val 228126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57 Conector angular"/>
            <p:cNvCxnSpPr>
              <a:stCxn id="12" idx="2"/>
              <a:endCxn id="14" idx="2"/>
            </p:cNvCxnSpPr>
            <p:nvPr/>
          </p:nvCxnSpPr>
          <p:spPr>
            <a:xfrm rot="10800000" flipV="1">
              <a:off x="755576" y="2829188"/>
              <a:ext cx="12700" cy="142251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59 Conector angular"/>
            <p:cNvCxnSpPr>
              <a:stCxn id="12" idx="0"/>
              <a:endCxn id="12" idx="2"/>
            </p:cNvCxnSpPr>
            <p:nvPr/>
          </p:nvCxnSpPr>
          <p:spPr>
            <a:xfrm rot="16200000" flipH="1" flipV="1">
              <a:off x="755576" y="2620508"/>
              <a:ext cx="208680" cy="208680"/>
            </a:xfrm>
            <a:prstGeom prst="curvedConnector4">
              <a:avLst>
                <a:gd name="adj1" fmla="val -109546"/>
                <a:gd name="adj2" fmla="val 20954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1571336" y="2060848"/>
              <a:ext cx="349521" cy="367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251520" y="3355777"/>
              <a:ext cx="349521" cy="367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571336" y="4287684"/>
              <a:ext cx="349521" cy="367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725530" y="3306327"/>
              <a:ext cx="349521" cy="367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640840" y="3306327"/>
              <a:ext cx="349521" cy="367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</a:t>
              </a:r>
              <a:endParaRPr lang="en-US" sz="1200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370092" y="2096834"/>
              <a:ext cx="349521" cy="367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</a:t>
              </a:r>
              <a:endParaRPr lang="en-US" sz="1200" b="1" dirty="0"/>
            </a:p>
          </p:txBody>
        </p:sp>
      </p:grpSp>
      <p:grpSp>
        <p:nvGrpSpPr>
          <p:cNvPr id="183" name="182 Grupo"/>
          <p:cNvGrpSpPr/>
          <p:nvPr/>
        </p:nvGrpSpPr>
        <p:grpSpPr>
          <a:xfrm>
            <a:off x="2804443" y="1412776"/>
            <a:ext cx="4771497" cy="1660959"/>
            <a:chOff x="2804443" y="1412776"/>
            <a:chExt cx="4771497" cy="1660959"/>
          </a:xfrm>
        </p:grpSpPr>
        <p:sp>
          <p:nvSpPr>
            <p:cNvPr id="22" name="21 Flecha derecha"/>
            <p:cNvSpPr/>
            <p:nvPr/>
          </p:nvSpPr>
          <p:spPr>
            <a:xfrm>
              <a:off x="2804443" y="2096981"/>
              <a:ext cx="590615" cy="292548"/>
            </a:xfrm>
            <a:prstGeom prst="rightArrow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57 Grupo"/>
            <p:cNvGrpSpPr/>
            <p:nvPr/>
          </p:nvGrpSpPr>
          <p:grpSpPr>
            <a:xfrm>
              <a:off x="3796149" y="1577535"/>
              <a:ext cx="803891" cy="1186645"/>
              <a:chOff x="4651148" y="2636912"/>
              <a:chExt cx="1246417" cy="1839869"/>
            </a:xfrm>
          </p:grpSpPr>
          <p:sp>
            <p:nvSpPr>
              <p:cNvPr id="28" name="27 Elipse"/>
              <p:cNvSpPr/>
              <p:nvPr/>
            </p:nvSpPr>
            <p:spPr>
              <a:xfrm>
                <a:off x="5184341" y="2636912"/>
                <a:ext cx="417359" cy="4173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B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28 Elipse"/>
              <p:cNvSpPr/>
              <p:nvPr/>
            </p:nvSpPr>
            <p:spPr>
              <a:xfrm>
                <a:off x="5184341" y="4059422"/>
                <a:ext cx="417359" cy="4173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D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0" name="49 Conector angular"/>
              <p:cNvCxnSpPr>
                <a:stCxn id="28" idx="6"/>
                <a:endCxn id="29" idx="6"/>
              </p:cNvCxnSpPr>
              <p:nvPr/>
            </p:nvCxnSpPr>
            <p:spPr>
              <a:xfrm>
                <a:off x="5601700" y="2845592"/>
                <a:ext cx="12700" cy="1422510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51 Conector angular"/>
              <p:cNvCxnSpPr>
                <a:stCxn id="28" idx="2"/>
                <a:endCxn id="29" idx="2"/>
              </p:cNvCxnSpPr>
              <p:nvPr/>
            </p:nvCxnSpPr>
            <p:spPr>
              <a:xfrm rot="10800000" flipV="1">
                <a:off x="5184341" y="2845592"/>
                <a:ext cx="12700" cy="1422510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31 CuadroTexto"/>
              <p:cNvSpPr txBox="1"/>
              <p:nvPr/>
            </p:nvSpPr>
            <p:spPr>
              <a:xfrm>
                <a:off x="4651148" y="3322729"/>
                <a:ext cx="331107" cy="348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  <p:sp>
            <p:nvSpPr>
              <p:cNvPr id="33" name="32 CuadroTexto"/>
              <p:cNvSpPr txBox="1"/>
              <p:nvPr/>
            </p:nvSpPr>
            <p:spPr>
              <a:xfrm>
                <a:off x="5566458" y="3322729"/>
                <a:ext cx="331107" cy="348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</p:grpSp>
        <p:sp>
          <p:nvSpPr>
            <p:cNvPr id="34" name="33 CuadroTexto"/>
            <p:cNvSpPr txBox="1"/>
            <p:nvPr/>
          </p:nvSpPr>
          <p:spPr>
            <a:xfrm>
              <a:off x="5001131" y="1950868"/>
              <a:ext cx="406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grpSp>
          <p:nvGrpSpPr>
            <p:cNvPr id="78" name="77 Grupo"/>
            <p:cNvGrpSpPr/>
            <p:nvPr/>
          </p:nvGrpSpPr>
          <p:grpSpPr>
            <a:xfrm>
              <a:off x="5809000" y="1412776"/>
              <a:ext cx="1766940" cy="1660959"/>
              <a:chOff x="5478652" y="1799307"/>
              <a:chExt cx="2177852" cy="2047224"/>
            </a:xfrm>
          </p:grpSpPr>
          <p:sp>
            <p:nvSpPr>
              <p:cNvPr id="54" name="53 CuadroTexto"/>
              <p:cNvSpPr txBox="1"/>
              <p:nvPr/>
            </p:nvSpPr>
            <p:spPr>
              <a:xfrm>
                <a:off x="5478652" y="276221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3</a:t>
                </a:r>
                <a:endParaRPr lang="en-US" sz="1200" b="1" dirty="0"/>
              </a:p>
            </p:txBody>
          </p:sp>
          <p:grpSp>
            <p:nvGrpSpPr>
              <p:cNvPr id="59" name="58 Grupo"/>
              <p:cNvGrpSpPr/>
              <p:nvPr/>
            </p:nvGrpSpPr>
            <p:grpSpPr>
              <a:xfrm>
                <a:off x="5588158" y="1799307"/>
                <a:ext cx="2068346" cy="2047224"/>
                <a:chOff x="6464062" y="2060848"/>
                <a:chExt cx="2601855" cy="2575284"/>
              </a:xfrm>
            </p:grpSpPr>
            <p:sp>
              <p:nvSpPr>
                <p:cNvPr id="44" name="43 Elipse"/>
                <p:cNvSpPr/>
                <p:nvPr/>
              </p:nvSpPr>
              <p:spPr>
                <a:xfrm>
                  <a:off x="6849546" y="2620508"/>
                  <a:ext cx="417359" cy="417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1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44 Elipse"/>
                <p:cNvSpPr/>
                <p:nvPr/>
              </p:nvSpPr>
              <p:spPr>
                <a:xfrm>
                  <a:off x="8352693" y="2620508"/>
                  <a:ext cx="417359" cy="417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1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45 Elipse"/>
                <p:cNvSpPr/>
                <p:nvPr/>
              </p:nvSpPr>
              <p:spPr>
                <a:xfrm>
                  <a:off x="6849546" y="4043018"/>
                  <a:ext cx="417359" cy="417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1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46 Elipse"/>
                <p:cNvSpPr/>
                <p:nvPr/>
              </p:nvSpPr>
              <p:spPr>
                <a:xfrm>
                  <a:off x="8352693" y="4043018"/>
                  <a:ext cx="417359" cy="417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rgbClr val="FF0000"/>
                      </a:solidFill>
                    </a:rPr>
                    <a:t>D</a:t>
                  </a:r>
                  <a:endParaRPr lang="en-US" sz="12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8" name="41 Conector angular"/>
                <p:cNvCxnSpPr>
                  <a:stCxn id="45" idx="1"/>
                  <a:endCxn id="44" idx="7"/>
                </p:cNvCxnSpPr>
                <p:nvPr/>
              </p:nvCxnSpPr>
              <p:spPr>
                <a:xfrm rot="16200000" flipV="1">
                  <a:off x="7809799" y="2077614"/>
                  <a:ext cx="12700" cy="1208030"/>
                </a:xfrm>
                <a:prstGeom prst="curvedConnector3">
                  <a:avLst>
                    <a:gd name="adj1" fmla="val 2281268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49 Conector angular"/>
                <p:cNvCxnSpPr>
                  <a:stCxn id="45" idx="6"/>
                  <a:endCxn id="47" idx="6"/>
                </p:cNvCxnSpPr>
                <p:nvPr/>
              </p:nvCxnSpPr>
              <p:spPr>
                <a:xfrm>
                  <a:off x="8770052" y="2829188"/>
                  <a:ext cx="12700" cy="142251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53 Conector angular"/>
                <p:cNvCxnSpPr>
                  <a:stCxn id="46" idx="5"/>
                  <a:endCxn id="47" idx="3"/>
                </p:cNvCxnSpPr>
                <p:nvPr/>
              </p:nvCxnSpPr>
              <p:spPr>
                <a:xfrm rot="16200000" flipH="1">
                  <a:off x="7809799" y="3795241"/>
                  <a:ext cx="12700" cy="1208030"/>
                </a:xfrm>
                <a:prstGeom prst="curvedConnector3">
                  <a:avLst>
                    <a:gd name="adj1" fmla="val 2281268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57 Conector angular"/>
                <p:cNvCxnSpPr>
                  <a:stCxn id="44" idx="2"/>
                  <a:endCxn id="46" idx="2"/>
                </p:cNvCxnSpPr>
                <p:nvPr/>
              </p:nvCxnSpPr>
              <p:spPr>
                <a:xfrm rot="10800000" flipV="1">
                  <a:off x="6849546" y="2829188"/>
                  <a:ext cx="12700" cy="142251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59 Conector angular"/>
                <p:cNvCxnSpPr>
                  <a:stCxn id="44" idx="0"/>
                  <a:endCxn id="44" idx="2"/>
                </p:cNvCxnSpPr>
                <p:nvPr/>
              </p:nvCxnSpPr>
              <p:spPr>
                <a:xfrm rot="16200000" flipH="1" flipV="1">
                  <a:off x="6849546" y="2620508"/>
                  <a:ext cx="208680" cy="208680"/>
                </a:xfrm>
                <a:prstGeom prst="curvedConnector4">
                  <a:avLst>
                    <a:gd name="adj1" fmla="val -109546"/>
                    <a:gd name="adj2" fmla="val 209546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52 CuadroTexto"/>
                <p:cNvSpPr txBox="1"/>
                <p:nvPr/>
              </p:nvSpPr>
              <p:spPr>
                <a:xfrm>
                  <a:off x="7665307" y="2060848"/>
                  <a:ext cx="331107" cy="3484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3</a:t>
                  </a:r>
                  <a:endParaRPr lang="en-US" sz="1200" b="1" dirty="0"/>
                </a:p>
              </p:txBody>
            </p:sp>
            <p:sp>
              <p:nvSpPr>
                <p:cNvPr id="55" name="54 CuadroTexto"/>
                <p:cNvSpPr txBox="1"/>
                <p:nvPr/>
              </p:nvSpPr>
              <p:spPr>
                <a:xfrm>
                  <a:off x="7665307" y="4287684"/>
                  <a:ext cx="331107" cy="3484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3</a:t>
                  </a:r>
                  <a:endParaRPr lang="en-US" sz="1200" b="1" dirty="0"/>
                </a:p>
              </p:txBody>
            </p:sp>
            <p:sp>
              <p:nvSpPr>
                <p:cNvPr id="56" name="55 CuadroTexto"/>
                <p:cNvSpPr txBox="1"/>
                <p:nvPr/>
              </p:nvSpPr>
              <p:spPr>
                <a:xfrm>
                  <a:off x="8734810" y="3306326"/>
                  <a:ext cx="331107" cy="3484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3</a:t>
                  </a:r>
                  <a:endParaRPr lang="en-US" sz="1200" b="1" dirty="0"/>
                </a:p>
              </p:txBody>
            </p:sp>
            <p:sp>
              <p:nvSpPr>
                <p:cNvPr id="57" name="56 CuadroTexto"/>
                <p:cNvSpPr txBox="1"/>
                <p:nvPr/>
              </p:nvSpPr>
              <p:spPr>
                <a:xfrm>
                  <a:off x="6464062" y="2096834"/>
                  <a:ext cx="331107" cy="3484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4</a:t>
                  </a:r>
                  <a:endParaRPr lang="en-US" sz="1200" b="1" dirty="0"/>
                </a:p>
              </p:txBody>
            </p:sp>
          </p:grpSp>
        </p:grpSp>
      </p:grpSp>
      <p:grpSp>
        <p:nvGrpSpPr>
          <p:cNvPr id="75" name="74 Grupo"/>
          <p:cNvGrpSpPr/>
          <p:nvPr/>
        </p:nvGrpSpPr>
        <p:grpSpPr>
          <a:xfrm>
            <a:off x="3286134" y="2870108"/>
            <a:ext cx="2242666" cy="307777"/>
            <a:chOff x="4390316" y="4870086"/>
            <a:chExt cx="2242666" cy="307777"/>
          </a:xfrm>
        </p:grpSpPr>
        <p:sp>
          <p:nvSpPr>
            <p:cNvPr id="62" name="61 CuadroTexto"/>
            <p:cNvSpPr txBox="1"/>
            <p:nvPr/>
          </p:nvSpPr>
          <p:spPr>
            <a:xfrm>
              <a:off x="4390316" y="4870086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5370424" y="4870086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63 CuadroTexto"/>
            <p:cNvSpPr txBox="1"/>
            <p:nvPr/>
          </p:nvSpPr>
          <p:spPr>
            <a:xfrm>
              <a:off x="6350532" y="4870086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4871553" y="487008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5851661" y="487008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67 Conector recto de flecha"/>
            <p:cNvCxnSpPr>
              <a:stCxn id="62" idx="3"/>
              <a:endCxn id="65" idx="1"/>
            </p:cNvCxnSpPr>
            <p:nvPr/>
          </p:nvCxnSpPr>
          <p:spPr>
            <a:xfrm>
              <a:off x="4672766" y="5023975"/>
              <a:ext cx="1987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 de flecha"/>
            <p:cNvCxnSpPr>
              <a:stCxn id="65" idx="3"/>
              <a:endCxn id="63" idx="1"/>
            </p:cNvCxnSpPr>
            <p:nvPr/>
          </p:nvCxnSpPr>
          <p:spPr>
            <a:xfrm>
              <a:off x="5166827" y="5023975"/>
              <a:ext cx="2035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 de flecha"/>
            <p:cNvCxnSpPr>
              <a:stCxn id="63" idx="3"/>
              <a:endCxn id="66" idx="1"/>
            </p:cNvCxnSpPr>
            <p:nvPr/>
          </p:nvCxnSpPr>
          <p:spPr>
            <a:xfrm>
              <a:off x="5652874" y="5023975"/>
              <a:ext cx="1987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 de flecha"/>
            <p:cNvCxnSpPr>
              <a:stCxn id="66" idx="3"/>
              <a:endCxn id="64" idx="1"/>
            </p:cNvCxnSpPr>
            <p:nvPr/>
          </p:nvCxnSpPr>
          <p:spPr>
            <a:xfrm>
              <a:off x="6146935" y="5023975"/>
              <a:ext cx="2035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183 Grupo"/>
          <p:cNvGrpSpPr/>
          <p:nvPr/>
        </p:nvGrpSpPr>
        <p:grpSpPr>
          <a:xfrm>
            <a:off x="5486818" y="3200683"/>
            <a:ext cx="3018215" cy="2174303"/>
            <a:chOff x="5486818" y="3200683"/>
            <a:chExt cx="3018215" cy="2174303"/>
          </a:xfrm>
        </p:grpSpPr>
        <p:sp>
          <p:nvSpPr>
            <p:cNvPr id="80" name="79 Flecha derecha"/>
            <p:cNvSpPr/>
            <p:nvPr/>
          </p:nvSpPr>
          <p:spPr>
            <a:xfrm rot="5400000">
              <a:off x="6523567" y="3349717"/>
              <a:ext cx="590615" cy="292548"/>
            </a:xfrm>
            <a:prstGeom prst="rightArrow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128 Grupo"/>
            <p:cNvGrpSpPr/>
            <p:nvPr/>
          </p:nvGrpSpPr>
          <p:grpSpPr>
            <a:xfrm>
              <a:off x="5486818" y="4241042"/>
              <a:ext cx="517802" cy="606929"/>
              <a:chOff x="5486818" y="4099363"/>
              <a:chExt cx="517802" cy="606929"/>
            </a:xfrm>
          </p:grpSpPr>
          <p:sp>
            <p:nvSpPr>
              <p:cNvPr id="81" name="80 Elipse"/>
              <p:cNvSpPr/>
              <p:nvPr/>
            </p:nvSpPr>
            <p:spPr>
              <a:xfrm>
                <a:off x="5735440" y="4437112"/>
                <a:ext cx="269180" cy="2691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A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" name="59 Conector angular"/>
              <p:cNvCxnSpPr>
                <a:stCxn id="81" idx="0"/>
                <a:endCxn id="81" idx="2"/>
              </p:cNvCxnSpPr>
              <p:nvPr/>
            </p:nvCxnSpPr>
            <p:spPr>
              <a:xfrm rot="16200000" flipH="1" flipV="1">
                <a:off x="5735440" y="4437112"/>
                <a:ext cx="134591" cy="134590"/>
              </a:xfrm>
              <a:prstGeom prst="curvedConnector4">
                <a:avLst>
                  <a:gd name="adj1" fmla="val -109546"/>
                  <a:gd name="adj2" fmla="val 20954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82 CuadroTexto"/>
              <p:cNvSpPr txBox="1"/>
              <p:nvPr/>
            </p:nvSpPr>
            <p:spPr>
              <a:xfrm>
                <a:off x="5486818" y="4099363"/>
                <a:ext cx="213551" cy="224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endParaRPr lang="en-US" sz="1200" b="1" dirty="0"/>
              </a:p>
            </p:txBody>
          </p:sp>
        </p:grpSp>
        <p:grpSp>
          <p:nvGrpSpPr>
            <p:cNvPr id="130" name="129 Grupo"/>
            <p:cNvGrpSpPr/>
            <p:nvPr/>
          </p:nvGrpSpPr>
          <p:grpSpPr>
            <a:xfrm>
              <a:off x="6241074" y="3714027"/>
              <a:ext cx="2263959" cy="1660959"/>
              <a:chOff x="6241074" y="3714027"/>
              <a:chExt cx="2263959" cy="1660959"/>
            </a:xfrm>
          </p:grpSpPr>
          <p:grpSp>
            <p:nvGrpSpPr>
              <p:cNvPr id="84" name="83 Grupo"/>
              <p:cNvGrpSpPr/>
              <p:nvPr/>
            </p:nvGrpSpPr>
            <p:grpSpPr>
              <a:xfrm>
                <a:off x="6738094" y="3714027"/>
                <a:ext cx="1766939" cy="1660959"/>
                <a:chOff x="5478652" y="1799307"/>
                <a:chExt cx="2177851" cy="2047224"/>
              </a:xfrm>
            </p:grpSpPr>
            <p:sp>
              <p:nvSpPr>
                <p:cNvPr id="85" name="84 CuadroTexto"/>
                <p:cNvSpPr txBox="1"/>
                <p:nvPr/>
              </p:nvSpPr>
              <p:spPr>
                <a:xfrm>
                  <a:off x="5478652" y="2762218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3</a:t>
                  </a:r>
                  <a:endParaRPr lang="en-US" sz="1200" b="1" dirty="0"/>
                </a:p>
              </p:txBody>
            </p:sp>
            <p:grpSp>
              <p:nvGrpSpPr>
                <p:cNvPr id="86" name="85 Grupo"/>
                <p:cNvGrpSpPr/>
                <p:nvPr/>
              </p:nvGrpSpPr>
              <p:grpSpPr>
                <a:xfrm>
                  <a:off x="5894598" y="1799307"/>
                  <a:ext cx="1761905" cy="2047224"/>
                  <a:chOff x="6849546" y="2060848"/>
                  <a:chExt cx="2216371" cy="2575284"/>
                </a:xfrm>
              </p:grpSpPr>
              <p:sp>
                <p:nvSpPr>
                  <p:cNvPr id="87" name="86 Elipse"/>
                  <p:cNvSpPr/>
                  <p:nvPr/>
                </p:nvSpPr>
                <p:spPr>
                  <a:xfrm>
                    <a:off x="6849546" y="2620508"/>
                    <a:ext cx="417359" cy="41735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0000"/>
                        </a:solidFill>
                      </a:rPr>
                      <a:t>A</a:t>
                    </a:r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8" name="87 Elipse"/>
                  <p:cNvSpPr/>
                  <p:nvPr/>
                </p:nvSpPr>
                <p:spPr>
                  <a:xfrm>
                    <a:off x="8352693" y="2620508"/>
                    <a:ext cx="417359" cy="41735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0000"/>
                        </a:solidFill>
                      </a:rPr>
                      <a:t>B</a:t>
                    </a:r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9" name="88 Elipse"/>
                  <p:cNvSpPr/>
                  <p:nvPr/>
                </p:nvSpPr>
                <p:spPr>
                  <a:xfrm>
                    <a:off x="6849546" y="4043018"/>
                    <a:ext cx="417359" cy="41735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0000"/>
                        </a:solidFill>
                      </a:rPr>
                      <a:t>C</a:t>
                    </a:r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0" name="89 Elipse"/>
                  <p:cNvSpPr/>
                  <p:nvPr/>
                </p:nvSpPr>
                <p:spPr>
                  <a:xfrm>
                    <a:off x="8352693" y="4043018"/>
                    <a:ext cx="417359" cy="41735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0000"/>
                        </a:solidFill>
                      </a:rPr>
                      <a:t>D</a:t>
                    </a:r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91" name="41 Conector angular"/>
                  <p:cNvCxnSpPr>
                    <a:stCxn id="88" idx="1"/>
                    <a:endCxn id="87" idx="7"/>
                  </p:cNvCxnSpPr>
                  <p:nvPr/>
                </p:nvCxnSpPr>
                <p:spPr>
                  <a:xfrm rot="16200000" flipV="1">
                    <a:off x="7809799" y="2077614"/>
                    <a:ext cx="12700" cy="1208030"/>
                  </a:xfrm>
                  <a:prstGeom prst="curvedConnector3">
                    <a:avLst>
                      <a:gd name="adj1" fmla="val 2281268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49 Conector angular"/>
                  <p:cNvCxnSpPr>
                    <a:stCxn id="88" idx="6"/>
                    <a:endCxn id="90" idx="6"/>
                  </p:cNvCxnSpPr>
                  <p:nvPr/>
                </p:nvCxnSpPr>
                <p:spPr>
                  <a:xfrm>
                    <a:off x="8770052" y="2829188"/>
                    <a:ext cx="12700" cy="1422510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53 Conector angular"/>
                  <p:cNvCxnSpPr>
                    <a:stCxn id="89" idx="5"/>
                    <a:endCxn id="90" idx="3"/>
                  </p:cNvCxnSpPr>
                  <p:nvPr/>
                </p:nvCxnSpPr>
                <p:spPr>
                  <a:xfrm rot="16200000" flipH="1">
                    <a:off x="7809799" y="3795241"/>
                    <a:ext cx="12700" cy="1208030"/>
                  </a:xfrm>
                  <a:prstGeom prst="curvedConnector3">
                    <a:avLst>
                      <a:gd name="adj1" fmla="val 2281268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57 Conector angular"/>
                  <p:cNvCxnSpPr>
                    <a:stCxn id="87" idx="2"/>
                    <a:endCxn id="89" idx="2"/>
                  </p:cNvCxnSpPr>
                  <p:nvPr/>
                </p:nvCxnSpPr>
                <p:spPr>
                  <a:xfrm rot="10800000" flipV="1">
                    <a:off x="6849546" y="2829188"/>
                    <a:ext cx="12700" cy="1422510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95 CuadroTexto"/>
                  <p:cNvSpPr txBox="1"/>
                  <p:nvPr/>
                </p:nvSpPr>
                <p:spPr>
                  <a:xfrm>
                    <a:off x="7665307" y="2060848"/>
                    <a:ext cx="408108" cy="4294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/>
                      <a:t>3</a:t>
                    </a:r>
                  </a:p>
                </p:txBody>
              </p:sp>
              <p:sp>
                <p:nvSpPr>
                  <p:cNvPr id="97" name="96 CuadroTexto"/>
                  <p:cNvSpPr txBox="1"/>
                  <p:nvPr/>
                </p:nvSpPr>
                <p:spPr>
                  <a:xfrm>
                    <a:off x="7665307" y="4287684"/>
                    <a:ext cx="331107" cy="3484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/>
                      <a:t>3</a:t>
                    </a:r>
                    <a:endParaRPr lang="en-US" sz="1200" b="1" dirty="0"/>
                  </a:p>
                </p:txBody>
              </p:sp>
              <p:sp>
                <p:nvSpPr>
                  <p:cNvPr id="98" name="97 CuadroTexto"/>
                  <p:cNvSpPr txBox="1"/>
                  <p:nvPr/>
                </p:nvSpPr>
                <p:spPr>
                  <a:xfrm>
                    <a:off x="8734810" y="3306326"/>
                    <a:ext cx="331107" cy="3484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/>
                      <a:t>3</a:t>
                    </a:r>
                    <a:endParaRPr lang="en-US" sz="1200" b="1" dirty="0"/>
                  </a:p>
                </p:txBody>
              </p:sp>
            </p:grpSp>
          </p:grpSp>
          <p:sp>
            <p:nvSpPr>
              <p:cNvPr id="100" name="99 CuadroTexto"/>
              <p:cNvSpPr txBox="1"/>
              <p:nvPr/>
            </p:nvSpPr>
            <p:spPr>
              <a:xfrm>
                <a:off x="6241074" y="4279315"/>
                <a:ext cx="4067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</a:t>
                </a:r>
              </a:p>
            </p:txBody>
          </p:sp>
        </p:grpSp>
      </p:grpSp>
      <p:grpSp>
        <p:nvGrpSpPr>
          <p:cNvPr id="161" name="160 Grupo"/>
          <p:cNvGrpSpPr/>
          <p:nvPr/>
        </p:nvGrpSpPr>
        <p:grpSpPr>
          <a:xfrm>
            <a:off x="5465804" y="5517232"/>
            <a:ext cx="2242666" cy="764416"/>
            <a:chOff x="4668506" y="5517232"/>
            <a:chExt cx="2242666" cy="764416"/>
          </a:xfrm>
        </p:grpSpPr>
        <p:grpSp>
          <p:nvGrpSpPr>
            <p:cNvPr id="162" name="161 Grupo"/>
            <p:cNvGrpSpPr/>
            <p:nvPr/>
          </p:nvGrpSpPr>
          <p:grpSpPr>
            <a:xfrm>
              <a:off x="4668506" y="5517232"/>
              <a:ext cx="2242666" cy="307777"/>
              <a:chOff x="4390316" y="4870086"/>
              <a:chExt cx="2242666" cy="307777"/>
            </a:xfrm>
          </p:grpSpPr>
          <p:sp>
            <p:nvSpPr>
              <p:cNvPr id="174" name="173 CuadroTexto"/>
              <p:cNvSpPr txBox="1"/>
              <p:nvPr/>
            </p:nvSpPr>
            <p:spPr>
              <a:xfrm>
                <a:off x="4390316" y="4870086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</a:t>
                </a:r>
                <a:endParaRPr lang="en-US" sz="1400" dirty="0"/>
              </a:p>
            </p:txBody>
          </p:sp>
          <p:sp>
            <p:nvSpPr>
              <p:cNvPr id="175" name="174 CuadroTexto"/>
              <p:cNvSpPr txBox="1"/>
              <p:nvPr/>
            </p:nvSpPr>
            <p:spPr>
              <a:xfrm>
                <a:off x="5370424" y="4870086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</a:t>
                </a:r>
                <a:endParaRPr lang="en-US" sz="1400" dirty="0"/>
              </a:p>
            </p:txBody>
          </p:sp>
          <p:sp>
            <p:nvSpPr>
              <p:cNvPr id="176" name="175 CuadroTexto"/>
              <p:cNvSpPr txBox="1"/>
              <p:nvPr/>
            </p:nvSpPr>
            <p:spPr>
              <a:xfrm>
                <a:off x="6350532" y="4870086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</a:t>
                </a:r>
                <a:endParaRPr lang="en-US" sz="1400" dirty="0"/>
              </a:p>
            </p:txBody>
          </p:sp>
          <p:sp>
            <p:nvSpPr>
              <p:cNvPr id="177" name="176 CuadroTexto"/>
              <p:cNvSpPr txBox="1"/>
              <p:nvPr/>
            </p:nvSpPr>
            <p:spPr>
              <a:xfrm>
                <a:off x="4871553" y="4870086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</a:t>
                </a:r>
                <a:endParaRPr lang="en-US" sz="1400" dirty="0"/>
              </a:p>
            </p:txBody>
          </p:sp>
          <p:sp>
            <p:nvSpPr>
              <p:cNvPr id="178" name="177 CuadroTexto"/>
              <p:cNvSpPr txBox="1"/>
              <p:nvPr/>
            </p:nvSpPr>
            <p:spPr>
              <a:xfrm>
                <a:off x="5851661" y="4870086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</a:t>
                </a:r>
                <a:endParaRPr lang="en-US" sz="1400" dirty="0"/>
              </a:p>
            </p:txBody>
          </p:sp>
          <p:cxnSp>
            <p:nvCxnSpPr>
              <p:cNvPr id="179" name="178 Conector recto de flecha"/>
              <p:cNvCxnSpPr>
                <a:stCxn id="174" idx="3"/>
                <a:endCxn id="177" idx="1"/>
              </p:cNvCxnSpPr>
              <p:nvPr/>
            </p:nvCxnSpPr>
            <p:spPr>
              <a:xfrm>
                <a:off x="4672766" y="5023975"/>
                <a:ext cx="1987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179 Conector recto de flecha"/>
              <p:cNvCxnSpPr>
                <a:stCxn id="177" idx="3"/>
                <a:endCxn id="175" idx="1"/>
              </p:cNvCxnSpPr>
              <p:nvPr/>
            </p:nvCxnSpPr>
            <p:spPr>
              <a:xfrm>
                <a:off x="5166827" y="5023975"/>
                <a:ext cx="2035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180 Conector recto de flecha"/>
              <p:cNvCxnSpPr>
                <a:stCxn id="175" idx="3"/>
                <a:endCxn id="178" idx="1"/>
              </p:cNvCxnSpPr>
              <p:nvPr/>
            </p:nvCxnSpPr>
            <p:spPr>
              <a:xfrm>
                <a:off x="5652874" y="5023975"/>
                <a:ext cx="1987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181 Conector recto de flecha"/>
              <p:cNvCxnSpPr>
                <a:stCxn id="178" idx="3"/>
                <a:endCxn id="176" idx="1"/>
              </p:cNvCxnSpPr>
              <p:nvPr/>
            </p:nvCxnSpPr>
            <p:spPr>
              <a:xfrm>
                <a:off x="6146935" y="5023975"/>
                <a:ext cx="2035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162 Conector angular"/>
            <p:cNvCxnSpPr>
              <a:stCxn id="176" idx="3"/>
              <a:endCxn id="169" idx="3"/>
            </p:cNvCxnSpPr>
            <p:nvPr/>
          </p:nvCxnSpPr>
          <p:spPr>
            <a:xfrm flipH="1">
              <a:off x="6892693" y="5671121"/>
              <a:ext cx="18479" cy="456639"/>
            </a:xfrm>
            <a:prstGeom prst="bentConnector3">
              <a:avLst>
                <a:gd name="adj1" fmla="val -1237080"/>
              </a:avLst>
            </a:prstGeom>
            <a:ln>
              <a:solidFill>
                <a:srgbClr val="00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163 Grupo"/>
            <p:cNvGrpSpPr/>
            <p:nvPr/>
          </p:nvGrpSpPr>
          <p:grpSpPr>
            <a:xfrm>
              <a:off x="4718681" y="5973871"/>
              <a:ext cx="2174012" cy="307777"/>
              <a:chOff x="4718681" y="5973871"/>
              <a:chExt cx="2174012" cy="307777"/>
            </a:xfrm>
          </p:grpSpPr>
          <p:sp>
            <p:nvSpPr>
              <p:cNvPr id="165" name="164 CuadroTexto"/>
              <p:cNvSpPr txBox="1"/>
              <p:nvPr/>
            </p:nvSpPr>
            <p:spPr>
              <a:xfrm>
                <a:off x="4718681" y="597387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A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165 CuadroTexto"/>
              <p:cNvSpPr txBox="1"/>
              <p:nvPr/>
            </p:nvSpPr>
            <p:spPr>
              <a:xfrm>
                <a:off x="5189969" y="597387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A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166 CuadroTexto"/>
              <p:cNvSpPr txBox="1"/>
              <p:nvPr/>
            </p:nvSpPr>
            <p:spPr>
              <a:xfrm>
                <a:off x="5661257" y="597387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A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8" name="167 CuadroTexto"/>
              <p:cNvSpPr txBox="1"/>
              <p:nvPr/>
            </p:nvSpPr>
            <p:spPr>
              <a:xfrm>
                <a:off x="6132545" y="597387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A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9" name="168 CuadroTexto"/>
              <p:cNvSpPr txBox="1"/>
              <p:nvPr/>
            </p:nvSpPr>
            <p:spPr>
              <a:xfrm>
                <a:off x="6603831" y="597387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A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0" name="169 Conector recto de flecha"/>
              <p:cNvCxnSpPr>
                <a:stCxn id="169" idx="1"/>
                <a:endCxn id="168" idx="3"/>
              </p:cNvCxnSpPr>
              <p:nvPr/>
            </p:nvCxnSpPr>
            <p:spPr>
              <a:xfrm flipH="1">
                <a:off x="6421407" y="6127760"/>
                <a:ext cx="182424" cy="0"/>
              </a:xfrm>
              <a:prstGeom prst="straightConnector1">
                <a:avLst/>
              </a:prstGeom>
              <a:ln>
                <a:solidFill>
                  <a:srgbClr val="0066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170 Conector recto de flecha"/>
              <p:cNvCxnSpPr>
                <a:stCxn id="168" idx="1"/>
                <a:endCxn id="167" idx="3"/>
              </p:cNvCxnSpPr>
              <p:nvPr/>
            </p:nvCxnSpPr>
            <p:spPr>
              <a:xfrm flipH="1">
                <a:off x="5950119" y="6127760"/>
                <a:ext cx="182426" cy="0"/>
              </a:xfrm>
              <a:prstGeom prst="straightConnector1">
                <a:avLst/>
              </a:prstGeom>
              <a:ln>
                <a:solidFill>
                  <a:srgbClr val="0066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171 Conector recto de flecha"/>
              <p:cNvCxnSpPr>
                <a:stCxn id="167" idx="1"/>
                <a:endCxn id="166" idx="3"/>
              </p:cNvCxnSpPr>
              <p:nvPr/>
            </p:nvCxnSpPr>
            <p:spPr>
              <a:xfrm flipH="1">
                <a:off x="5478831" y="6127760"/>
                <a:ext cx="182426" cy="0"/>
              </a:xfrm>
              <a:prstGeom prst="straightConnector1">
                <a:avLst/>
              </a:prstGeom>
              <a:ln>
                <a:solidFill>
                  <a:srgbClr val="0066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172 Conector recto de flecha"/>
              <p:cNvCxnSpPr>
                <a:stCxn id="166" idx="1"/>
                <a:endCxn id="165" idx="3"/>
              </p:cNvCxnSpPr>
              <p:nvPr/>
            </p:nvCxnSpPr>
            <p:spPr>
              <a:xfrm flipH="1">
                <a:off x="5007543" y="6127760"/>
                <a:ext cx="182426" cy="0"/>
              </a:xfrm>
              <a:prstGeom prst="straightConnector1">
                <a:avLst/>
              </a:prstGeom>
              <a:ln>
                <a:solidFill>
                  <a:srgbClr val="0066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8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  <p:grpSp>
        <p:nvGrpSpPr>
          <p:cNvPr id="133" name="Grupo 132"/>
          <p:cNvGrpSpPr/>
          <p:nvPr/>
        </p:nvGrpSpPr>
        <p:grpSpPr>
          <a:xfrm>
            <a:off x="2261845" y="3688522"/>
            <a:ext cx="2242666" cy="1751966"/>
            <a:chOff x="2261845" y="3688522"/>
            <a:chExt cx="2242666" cy="1751966"/>
          </a:xfrm>
        </p:grpSpPr>
        <p:grpSp>
          <p:nvGrpSpPr>
            <p:cNvPr id="159" name="160 Grupo"/>
            <p:cNvGrpSpPr/>
            <p:nvPr/>
          </p:nvGrpSpPr>
          <p:grpSpPr>
            <a:xfrm>
              <a:off x="2261845" y="3688522"/>
              <a:ext cx="2242666" cy="764416"/>
              <a:chOff x="4668506" y="5517232"/>
              <a:chExt cx="2242666" cy="764416"/>
            </a:xfrm>
          </p:grpSpPr>
          <p:grpSp>
            <p:nvGrpSpPr>
              <p:cNvPr id="189" name="161 Grupo"/>
              <p:cNvGrpSpPr/>
              <p:nvPr/>
            </p:nvGrpSpPr>
            <p:grpSpPr>
              <a:xfrm>
                <a:off x="4668506" y="5517232"/>
                <a:ext cx="2242666" cy="307777"/>
                <a:chOff x="4390316" y="4870086"/>
                <a:chExt cx="2242666" cy="307777"/>
              </a:xfrm>
            </p:grpSpPr>
            <p:sp>
              <p:nvSpPr>
                <p:cNvPr id="201" name="173 CuadroTexto"/>
                <p:cNvSpPr txBox="1"/>
                <p:nvPr/>
              </p:nvSpPr>
              <p:spPr>
                <a:xfrm>
                  <a:off x="4390316" y="4870086"/>
                  <a:ext cx="282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B</a:t>
                  </a:r>
                  <a:endParaRPr lang="en-US" sz="1400" dirty="0"/>
                </a:p>
              </p:txBody>
            </p:sp>
            <p:sp>
              <p:nvSpPr>
                <p:cNvPr id="202" name="174 CuadroTexto"/>
                <p:cNvSpPr txBox="1"/>
                <p:nvPr/>
              </p:nvSpPr>
              <p:spPr>
                <a:xfrm>
                  <a:off x="5370424" y="4870086"/>
                  <a:ext cx="282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B</a:t>
                  </a:r>
                  <a:endParaRPr lang="en-US" sz="1400" dirty="0"/>
                </a:p>
              </p:txBody>
            </p:sp>
            <p:sp>
              <p:nvSpPr>
                <p:cNvPr id="203" name="175 CuadroTexto"/>
                <p:cNvSpPr txBox="1"/>
                <p:nvPr/>
              </p:nvSpPr>
              <p:spPr>
                <a:xfrm>
                  <a:off x="6350532" y="4870086"/>
                  <a:ext cx="282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B</a:t>
                  </a:r>
                  <a:endParaRPr lang="en-US" sz="1400" dirty="0"/>
                </a:p>
              </p:txBody>
            </p:sp>
            <p:sp>
              <p:nvSpPr>
                <p:cNvPr id="204" name="176 CuadroTexto"/>
                <p:cNvSpPr txBox="1"/>
                <p:nvPr/>
              </p:nvSpPr>
              <p:spPr>
                <a:xfrm>
                  <a:off x="4871553" y="4870086"/>
                  <a:ext cx="2952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D</a:t>
                  </a:r>
                  <a:endParaRPr lang="en-US" sz="1400" dirty="0"/>
                </a:p>
              </p:txBody>
            </p:sp>
            <p:sp>
              <p:nvSpPr>
                <p:cNvPr id="205" name="177 CuadroTexto"/>
                <p:cNvSpPr txBox="1"/>
                <p:nvPr/>
              </p:nvSpPr>
              <p:spPr>
                <a:xfrm>
                  <a:off x="5851661" y="4870086"/>
                  <a:ext cx="2952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D</a:t>
                  </a:r>
                  <a:endParaRPr lang="en-US" sz="1400" dirty="0"/>
                </a:p>
              </p:txBody>
            </p:sp>
            <p:cxnSp>
              <p:nvCxnSpPr>
                <p:cNvPr id="206" name="178 Conector recto de flecha"/>
                <p:cNvCxnSpPr>
                  <a:stCxn id="201" idx="3"/>
                  <a:endCxn id="204" idx="1"/>
                </p:cNvCxnSpPr>
                <p:nvPr/>
              </p:nvCxnSpPr>
              <p:spPr>
                <a:xfrm>
                  <a:off x="4672766" y="5023975"/>
                  <a:ext cx="19878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179 Conector recto de flecha"/>
                <p:cNvCxnSpPr>
                  <a:stCxn id="204" idx="3"/>
                  <a:endCxn id="202" idx="1"/>
                </p:cNvCxnSpPr>
                <p:nvPr/>
              </p:nvCxnSpPr>
              <p:spPr>
                <a:xfrm>
                  <a:off x="5166827" y="5023975"/>
                  <a:ext cx="20359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180 Conector recto de flecha"/>
                <p:cNvCxnSpPr>
                  <a:stCxn id="202" idx="3"/>
                  <a:endCxn id="205" idx="1"/>
                </p:cNvCxnSpPr>
                <p:nvPr/>
              </p:nvCxnSpPr>
              <p:spPr>
                <a:xfrm>
                  <a:off x="5652874" y="5023975"/>
                  <a:ext cx="19878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181 Conector recto de flecha"/>
                <p:cNvCxnSpPr>
                  <a:stCxn id="205" idx="3"/>
                  <a:endCxn id="203" idx="1"/>
                </p:cNvCxnSpPr>
                <p:nvPr/>
              </p:nvCxnSpPr>
              <p:spPr>
                <a:xfrm>
                  <a:off x="6146935" y="5023975"/>
                  <a:ext cx="20359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162 Conector angular"/>
              <p:cNvCxnSpPr>
                <a:stCxn id="203" idx="3"/>
                <a:endCxn id="196" idx="3"/>
              </p:cNvCxnSpPr>
              <p:nvPr/>
            </p:nvCxnSpPr>
            <p:spPr>
              <a:xfrm flipH="1">
                <a:off x="6892693" y="5671121"/>
                <a:ext cx="18479" cy="456639"/>
              </a:xfrm>
              <a:prstGeom prst="bentConnector3">
                <a:avLst>
                  <a:gd name="adj1" fmla="val -123708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163 Grupo"/>
              <p:cNvGrpSpPr/>
              <p:nvPr/>
            </p:nvGrpSpPr>
            <p:grpSpPr>
              <a:xfrm>
                <a:off x="4718681" y="5973871"/>
                <a:ext cx="2174012" cy="307777"/>
                <a:chOff x="4718681" y="5973871"/>
                <a:chExt cx="2174012" cy="307777"/>
              </a:xfrm>
            </p:grpSpPr>
            <p:sp>
              <p:nvSpPr>
                <p:cNvPr id="192" name="164 CuadroTexto"/>
                <p:cNvSpPr txBox="1"/>
                <p:nvPr/>
              </p:nvSpPr>
              <p:spPr>
                <a:xfrm>
                  <a:off x="4718681" y="5973871"/>
                  <a:ext cx="2888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endParaRPr lang="en-US" sz="1400" dirty="0"/>
                </a:p>
              </p:txBody>
            </p:sp>
            <p:sp>
              <p:nvSpPr>
                <p:cNvPr id="193" name="165 CuadroTexto"/>
                <p:cNvSpPr txBox="1"/>
                <p:nvPr/>
              </p:nvSpPr>
              <p:spPr>
                <a:xfrm>
                  <a:off x="5189969" y="5973871"/>
                  <a:ext cx="2888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endParaRPr lang="en-US" sz="1400" dirty="0"/>
                </a:p>
              </p:txBody>
            </p:sp>
            <p:sp>
              <p:nvSpPr>
                <p:cNvPr id="194" name="166 CuadroTexto"/>
                <p:cNvSpPr txBox="1"/>
                <p:nvPr/>
              </p:nvSpPr>
              <p:spPr>
                <a:xfrm>
                  <a:off x="5661257" y="5973871"/>
                  <a:ext cx="2888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endParaRPr lang="en-US" sz="1400" dirty="0"/>
                </a:p>
              </p:txBody>
            </p:sp>
            <p:sp>
              <p:nvSpPr>
                <p:cNvPr id="195" name="167 CuadroTexto"/>
                <p:cNvSpPr txBox="1"/>
                <p:nvPr/>
              </p:nvSpPr>
              <p:spPr>
                <a:xfrm>
                  <a:off x="6132545" y="5973871"/>
                  <a:ext cx="2888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endParaRPr lang="en-US" sz="1400" dirty="0"/>
                </a:p>
              </p:txBody>
            </p:sp>
            <p:sp>
              <p:nvSpPr>
                <p:cNvPr id="196" name="168 CuadroTexto"/>
                <p:cNvSpPr txBox="1"/>
                <p:nvPr/>
              </p:nvSpPr>
              <p:spPr>
                <a:xfrm>
                  <a:off x="6603831" y="5973871"/>
                  <a:ext cx="2888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endParaRPr lang="en-US" sz="1400" dirty="0"/>
                </a:p>
              </p:txBody>
            </p:sp>
            <p:cxnSp>
              <p:nvCxnSpPr>
                <p:cNvPr id="197" name="169 Conector recto de flecha"/>
                <p:cNvCxnSpPr>
                  <a:stCxn id="196" idx="1"/>
                  <a:endCxn id="195" idx="3"/>
                </p:cNvCxnSpPr>
                <p:nvPr/>
              </p:nvCxnSpPr>
              <p:spPr>
                <a:xfrm flipH="1">
                  <a:off x="6421407" y="6127760"/>
                  <a:ext cx="18242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170 Conector recto de flecha"/>
                <p:cNvCxnSpPr>
                  <a:stCxn id="195" idx="1"/>
                  <a:endCxn id="194" idx="3"/>
                </p:cNvCxnSpPr>
                <p:nvPr/>
              </p:nvCxnSpPr>
              <p:spPr>
                <a:xfrm flipH="1">
                  <a:off x="5950119" y="6127760"/>
                  <a:ext cx="1824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171 Conector recto de flecha"/>
                <p:cNvCxnSpPr>
                  <a:stCxn id="194" idx="1"/>
                  <a:endCxn id="193" idx="3"/>
                </p:cNvCxnSpPr>
                <p:nvPr/>
              </p:nvCxnSpPr>
              <p:spPr>
                <a:xfrm flipH="1">
                  <a:off x="5478831" y="6127760"/>
                  <a:ext cx="1824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172 Conector recto de flecha"/>
                <p:cNvCxnSpPr>
                  <a:stCxn id="193" idx="1"/>
                  <a:endCxn id="192" idx="3"/>
                </p:cNvCxnSpPr>
                <p:nvPr/>
              </p:nvCxnSpPr>
              <p:spPr>
                <a:xfrm flipH="1">
                  <a:off x="5007543" y="6127760"/>
                  <a:ext cx="1824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CuadroTexto 26"/>
            <p:cNvSpPr txBox="1"/>
            <p:nvPr/>
          </p:nvSpPr>
          <p:spPr>
            <a:xfrm>
              <a:off x="2316028" y="4676073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US" dirty="0"/>
                <a:t>C</a:t>
              </a:r>
            </a:p>
          </p:txBody>
        </p:sp>
        <p:sp>
          <p:nvSpPr>
            <p:cNvPr id="210" name="CuadroTexto 209"/>
            <p:cNvSpPr txBox="1"/>
            <p:nvPr/>
          </p:nvSpPr>
          <p:spPr>
            <a:xfrm>
              <a:off x="2780392" y="467607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pPr algn="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11" name="CuadroTexto 210"/>
            <p:cNvSpPr txBox="1"/>
            <p:nvPr/>
          </p:nvSpPr>
          <p:spPr>
            <a:xfrm>
              <a:off x="3259184" y="4676073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2" name="CuadroTexto 211"/>
            <p:cNvSpPr txBox="1"/>
            <p:nvPr/>
          </p:nvSpPr>
          <p:spPr>
            <a:xfrm>
              <a:off x="3723548" y="467607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4195929" y="467607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37" name="Conector angular 36"/>
            <p:cNvCxnSpPr>
              <a:stCxn id="192" idx="1"/>
              <a:endCxn id="27" idx="1"/>
            </p:cNvCxnSpPr>
            <p:nvPr/>
          </p:nvCxnSpPr>
          <p:spPr>
            <a:xfrm rot="10800000" flipH="1" flipV="1">
              <a:off x="2312020" y="4299050"/>
              <a:ext cx="4008" cy="530912"/>
            </a:xfrm>
            <a:prstGeom prst="bentConnector3">
              <a:avLst>
                <a:gd name="adj1" fmla="val -5703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stCxn id="27" idx="3"/>
              <a:endCxn id="210" idx="1"/>
            </p:cNvCxnSpPr>
            <p:nvPr/>
          </p:nvCxnSpPr>
          <p:spPr>
            <a:xfrm>
              <a:off x="2596874" y="4829962"/>
              <a:ext cx="183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210" idx="3"/>
              <a:endCxn id="211" idx="1"/>
            </p:cNvCxnSpPr>
            <p:nvPr/>
          </p:nvCxnSpPr>
          <p:spPr>
            <a:xfrm>
              <a:off x="3075666" y="4829962"/>
              <a:ext cx="183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211" idx="3"/>
              <a:endCxn id="212" idx="1"/>
            </p:cNvCxnSpPr>
            <p:nvPr/>
          </p:nvCxnSpPr>
          <p:spPr>
            <a:xfrm>
              <a:off x="3540030" y="4829962"/>
              <a:ext cx="183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stCxn id="212" idx="3"/>
              <a:endCxn id="213" idx="1"/>
            </p:cNvCxnSpPr>
            <p:nvPr/>
          </p:nvCxnSpPr>
          <p:spPr>
            <a:xfrm>
              <a:off x="4012410" y="4829962"/>
              <a:ext cx="183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CuadroTexto 213"/>
            <p:cNvSpPr txBox="1"/>
            <p:nvPr/>
          </p:nvSpPr>
          <p:spPr>
            <a:xfrm>
              <a:off x="2321616" y="513271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15" name="CuadroTexto 214"/>
            <p:cNvSpPr txBox="1"/>
            <p:nvPr/>
          </p:nvSpPr>
          <p:spPr>
            <a:xfrm>
              <a:off x="2794202" y="513271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US" dirty="0"/>
                <a:t>C</a:t>
              </a:r>
              <a:endParaRPr lang="en-US" dirty="0"/>
            </a:p>
          </p:txBody>
        </p:sp>
        <p:sp>
          <p:nvSpPr>
            <p:cNvPr id="216" name="CuadroTexto 215"/>
            <p:cNvSpPr txBox="1"/>
            <p:nvPr/>
          </p:nvSpPr>
          <p:spPr>
            <a:xfrm>
              <a:off x="3260376" y="5132711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7" name="CuadroTexto 216"/>
            <p:cNvSpPr txBox="1"/>
            <p:nvPr/>
          </p:nvSpPr>
          <p:spPr>
            <a:xfrm>
              <a:off x="3726550" y="5132711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218" name="CuadroTexto 217"/>
            <p:cNvSpPr txBox="1"/>
            <p:nvPr/>
          </p:nvSpPr>
          <p:spPr>
            <a:xfrm>
              <a:off x="4192723" y="513271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76" name="Conector angular 75"/>
            <p:cNvCxnSpPr>
              <a:stCxn id="213" idx="3"/>
              <a:endCxn id="218" idx="3"/>
            </p:cNvCxnSpPr>
            <p:nvPr/>
          </p:nvCxnSpPr>
          <p:spPr>
            <a:xfrm>
              <a:off x="4484791" y="4829962"/>
              <a:ext cx="3206" cy="456638"/>
            </a:xfrm>
            <a:prstGeom prst="bentConnector3">
              <a:avLst>
                <a:gd name="adj1" fmla="val 72303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stCxn id="218" idx="1"/>
              <a:endCxn id="217" idx="3"/>
            </p:cNvCxnSpPr>
            <p:nvPr/>
          </p:nvCxnSpPr>
          <p:spPr>
            <a:xfrm flipH="1">
              <a:off x="4009000" y="5286600"/>
              <a:ext cx="183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de flecha 98"/>
            <p:cNvCxnSpPr>
              <a:stCxn id="217" idx="1"/>
              <a:endCxn id="216" idx="3"/>
            </p:cNvCxnSpPr>
            <p:nvPr/>
          </p:nvCxnSpPr>
          <p:spPr>
            <a:xfrm flipH="1">
              <a:off x="3549238" y="5286600"/>
              <a:ext cx="1773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de flecha 116"/>
            <p:cNvCxnSpPr>
              <a:stCxn id="216" idx="1"/>
              <a:endCxn id="215" idx="3"/>
            </p:cNvCxnSpPr>
            <p:nvPr/>
          </p:nvCxnSpPr>
          <p:spPr>
            <a:xfrm flipH="1">
              <a:off x="3075048" y="5286600"/>
              <a:ext cx="185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/>
            <p:cNvCxnSpPr>
              <a:stCxn id="215" idx="1"/>
              <a:endCxn id="214" idx="3"/>
            </p:cNvCxnSpPr>
            <p:nvPr/>
          </p:nvCxnSpPr>
          <p:spPr>
            <a:xfrm flipH="1">
              <a:off x="2616890" y="5286600"/>
              <a:ext cx="1773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angular 123"/>
            <p:cNvCxnSpPr>
              <a:stCxn id="214" idx="1"/>
              <a:endCxn id="201" idx="1"/>
            </p:cNvCxnSpPr>
            <p:nvPr/>
          </p:nvCxnSpPr>
          <p:spPr>
            <a:xfrm rot="10800000">
              <a:off x="2261846" y="3842412"/>
              <a:ext cx="59771" cy="1444189"/>
            </a:xfrm>
            <a:prstGeom prst="bentConnector3">
              <a:avLst>
                <a:gd name="adj1" fmla="val 11096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5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5250" y="943579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model:</a:t>
            </a:r>
            <a:endParaRPr lang="en-US" sz="1400" i="1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921804" y="1556792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The problem of determining continuous sizes can simply be formulated by treating the number of batches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as variable and by setting a constraint for the cycle time (CT). The model can be written as follows: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0" name="3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86843"/>
              </p:ext>
            </p:extLst>
          </p:nvPr>
        </p:nvGraphicFramePr>
        <p:xfrm>
          <a:off x="4283968" y="943579"/>
          <a:ext cx="4196033" cy="540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Equation" r:id="rId3" imgW="2108160" imgH="2730240" progId="Equation.DSMT4">
                  <p:embed/>
                </p:oleObj>
              </mc:Choice>
              <mc:Fallback>
                <p:oleObj name="Equation" r:id="rId3" imgW="2108160" imgH="2730240" progId="Equation.DSMT4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943579"/>
                        <a:ext cx="4196033" cy="5404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9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Remarks: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973923" y="3244334"/>
            <a:ext cx="7488832" cy="945396"/>
            <a:chOff x="899592" y="3284984"/>
            <a:chExt cx="7488832" cy="945396"/>
          </a:xfrm>
        </p:grpSpPr>
        <p:sp>
          <p:nvSpPr>
            <p:cNvPr id="4" name="3 CuadroTexto"/>
            <p:cNvSpPr txBox="1"/>
            <p:nvPr/>
          </p:nvSpPr>
          <p:spPr>
            <a:xfrm>
              <a:off x="899592" y="3284984"/>
              <a:ext cx="7488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0000FF"/>
                  </a:solidFill>
                </a:rPr>
                <a:t>If discrete sizes are involved, the problem can be reformulated as a MILP.</a:t>
              </a:r>
              <a:endParaRPr lang="en-US" dirty="0"/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1475656" y="3861048"/>
              <a:ext cx="5156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EXERCISE</a:t>
              </a:r>
              <a:r>
                <a:rPr lang="en-US" dirty="0" smtClean="0"/>
                <a:t>: Develop the MILP model for discrete sizes.</a:t>
              </a:r>
              <a:endParaRPr lang="en-US" dirty="0"/>
            </a:p>
          </p:txBody>
        </p:sp>
      </p:grp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3579" y="332656"/>
            <a:ext cx="6716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III. </a:t>
            </a:r>
            <a:r>
              <a:rPr lang="en-US" altLang="en-US" dirty="0" err="1" smtClean="0"/>
              <a:t>Flowshop</a:t>
            </a:r>
            <a:r>
              <a:rPr lang="en-US" altLang="en-US" dirty="0" smtClean="0"/>
              <a:t> Plants. </a:t>
            </a:r>
            <a:r>
              <a:rPr lang="en-US" altLang="en-US" dirty="0" smtClean="0">
                <a:solidFill>
                  <a:srgbClr val="FF0000"/>
                </a:solidFill>
              </a:rPr>
              <a:t>Mixed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Product </a:t>
            </a:r>
            <a:r>
              <a:rPr lang="en-US" altLang="en-US" dirty="0">
                <a:solidFill>
                  <a:srgbClr val="FF0000"/>
                </a:solidFill>
              </a:rPr>
              <a:t>Campaigns</a:t>
            </a:r>
            <a:r>
              <a:rPr lang="en-US" altLang="en-US" dirty="0" smtClean="0">
                <a:solidFill>
                  <a:srgbClr val="FF0000"/>
                </a:solidFill>
              </a:rPr>
              <a:t>. ZW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973923" y="1700808"/>
            <a:ext cx="74888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The previous NLP has a unique solution.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Its remarkable feature is that it is a model that accurately anticipate the effect of scheduling at design 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06288" y="1052736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(6) BATCH SIZE: 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- Fixed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Variable (mixing and splitting operations)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06288" y="1890936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(7) BATCH PROCESSING TIME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- Fixed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Variable (unit / batch size dependent</a:t>
            </a: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6288" y="2760886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(8) DEMAND PATTERNS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Due dates (single or multiple product demands)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Scheduling horizon (fixed, minimum/maximum requirements)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06288" y="3626788"/>
            <a:ext cx="84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(9) CHANGEOVERS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- None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Unit dependent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Sequence dependent (product or product/unit dependent)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06288" y="4676840"/>
            <a:ext cx="8458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(10) RESOURCE CONSTRAINTS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- None (only equipment)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Discrete (manpower)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Continuous (utilities)	</a:t>
            </a:r>
          </a:p>
          <a:p>
            <a:pPr eaLnBrk="1" hangingPunct="1">
              <a:spcBef>
                <a:spcPct val="0"/>
              </a:spcBef>
              <a:buClrTx/>
            </a:pPr>
            <a:endParaRPr lang="en-US" altLang="en-US" sz="1600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365347"/>
              </p:ext>
            </p:extLst>
          </p:nvPr>
        </p:nvGraphicFramePr>
        <p:xfrm>
          <a:off x="5145088" y="2034972"/>
          <a:ext cx="37052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8" name="Picture" r:id="rId3" imgW="3705225" imgH="1057275" progId="Word.Picture.8">
                  <p:embed/>
                </p:oleObj>
              </mc:Choice>
              <mc:Fallback>
                <p:oleObj name="Picture" r:id="rId3" imgW="3705225" imgH="10572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2034972"/>
                        <a:ext cx="37052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 descr="Horizontal clara"/>
          <p:cNvSpPr txBox="1">
            <a:spLocks noChangeArrowheads="1"/>
          </p:cNvSpPr>
          <p:nvPr/>
        </p:nvSpPr>
        <p:spPr bwMode="auto">
          <a:xfrm>
            <a:off x="4267200" y="3744709"/>
            <a:ext cx="1524000" cy="300038"/>
          </a:xfrm>
          <a:prstGeom prst="rect">
            <a:avLst/>
          </a:prstGeom>
          <a:pattFill prst="ltHorz">
            <a:fgClr>
              <a:srgbClr val="FF0000"/>
            </a:fgClr>
            <a:bgClr>
              <a:srgbClr val="FFFFFF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defRPr/>
            </a:pPr>
            <a:r>
              <a:rPr lang="es-ES_tradnl" sz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endParaRPr lang="es-ES" sz="1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102100" y="4214609"/>
            <a:ext cx="4487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" name="Text Box 15" descr="Horizontal clara"/>
          <p:cNvSpPr txBox="1">
            <a:spLocks noChangeArrowheads="1"/>
          </p:cNvSpPr>
          <p:nvPr/>
        </p:nvSpPr>
        <p:spPr bwMode="auto">
          <a:xfrm>
            <a:off x="6781800" y="3744709"/>
            <a:ext cx="1524000" cy="300038"/>
          </a:xfrm>
          <a:prstGeom prst="rect">
            <a:avLst/>
          </a:prstGeom>
          <a:pattFill prst="ltHorz">
            <a:fgClr>
              <a:srgbClr val="339933"/>
            </a:fgClr>
            <a:bgClr>
              <a:srgbClr val="FFFFFF"/>
            </a:bgClr>
          </a:pattFill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defRPr/>
            </a:pPr>
            <a:r>
              <a:rPr lang="es-ES_tradnl" sz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i’</a:t>
            </a:r>
            <a:endParaRPr lang="es-ES" sz="1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Text Box 16" descr="Horizontal clara"/>
          <p:cNvSpPr txBox="1">
            <a:spLocks noChangeArrowheads="1"/>
          </p:cNvSpPr>
          <p:nvPr/>
        </p:nvSpPr>
        <p:spPr bwMode="auto">
          <a:xfrm>
            <a:off x="5791200" y="3744709"/>
            <a:ext cx="968375" cy="3032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1139825" eaLnBrk="1" hangingPunct="1">
              <a:spcBef>
                <a:spcPct val="50000"/>
              </a:spcBef>
              <a:buClrTx/>
              <a:defRPr/>
            </a:pPr>
            <a:r>
              <a:rPr lang="es-ES_tradnl" sz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changeover</a:t>
            </a:r>
            <a:endParaRPr lang="es-ES" sz="1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Text Box 17" descr="Horizontal clara"/>
          <p:cNvSpPr txBox="1">
            <a:spLocks noChangeArrowheads="1"/>
          </p:cNvSpPr>
          <p:nvPr/>
        </p:nvSpPr>
        <p:spPr bwMode="auto">
          <a:xfrm>
            <a:off x="5805488" y="3746297"/>
            <a:ext cx="1524000" cy="300037"/>
          </a:xfrm>
          <a:prstGeom prst="rect">
            <a:avLst/>
          </a:prstGeom>
          <a:pattFill prst="ltHorz">
            <a:fgClr>
              <a:srgbClr val="339933"/>
            </a:fgClr>
            <a:bgClr>
              <a:srgbClr val="FFFFFF"/>
            </a:bgClr>
          </a:pattFill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defRPr/>
            </a:pPr>
            <a:r>
              <a:rPr lang="es-ES_tradnl" sz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i’</a:t>
            </a:r>
            <a:endParaRPr lang="es-ES" sz="1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4196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Road-Map for Batch Scheduling</a:t>
            </a:r>
          </a:p>
        </p:txBody>
      </p:sp>
    </p:spTree>
    <p:extLst>
      <p:ext uri="{BB962C8B-B14F-4D97-AF65-F5344CB8AC3E}">
        <p14:creationId xmlns:p14="http://schemas.microsoft.com/office/powerpoint/2010/main" val="42396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0" grpId="0" animBg="1"/>
      <p:bldP spid="11" grpId="0" animBg="1" autoUpdateAnimBg="0"/>
      <p:bldP spid="12" grpId="0" animBg="1" autoUpdateAnimBg="0"/>
      <p:bldP spid="13" grpId="0" animBg="1" autoUpdateAnimBg="0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380728" y="1196752"/>
            <a:ext cx="64316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(11) TIME CONSTRAINTS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- None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Non-working periods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Maintenance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Shifts</a:t>
            </a:r>
          </a:p>
          <a:p>
            <a:pPr eaLnBrk="1" hangingPunct="1">
              <a:spcBef>
                <a:spcPct val="0"/>
              </a:spcBef>
              <a:buClrTx/>
            </a:pPr>
            <a:endParaRPr lang="en-US" altLang="en-US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80728" y="2416825"/>
            <a:ext cx="64316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(12) COSTS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Equipment 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Utilities (fixed or time dependent)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Inventory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Changeovers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380728" y="3682221"/>
            <a:ext cx="6431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(13) Degree of certainty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b="0" dirty="0">
                <a:solidFill>
                  <a:schemeClr val="tx1"/>
                </a:solidFill>
                <a:latin typeface="+mn-lt"/>
              </a:rPr>
              <a:t>	- 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Deterministic  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Stochastic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4196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Road-Map for Batch Scheduling</a:t>
            </a:r>
          </a:p>
        </p:txBody>
      </p:sp>
    </p:spTree>
    <p:extLst>
      <p:ext uri="{BB962C8B-B14F-4D97-AF65-F5344CB8AC3E}">
        <p14:creationId xmlns:p14="http://schemas.microsoft.com/office/powerpoint/2010/main" val="228026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5261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en-US" dirty="0" smtClean="0"/>
              <a:t>Road-Map for Optimization Approaches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8600" y="836712"/>
            <a:ext cx="84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(A) 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TIME DOMAIN REPRESENTATION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- Discrete time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Continuous time</a:t>
            </a:r>
          </a:p>
          <a:p>
            <a:pPr algn="ctr" eaLnBrk="1" hangingPunct="1">
              <a:spcBef>
                <a:spcPct val="0"/>
              </a:spcBef>
              <a:buClrTx/>
            </a:pPr>
            <a:endParaRPr lang="en-US" altLang="en-US" sz="1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1772816"/>
            <a:ext cx="8458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(B) 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EVENT REPRESENTATION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DISCRETE TIME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	- Global time intervals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CONTINUOUS TIME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	- Time slots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	- Unit-specific direct precedence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	- Global direct precedence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	- Global general precedence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	- Global time points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	- Unit- specific time event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4352479"/>
            <a:ext cx="84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(C) 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MATERIAL BALANCES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- Lots (Order or batch oriented)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Network flow equations (STN or RTN problem representation)</a:t>
            </a:r>
          </a:p>
          <a:p>
            <a:pPr algn="ctr" eaLnBrk="1" hangingPunct="1">
              <a:spcBef>
                <a:spcPct val="0"/>
              </a:spcBef>
              <a:buClrTx/>
            </a:pPr>
            <a:endParaRPr lang="en-US" alt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52400" y="5233383"/>
            <a:ext cx="8458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(D) 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OBJECTIVE FUNCTION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Makespan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Earliness/ Tardiness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Profit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	- Inventory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bg2"/>
                </a:solidFill>
                <a:latin typeface="+mn-lt"/>
              </a:rPr>
              <a:t>	- Cost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5473700" y="3261226"/>
            <a:ext cx="3187700" cy="1676400"/>
            <a:chOff x="2213" y="2185"/>
            <a:chExt cx="8120" cy="4075"/>
          </a:xfrm>
        </p:grpSpPr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963" y="5034"/>
              <a:ext cx="1601" cy="5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endParaRPr lang="es-ES" altLang="en-US"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213" y="2185"/>
              <a:ext cx="7766" cy="2916"/>
              <a:chOff x="2498" y="4068"/>
              <a:chExt cx="6913" cy="2491"/>
            </a:xfrm>
          </p:grpSpPr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4701" y="4423"/>
                <a:ext cx="255" cy="3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3516" y="5953"/>
                <a:ext cx="210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3531" y="5488"/>
                <a:ext cx="195" cy="3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3546" y="5112"/>
                <a:ext cx="330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3546" y="4782"/>
                <a:ext cx="270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3546" y="4438"/>
                <a:ext cx="225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546" y="4068"/>
                <a:ext cx="225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4701" y="5743"/>
                <a:ext cx="255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4686" y="5262"/>
                <a:ext cx="240" cy="3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5886" y="5923"/>
                <a:ext cx="390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5886" y="5593"/>
                <a:ext cx="390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5856" y="4469"/>
                <a:ext cx="390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5856" y="4128"/>
                <a:ext cx="390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7581" y="5481"/>
                <a:ext cx="315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</a:t>
                </a: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7506" y="4769"/>
                <a:ext cx="390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7506" y="4111"/>
                <a:ext cx="390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9021" y="5878"/>
                <a:ext cx="390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9021" y="5202"/>
                <a:ext cx="390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24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9021" y="4574"/>
                <a:ext cx="390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</a:pPr>
                <a:r>
                  <a:rPr lang="es-ES" altLang="en-US" sz="10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23</a:t>
                </a:r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auto">
              <a:xfrm>
                <a:off x="4643" y="4722"/>
                <a:ext cx="212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auto">
              <a:xfrm>
                <a:off x="4665" y="5541"/>
                <a:ext cx="213" cy="1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Oval 35"/>
              <p:cNvSpPr>
                <a:spLocks noChangeArrowheads="1"/>
              </p:cNvSpPr>
              <p:nvPr/>
            </p:nvSpPr>
            <p:spPr bwMode="auto">
              <a:xfrm>
                <a:off x="4668" y="6040"/>
                <a:ext cx="213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6"/>
              <p:cNvSpPr>
                <a:spLocks noChangeArrowheads="1"/>
              </p:cNvSpPr>
              <p:nvPr/>
            </p:nvSpPr>
            <p:spPr bwMode="auto">
              <a:xfrm>
                <a:off x="3689" y="4112"/>
                <a:ext cx="213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val 37"/>
              <p:cNvSpPr>
                <a:spLocks noChangeArrowheads="1"/>
              </p:cNvSpPr>
              <p:nvPr/>
            </p:nvSpPr>
            <p:spPr bwMode="auto">
              <a:xfrm>
                <a:off x="3689" y="4502"/>
                <a:ext cx="213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Oval 38"/>
              <p:cNvSpPr>
                <a:spLocks noChangeArrowheads="1"/>
              </p:cNvSpPr>
              <p:nvPr/>
            </p:nvSpPr>
            <p:spPr bwMode="auto">
              <a:xfrm>
                <a:off x="3689" y="4834"/>
                <a:ext cx="213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Oval 39"/>
              <p:cNvSpPr>
                <a:spLocks noChangeArrowheads="1"/>
              </p:cNvSpPr>
              <p:nvPr/>
            </p:nvSpPr>
            <p:spPr bwMode="auto">
              <a:xfrm>
                <a:off x="3689" y="5166"/>
                <a:ext cx="213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Oval 40"/>
              <p:cNvSpPr>
                <a:spLocks noChangeArrowheads="1"/>
              </p:cNvSpPr>
              <p:nvPr/>
            </p:nvSpPr>
            <p:spPr bwMode="auto">
              <a:xfrm>
                <a:off x="3689" y="5548"/>
                <a:ext cx="213" cy="1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Oval 41"/>
              <p:cNvSpPr>
                <a:spLocks noChangeArrowheads="1"/>
              </p:cNvSpPr>
              <p:nvPr/>
            </p:nvSpPr>
            <p:spPr bwMode="auto">
              <a:xfrm>
                <a:off x="3689" y="6031"/>
                <a:ext cx="213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Oval 42"/>
              <p:cNvSpPr>
                <a:spLocks noChangeArrowheads="1"/>
              </p:cNvSpPr>
              <p:nvPr/>
            </p:nvSpPr>
            <p:spPr bwMode="auto">
              <a:xfrm>
                <a:off x="6304" y="4159"/>
                <a:ext cx="213" cy="1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3"/>
              <p:cNvSpPr>
                <a:spLocks noChangeArrowheads="1"/>
              </p:cNvSpPr>
              <p:nvPr/>
            </p:nvSpPr>
            <p:spPr bwMode="auto">
              <a:xfrm>
                <a:off x="6304" y="4504"/>
                <a:ext cx="213" cy="1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4"/>
              <p:cNvSpPr>
                <a:spLocks noChangeArrowheads="1"/>
              </p:cNvSpPr>
              <p:nvPr/>
            </p:nvSpPr>
            <p:spPr bwMode="auto">
              <a:xfrm>
                <a:off x="6340" y="5656"/>
                <a:ext cx="213" cy="1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Oval 45"/>
              <p:cNvSpPr>
                <a:spLocks noChangeArrowheads="1"/>
              </p:cNvSpPr>
              <p:nvPr/>
            </p:nvSpPr>
            <p:spPr bwMode="auto">
              <a:xfrm>
                <a:off x="6340" y="5988"/>
                <a:ext cx="213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Oval 46"/>
              <p:cNvSpPr>
                <a:spLocks noChangeArrowheads="1"/>
              </p:cNvSpPr>
              <p:nvPr/>
            </p:nvSpPr>
            <p:spPr bwMode="auto">
              <a:xfrm>
                <a:off x="8862" y="4601"/>
                <a:ext cx="213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Oval 47"/>
              <p:cNvSpPr>
                <a:spLocks noChangeArrowheads="1"/>
              </p:cNvSpPr>
              <p:nvPr/>
            </p:nvSpPr>
            <p:spPr bwMode="auto">
              <a:xfrm>
                <a:off x="8862" y="5248"/>
                <a:ext cx="213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7652" y="5012"/>
                <a:ext cx="212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Oval 49"/>
              <p:cNvSpPr>
                <a:spLocks noChangeArrowheads="1"/>
              </p:cNvSpPr>
              <p:nvPr/>
            </p:nvSpPr>
            <p:spPr bwMode="auto">
              <a:xfrm>
                <a:off x="8862" y="5928"/>
                <a:ext cx="213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Oval 50"/>
              <p:cNvSpPr>
                <a:spLocks noChangeArrowheads="1"/>
              </p:cNvSpPr>
              <p:nvPr/>
            </p:nvSpPr>
            <p:spPr bwMode="auto">
              <a:xfrm>
                <a:off x="2498" y="5278"/>
                <a:ext cx="176" cy="11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auto">
              <a:xfrm flipV="1">
                <a:off x="2589" y="4258"/>
                <a:ext cx="901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 flipV="1">
                <a:off x="2649" y="4935"/>
                <a:ext cx="870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 flipV="1">
                <a:off x="2608" y="4597"/>
                <a:ext cx="912" cy="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 flipV="1">
                <a:off x="2671" y="5262"/>
                <a:ext cx="838" cy="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2616" y="5370"/>
                <a:ext cx="900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2589" y="5356"/>
                <a:ext cx="917" cy="7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Line 57"/>
              <p:cNvSpPr>
                <a:spLocks noChangeShapeType="1"/>
              </p:cNvSpPr>
              <p:nvPr/>
            </p:nvSpPr>
            <p:spPr bwMode="auto">
              <a:xfrm flipV="1">
                <a:off x="3900" y="4880"/>
                <a:ext cx="796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Line 58"/>
              <p:cNvSpPr>
                <a:spLocks noChangeShapeType="1"/>
              </p:cNvSpPr>
              <p:nvPr/>
            </p:nvSpPr>
            <p:spPr bwMode="auto">
              <a:xfrm flipV="1">
                <a:off x="3918" y="4828"/>
                <a:ext cx="73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Line 59"/>
              <p:cNvSpPr>
                <a:spLocks noChangeShapeType="1"/>
              </p:cNvSpPr>
              <p:nvPr/>
            </p:nvSpPr>
            <p:spPr bwMode="auto">
              <a:xfrm>
                <a:off x="3918" y="4589"/>
                <a:ext cx="726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Line 60"/>
              <p:cNvSpPr>
                <a:spLocks noChangeShapeType="1"/>
              </p:cNvSpPr>
              <p:nvPr/>
            </p:nvSpPr>
            <p:spPr bwMode="auto">
              <a:xfrm>
                <a:off x="3905" y="4213"/>
                <a:ext cx="812" cy="5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Line 61"/>
              <p:cNvSpPr>
                <a:spLocks noChangeShapeType="1"/>
              </p:cNvSpPr>
              <p:nvPr/>
            </p:nvSpPr>
            <p:spPr bwMode="auto">
              <a:xfrm flipV="1">
                <a:off x="3900" y="5656"/>
                <a:ext cx="7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Line 62"/>
              <p:cNvSpPr>
                <a:spLocks noChangeShapeType="1"/>
              </p:cNvSpPr>
              <p:nvPr/>
            </p:nvSpPr>
            <p:spPr bwMode="auto">
              <a:xfrm>
                <a:off x="3911" y="6129"/>
                <a:ext cx="778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Line 63"/>
              <p:cNvSpPr>
                <a:spLocks noChangeShapeType="1"/>
              </p:cNvSpPr>
              <p:nvPr/>
            </p:nvSpPr>
            <p:spPr bwMode="auto">
              <a:xfrm flipV="1">
                <a:off x="4866" y="5235"/>
                <a:ext cx="629" cy="8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64"/>
              <p:cNvSpPr>
                <a:spLocks noChangeShapeType="1"/>
              </p:cNvSpPr>
              <p:nvPr/>
            </p:nvSpPr>
            <p:spPr bwMode="auto">
              <a:xfrm flipV="1">
                <a:off x="4885" y="5143"/>
                <a:ext cx="627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Line 65"/>
              <p:cNvSpPr>
                <a:spLocks noChangeShapeType="1"/>
              </p:cNvSpPr>
              <p:nvPr/>
            </p:nvSpPr>
            <p:spPr bwMode="auto">
              <a:xfrm>
                <a:off x="4867" y="4857"/>
                <a:ext cx="645" cy="2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 flipV="1">
                <a:off x="7095" y="4447"/>
                <a:ext cx="557" cy="6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>
                <a:off x="7115" y="5090"/>
                <a:ext cx="524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>
                <a:off x="7116" y="5122"/>
                <a:ext cx="549" cy="6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Line 69"/>
              <p:cNvSpPr>
                <a:spLocks noChangeShapeType="1"/>
              </p:cNvSpPr>
              <p:nvPr/>
            </p:nvSpPr>
            <p:spPr bwMode="auto">
              <a:xfrm>
                <a:off x="7826" y="5806"/>
                <a:ext cx="1042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Line 70"/>
              <p:cNvSpPr>
                <a:spLocks noChangeShapeType="1"/>
              </p:cNvSpPr>
              <p:nvPr/>
            </p:nvSpPr>
            <p:spPr bwMode="auto">
              <a:xfrm>
                <a:off x="7868" y="5102"/>
                <a:ext cx="981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Line 71"/>
              <p:cNvSpPr>
                <a:spLocks noChangeShapeType="1"/>
              </p:cNvSpPr>
              <p:nvPr/>
            </p:nvSpPr>
            <p:spPr bwMode="auto">
              <a:xfrm>
                <a:off x="7856" y="4458"/>
                <a:ext cx="1005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Line 72"/>
              <p:cNvSpPr>
                <a:spLocks noChangeShapeType="1"/>
              </p:cNvSpPr>
              <p:nvPr/>
            </p:nvSpPr>
            <p:spPr bwMode="auto">
              <a:xfrm flipH="1">
                <a:off x="6427" y="4818"/>
                <a:ext cx="0" cy="67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Line 73"/>
              <p:cNvSpPr>
                <a:spLocks noChangeShapeType="1"/>
              </p:cNvSpPr>
              <p:nvPr/>
            </p:nvSpPr>
            <p:spPr bwMode="auto">
              <a:xfrm>
                <a:off x="4147" y="4114"/>
                <a:ext cx="0" cy="24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Line 74"/>
              <p:cNvSpPr>
                <a:spLocks noChangeShapeType="1"/>
              </p:cNvSpPr>
              <p:nvPr/>
            </p:nvSpPr>
            <p:spPr bwMode="auto">
              <a:xfrm>
                <a:off x="3172" y="4099"/>
                <a:ext cx="0" cy="2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Line 75"/>
              <p:cNvSpPr>
                <a:spLocks noChangeShapeType="1"/>
              </p:cNvSpPr>
              <p:nvPr/>
            </p:nvSpPr>
            <p:spPr bwMode="auto">
              <a:xfrm>
                <a:off x="5497" y="4114"/>
                <a:ext cx="0" cy="24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Line 76"/>
              <p:cNvSpPr>
                <a:spLocks noChangeShapeType="1"/>
              </p:cNvSpPr>
              <p:nvPr/>
            </p:nvSpPr>
            <p:spPr bwMode="auto">
              <a:xfrm>
                <a:off x="7102" y="4114"/>
                <a:ext cx="0" cy="24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Oval 77"/>
              <p:cNvSpPr>
                <a:spLocks noChangeArrowheads="1"/>
              </p:cNvSpPr>
              <p:nvPr/>
            </p:nvSpPr>
            <p:spPr bwMode="auto">
              <a:xfrm>
                <a:off x="7652" y="4352"/>
                <a:ext cx="212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Oval 78"/>
              <p:cNvSpPr>
                <a:spLocks noChangeArrowheads="1"/>
              </p:cNvSpPr>
              <p:nvPr/>
            </p:nvSpPr>
            <p:spPr bwMode="auto">
              <a:xfrm>
                <a:off x="7652" y="5744"/>
                <a:ext cx="212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81D58"/>
                  </a:buClr>
                  <a:defRPr b="1">
                    <a:solidFill>
                      <a:schemeClr val="bg1"/>
                    </a:solidFill>
                    <a:latin typeface="Times New Roman" pitchFamily="18" charset="0"/>
                    <a:ea typeface="굴림" pitchFamily="34" charset="-127"/>
                  </a:defRPr>
                </a:lvl9pPr>
              </a:lstStyle>
              <a:p>
                <a:endParaRPr lang="en-US" alt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Line 79"/>
              <p:cNvSpPr>
                <a:spLocks noChangeShapeType="1"/>
              </p:cNvSpPr>
              <p:nvPr/>
            </p:nvSpPr>
            <p:spPr bwMode="auto">
              <a:xfrm>
                <a:off x="8321" y="4114"/>
                <a:ext cx="0" cy="24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2834" y="5034"/>
              <a:ext cx="1349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endParaRPr lang="es-ES" altLang="en-US"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81"/>
            <p:cNvSpPr txBox="1">
              <a:spLocks noChangeArrowheads="1"/>
            </p:cNvSpPr>
            <p:nvPr/>
          </p:nvSpPr>
          <p:spPr bwMode="auto">
            <a:xfrm>
              <a:off x="5379" y="5016"/>
              <a:ext cx="2140" cy="5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endParaRPr lang="es-ES" altLang="en-US"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82"/>
            <p:cNvSpPr txBox="1">
              <a:spLocks noChangeArrowheads="1"/>
            </p:cNvSpPr>
            <p:nvPr/>
          </p:nvSpPr>
          <p:spPr bwMode="auto">
            <a:xfrm>
              <a:off x="7367" y="5016"/>
              <a:ext cx="1281" cy="4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endParaRPr lang="es-ES" altLang="en-US"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83"/>
            <p:cNvSpPr txBox="1">
              <a:spLocks noChangeArrowheads="1"/>
            </p:cNvSpPr>
            <p:nvPr/>
          </p:nvSpPr>
          <p:spPr bwMode="auto">
            <a:xfrm>
              <a:off x="8715" y="4964"/>
              <a:ext cx="1618" cy="5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</a:pPr>
              <a:endParaRPr lang="es-ES" altLang="en-US"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84"/>
            <p:cNvSpPr txBox="1">
              <a:spLocks noChangeArrowheads="1"/>
            </p:cNvSpPr>
            <p:nvPr/>
          </p:nvSpPr>
          <p:spPr bwMode="auto">
            <a:xfrm>
              <a:off x="5064" y="5826"/>
              <a:ext cx="2920" cy="4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endParaRPr lang="es-ES" altLang="en-US" sz="10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utoShape 85"/>
            <p:cNvSpPr>
              <a:spLocks/>
            </p:cNvSpPr>
            <p:nvPr/>
          </p:nvSpPr>
          <p:spPr bwMode="auto">
            <a:xfrm rot="5400000">
              <a:off x="6345" y="2055"/>
              <a:ext cx="270" cy="7193"/>
            </a:xfrm>
            <a:prstGeom prst="rightBrace">
              <a:avLst>
                <a:gd name="adj1" fmla="val 22200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81D58"/>
                </a:buClr>
                <a:defRPr b="1">
                  <a:solidFill>
                    <a:schemeClr val="bg1"/>
                  </a:solidFill>
                  <a:latin typeface="Times New Roman" pitchFamily="18" charset="0"/>
                  <a:ea typeface="굴림" pitchFamily="34" charset="-127"/>
                </a:defRPr>
              </a:lvl9pPr>
            </a:lstStyle>
            <a:p>
              <a:endParaRPr lang="en-US" alt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2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5146675"/>
            <a:ext cx="32210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99232"/>
              </p:ext>
            </p:extLst>
          </p:nvPr>
        </p:nvGraphicFramePr>
        <p:xfrm>
          <a:off x="6007100" y="949871"/>
          <a:ext cx="27432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35" name="VISIO" r:id="rId4" imgW="4783836" imgH="940308" progId="Visio.Drawing.4">
                  <p:embed/>
                </p:oleObj>
              </mc:Choice>
              <mc:Fallback>
                <p:oleObj name="VISIO" r:id="rId4" imgW="4783836" imgH="940308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873" r="13148"/>
                      <a:stretch>
                        <a:fillRect/>
                      </a:stretch>
                    </p:blipFill>
                    <p:spPr bwMode="auto">
                      <a:xfrm>
                        <a:off x="6007100" y="949871"/>
                        <a:ext cx="27432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630479"/>
              </p:ext>
            </p:extLst>
          </p:nvPr>
        </p:nvGraphicFramePr>
        <p:xfrm>
          <a:off x="3924300" y="1389608"/>
          <a:ext cx="31353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36" name="VISIO" r:id="rId6" imgW="4869180" imgH="1168908" progId="Visio.Drawing.4">
                  <p:embed/>
                </p:oleObj>
              </mc:Choice>
              <mc:Fallback>
                <p:oleObj name="VISIO" r:id="rId6" imgW="4869180" imgH="1168908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856" r="12132"/>
                      <a:stretch>
                        <a:fillRect/>
                      </a:stretch>
                    </p:blipFill>
                    <p:spPr bwMode="auto">
                      <a:xfrm>
                        <a:off x="3924300" y="1389608"/>
                        <a:ext cx="313531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319958"/>
              </p:ext>
            </p:extLst>
          </p:nvPr>
        </p:nvGraphicFramePr>
        <p:xfrm>
          <a:off x="5956300" y="2099221"/>
          <a:ext cx="29083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37" name="VISIO" r:id="rId8" imgW="4783836" imgH="940308" progId="Visio.Drawing.4">
                  <p:embed/>
                </p:oleObj>
              </mc:Choice>
              <mc:Fallback>
                <p:oleObj name="VISIO" r:id="rId8" imgW="4783836" imgH="940308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873" r="13148"/>
                      <a:stretch>
                        <a:fillRect/>
                      </a:stretch>
                    </p:blipFill>
                    <p:spPr bwMode="auto">
                      <a:xfrm>
                        <a:off x="5956300" y="2099221"/>
                        <a:ext cx="29083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8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174440" y="2132856"/>
            <a:ext cx="70567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>
              <a:spcBef>
                <a:spcPct val="0"/>
              </a:spcBef>
              <a:buClrTx/>
              <a:defRPr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  <a:lvl2pPr marL="742950" indent="-28575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defRPr b="1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ctr"/>
            <a:r>
              <a:rPr lang="en-US" altLang="en-US" sz="3600" dirty="0" smtClean="0">
                <a:solidFill>
                  <a:srgbClr val="FF0000"/>
                </a:solidFill>
              </a:rPr>
              <a:t>OPTIMAL DESIGN AND SCHEDULING OF MULTIPRODUCT PLANTS</a:t>
            </a:r>
          </a:p>
        </p:txBody>
      </p:sp>
    </p:spTree>
    <p:extLst>
      <p:ext uri="{BB962C8B-B14F-4D97-AF65-F5344CB8AC3E}">
        <p14:creationId xmlns:p14="http://schemas.microsoft.com/office/powerpoint/2010/main" val="13788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28975</TotalTime>
  <Words>2598</Words>
  <Application>Microsoft Office PowerPoint</Application>
  <PresentationFormat>Presentación en pantalla (4:3)</PresentationFormat>
  <Paragraphs>567</Paragraphs>
  <Slides>52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4</vt:i4>
      </vt:variant>
      <vt:variant>
        <vt:lpstr>Títulos de diapositiva</vt:lpstr>
      </vt:variant>
      <vt:variant>
        <vt:i4>52</vt:i4>
      </vt:variant>
    </vt:vector>
  </HeadingPairs>
  <TitlesOfParts>
    <vt:vector size="65" baseType="lpstr">
      <vt:lpstr>Arial</vt:lpstr>
      <vt:lpstr>Brush Script MT</vt:lpstr>
      <vt:lpstr>Calibri</vt:lpstr>
      <vt:lpstr>Comic Sans MS</vt:lpstr>
      <vt:lpstr>Gabriola</vt:lpstr>
      <vt:lpstr>굴림</vt:lpstr>
      <vt:lpstr>Symbol</vt:lpstr>
      <vt:lpstr>Times New Roman</vt:lpstr>
      <vt:lpstr>Diseño personalizado</vt:lpstr>
      <vt:lpstr>Equation</vt:lpstr>
      <vt:lpstr>Visio</vt:lpstr>
      <vt:lpstr>Picture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 Caballero</dc:creator>
  <cp:lastModifiedBy>JA Caballero</cp:lastModifiedBy>
  <cp:revision>552</cp:revision>
  <dcterms:created xsi:type="dcterms:W3CDTF">2014-11-19T11:36:25Z</dcterms:created>
  <dcterms:modified xsi:type="dcterms:W3CDTF">2019-03-11T08:07:00Z</dcterms:modified>
</cp:coreProperties>
</file>