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81" r:id="rId6"/>
    <p:sldId id="282" r:id="rId7"/>
    <p:sldId id="271" r:id="rId8"/>
    <p:sldId id="283" r:id="rId9"/>
    <p:sldId id="260" r:id="rId10"/>
    <p:sldId id="261" r:id="rId11"/>
    <p:sldId id="285" r:id="rId12"/>
    <p:sldId id="262" r:id="rId13"/>
    <p:sldId id="263" r:id="rId14"/>
    <p:sldId id="286" r:id="rId15"/>
    <p:sldId id="264" r:id="rId16"/>
    <p:sldId id="265" r:id="rId17"/>
    <p:sldId id="287" r:id="rId18"/>
    <p:sldId id="266" r:id="rId19"/>
    <p:sldId id="269" r:id="rId20"/>
    <p:sldId id="270" r:id="rId21"/>
    <p:sldId id="272" r:id="rId22"/>
    <p:sldId id="290" r:id="rId23"/>
    <p:sldId id="291" r:id="rId24"/>
    <p:sldId id="275" r:id="rId25"/>
    <p:sldId id="277" r:id="rId26"/>
    <p:sldId id="289" r:id="rId27"/>
    <p:sldId id="276" r:id="rId28"/>
    <p:sldId id="278" r:id="rId29"/>
    <p:sldId id="279" r:id="rId30"/>
    <p:sldId id="280" r:id="rId31"/>
    <p:sldId id="273" r:id="rId32"/>
    <p:sldId id="27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34"/>
    <p:restoredTop sz="96405"/>
  </p:normalViewPr>
  <p:slideViewPr>
    <p:cSldViewPr snapToGrid="0" snapToObjects="1">
      <p:cViewPr>
        <p:scale>
          <a:sx n="75" d="100"/>
          <a:sy n="75" d="100"/>
        </p:scale>
        <p:origin x="-2010" y="-9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11/6/2020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pPr/>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pPr/>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pPr/>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11/6/2020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pPr/>
              <a:t>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pPr/>
              <a:t>11/6/2020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pPr/>
              <a:t>11/6/2020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pPr/>
              <a:t>11/6/2020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11/6/2020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11/6/2020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11/6/2020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B5FC3C-4D6E-C440-A960-9CC8300CA91F}"/>
              </a:ext>
            </a:extLst>
          </p:cNvPr>
          <p:cNvSpPr>
            <a:spLocks noGrp="1"/>
          </p:cNvSpPr>
          <p:nvPr>
            <p:ph type="ctrTitle"/>
          </p:nvPr>
        </p:nvSpPr>
        <p:spPr>
          <a:xfrm>
            <a:off x="1915128" y="1145058"/>
            <a:ext cx="8361229" cy="2331309"/>
          </a:xfrm>
        </p:spPr>
        <p:txBody>
          <a:bodyPr/>
          <a:lstStyle/>
          <a:p>
            <a:r>
              <a:rPr lang="en-US" sz="3200" dirty="0">
                <a:latin typeface="Bookman Old Style" panose="02050604050505020204" pitchFamily="18" charset="0"/>
              </a:rPr>
              <a:t>MINIPROJECT  </a:t>
            </a:r>
            <a:br>
              <a:rPr lang="en-US" sz="3200" dirty="0">
                <a:latin typeface="Bookman Old Style" panose="02050604050505020204" pitchFamily="18" charset="0"/>
              </a:rPr>
            </a:br>
            <a:r>
              <a:rPr lang="en-US" sz="3200" dirty="0">
                <a:latin typeface="Bookman Old Style" panose="02050604050505020204" pitchFamily="18" charset="0"/>
              </a:rPr>
              <a:t>CS6301- MACHINE </a:t>
            </a:r>
            <a:r>
              <a:rPr lang="en-US" sz="3200" dirty="0" smtClean="0">
                <a:latin typeface="Bookman Old Style" panose="02050604050505020204" pitchFamily="18" charset="0"/>
              </a:rPr>
              <a:t>LEARNING</a:t>
            </a:r>
            <a:br>
              <a:rPr lang="en-US" sz="3200" dirty="0" smtClean="0">
                <a:latin typeface="Bookman Old Style" panose="02050604050505020204" pitchFamily="18" charset="0"/>
              </a:rPr>
            </a:br>
            <a:r>
              <a:rPr lang="en-US" sz="3200" dirty="0" smtClean="0">
                <a:latin typeface="Bookman Old Style" panose="02050604050505020204" pitchFamily="18" charset="0"/>
              </a:rPr>
              <a:t/>
            </a:r>
            <a:br>
              <a:rPr lang="en-US" sz="3200" dirty="0" smtClean="0">
                <a:latin typeface="Bookman Old Style" panose="02050604050505020204" pitchFamily="18" charset="0"/>
              </a:rPr>
            </a:br>
            <a:r>
              <a:rPr lang="en-US" sz="3200" dirty="0" smtClean="0">
                <a:latin typeface="Bookman Old Style" panose="02050604050505020204" pitchFamily="18" charset="0"/>
              </a:rPr>
              <a:t> </a:t>
            </a:r>
            <a:r>
              <a:rPr lang="en-US" sz="2400" dirty="0" smtClean="0">
                <a:latin typeface="Bookman Old Style" panose="02050604050505020204" pitchFamily="18" charset="0"/>
              </a:rPr>
              <a:t>CIFAR-10 IMAGE RECOGNITION ENGINE USING CNNs </a:t>
            </a:r>
            <a:endParaRPr lang="en-US" sz="2400" dirty="0">
              <a:latin typeface="Bookman Old Style" panose="02050604050505020204" pitchFamily="18" charset="0"/>
            </a:endParaRPr>
          </a:p>
        </p:txBody>
      </p:sp>
      <p:sp>
        <p:nvSpPr>
          <p:cNvPr id="3" name="Subtitle 2">
            <a:extLst>
              <a:ext uri="{FF2B5EF4-FFF2-40B4-BE49-F238E27FC236}">
                <a16:creationId xmlns:a16="http://schemas.microsoft.com/office/drawing/2014/main" xmlns="" id="{010410B9-F51E-1E4A-AA40-9C62F3BF05DA}"/>
              </a:ext>
            </a:extLst>
          </p:cNvPr>
          <p:cNvSpPr>
            <a:spLocks noGrp="1"/>
          </p:cNvSpPr>
          <p:nvPr>
            <p:ph type="subTitle" idx="1"/>
          </p:nvPr>
        </p:nvSpPr>
        <p:spPr>
          <a:xfrm>
            <a:off x="2679906" y="3609273"/>
            <a:ext cx="6831673" cy="1613516"/>
          </a:xfrm>
        </p:spPr>
        <p:txBody>
          <a:bodyPr>
            <a:normAutofit fontScale="92500" lnSpcReduction="20000"/>
          </a:bodyPr>
          <a:lstStyle/>
          <a:p>
            <a:r>
              <a:rPr lang="en-US" dirty="0">
                <a:latin typeface="Bookman Old Style" panose="02050604050505020204" pitchFamily="18" charset="0"/>
              </a:rPr>
              <a:t>PRESENTED BY:</a:t>
            </a:r>
          </a:p>
          <a:p>
            <a:r>
              <a:rPr lang="en-US" dirty="0">
                <a:latin typeface="Bookman Old Style" panose="02050604050505020204" pitchFamily="18" charset="0"/>
              </a:rPr>
              <a:t>GOKUL . S – 2018103026</a:t>
            </a:r>
          </a:p>
          <a:p>
            <a:r>
              <a:rPr lang="en-US" dirty="0">
                <a:latin typeface="Bookman Old Style" panose="02050604050505020204" pitchFamily="18" charset="0"/>
              </a:rPr>
              <a:t>REUEL SAMUEL SAM – 2018103053</a:t>
            </a:r>
          </a:p>
          <a:p>
            <a:endParaRPr lang="en-US" dirty="0">
              <a:latin typeface="Bookman Old Style" panose="02050604050505020204" pitchFamily="18" charset="0"/>
            </a:endParaRPr>
          </a:p>
          <a:p>
            <a:r>
              <a:rPr lang="en-US" dirty="0">
                <a:latin typeface="Bookman Old Style" panose="02050604050505020204" pitchFamily="18" charset="0"/>
              </a:rPr>
              <a:t>ON </a:t>
            </a:r>
            <a:r>
              <a:rPr lang="en-US" dirty="0" smtClean="0">
                <a:latin typeface="Bookman Old Style" panose="02050604050505020204" pitchFamily="18" charset="0"/>
              </a:rPr>
              <a:t>6.11.2020</a:t>
            </a:r>
            <a:endParaRPr lang="en-US" dirty="0">
              <a:latin typeface="Bookman Old Style" panose="02050604050505020204" pitchFamily="18" charset="0"/>
            </a:endParaRPr>
          </a:p>
          <a:p>
            <a:pPr algn="l"/>
            <a:endParaRPr lang="en-US" dirty="0"/>
          </a:p>
        </p:txBody>
      </p:sp>
      <p:cxnSp>
        <p:nvCxnSpPr>
          <p:cNvPr id="5" name="Straight Connector 4"/>
          <p:cNvCxnSpPr/>
          <p:nvPr/>
        </p:nvCxnSpPr>
        <p:spPr>
          <a:xfrm>
            <a:off x="3097426" y="3476367"/>
            <a:ext cx="598890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341734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BEB9F0-7BE0-C641-B896-0FFB0982FEF5}"/>
              </a:ext>
            </a:extLst>
          </p:cNvPr>
          <p:cNvSpPr>
            <a:spLocks noGrp="1"/>
          </p:cNvSpPr>
          <p:nvPr>
            <p:ph type="title"/>
          </p:nvPr>
        </p:nvSpPr>
        <p:spPr>
          <a:xfrm>
            <a:off x="1371600" y="685800"/>
            <a:ext cx="9601200" cy="714983"/>
          </a:xfrm>
        </p:spPr>
        <p:txBody>
          <a:bodyPr>
            <a:normAutofit/>
          </a:bodyPr>
          <a:lstStyle/>
          <a:p>
            <a:r>
              <a:rPr lang="en-US" sz="3600" dirty="0">
                <a:latin typeface="Bookman Old Style" panose="02050604050505020204" pitchFamily="18" charset="0"/>
              </a:rPr>
              <a:t>Module-Wise Algorithms</a:t>
            </a:r>
          </a:p>
        </p:txBody>
      </p:sp>
      <p:sp>
        <p:nvSpPr>
          <p:cNvPr id="3" name="Content Placeholder 2">
            <a:extLst>
              <a:ext uri="{FF2B5EF4-FFF2-40B4-BE49-F238E27FC236}">
                <a16:creationId xmlns:a16="http://schemas.microsoft.com/office/drawing/2014/main" xmlns="" id="{EC12DA00-0CDA-A146-B57F-C3D4E3302631}"/>
              </a:ext>
            </a:extLst>
          </p:cNvPr>
          <p:cNvSpPr>
            <a:spLocks noGrp="1"/>
          </p:cNvSpPr>
          <p:nvPr>
            <p:ph idx="1"/>
          </p:nvPr>
        </p:nvSpPr>
        <p:spPr>
          <a:xfrm>
            <a:off x="1219200" y="1331200"/>
            <a:ext cx="9601200" cy="336061"/>
          </a:xfrm>
        </p:spPr>
        <p:txBody>
          <a:bodyPr>
            <a:normAutofit fontScale="92500" lnSpcReduction="10000"/>
          </a:bodyPr>
          <a:lstStyle/>
          <a:p>
            <a:r>
              <a:rPr lang="en-IN" dirty="0">
                <a:latin typeface="Bookman Old Style" panose="02050604050505020204" pitchFamily="18" charset="0"/>
              </a:rPr>
              <a:t>Pre-defined modules used</a:t>
            </a:r>
            <a:r>
              <a:rPr lang="en-IN" dirty="0" smtClean="0">
                <a:latin typeface="Bookman Old Style" panose="02050604050505020204" pitchFamily="18" charset="0"/>
              </a:rPr>
              <a:t>:</a:t>
            </a:r>
            <a:endParaRPr lang="en-IN" dirty="0">
              <a:latin typeface="Bookman Old Style" panose="02050604050505020204" pitchFamily="18" charset="0"/>
            </a:endParaRPr>
          </a:p>
        </p:txBody>
      </p:sp>
      <p:pic>
        <p:nvPicPr>
          <p:cNvPr id="14340" name="Picture 4" descr="https://lh4.googleusercontent.com/A4CLXrMZjyZ_XckjMb6UIhP3LHhvu8Br6Bab87SneKU9Ey-JooRcl9iE248DJNVIcgrX5bx4I0br9dykZMsW_Cq9DbbosXxXgvmkVgBMU-HgAsR9WMdva6c8mTHOxrFwuTgvIjgT"/>
          <p:cNvPicPr>
            <a:picLocks noChangeAspect="1" noChangeArrowheads="1"/>
          </p:cNvPicPr>
          <p:nvPr/>
        </p:nvPicPr>
        <p:blipFill>
          <a:blip r:embed="rId2"/>
          <a:srcRect/>
          <a:stretch>
            <a:fillRect/>
          </a:stretch>
        </p:blipFill>
        <p:spPr bwMode="auto">
          <a:xfrm>
            <a:off x="1728939" y="1667261"/>
            <a:ext cx="4457700" cy="1381126"/>
          </a:xfrm>
          <a:prstGeom prst="rect">
            <a:avLst/>
          </a:prstGeom>
          <a:noFill/>
        </p:spPr>
      </p:pic>
      <p:sp>
        <p:nvSpPr>
          <p:cNvPr id="6" name="TextBox 5"/>
          <p:cNvSpPr txBox="1"/>
          <p:nvPr/>
        </p:nvSpPr>
        <p:spPr>
          <a:xfrm>
            <a:off x="1728939" y="3435178"/>
            <a:ext cx="9589850" cy="2308324"/>
          </a:xfrm>
          <a:prstGeom prst="rect">
            <a:avLst/>
          </a:prstGeom>
          <a:noFill/>
        </p:spPr>
        <p:txBody>
          <a:bodyPr wrap="square" rtlCol="0">
            <a:spAutoFit/>
          </a:bodyPr>
          <a:lstStyle/>
          <a:p>
            <a:pPr>
              <a:buFont typeface="Arial" pitchFamily="34" charset="0"/>
              <a:buChar char="•"/>
            </a:pPr>
            <a:r>
              <a:rPr lang="en-US" sz="1600" dirty="0" smtClean="0">
                <a:latin typeface="Bookman Old Style" pitchFamily="18" charset="0"/>
              </a:rPr>
              <a:t> </a:t>
            </a:r>
            <a:r>
              <a:rPr lang="en-US" sz="1600" i="1" dirty="0" err="1" smtClean="0">
                <a:latin typeface="Bookman Old Style" pitchFamily="18" charset="0"/>
              </a:rPr>
              <a:t>Tensorflow</a:t>
            </a:r>
            <a:endParaRPr lang="en-US" sz="1600" i="1" dirty="0" smtClean="0">
              <a:latin typeface="Bookman Old Style" pitchFamily="18" charset="0"/>
            </a:endParaRPr>
          </a:p>
          <a:p>
            <a:pPr lvl="1">
              <a:buFont typeface="Arial" pitchFamily="34" charset="0"/>
              <a:buChar char="•"/>
            </a:pPr>
            <a:r>
              <a:rPr lang="en-US" sz="1600" dirty="0" smtClean="0">
                <a:latin typeface="Bookman Old Style" pitchFamily="18" charset="0"/>
              </a:rPr>
              <a:t> Open source Machine Learning Platform</a:t>
            </a:r>
          </a:p>
          <a:p>
            <a:pPr lvl="1"/>
            <a:endParaRPr lang="en-US" sz="1600" dirty="0" smtClean="0">
              <a:latin typeface="Bookman Old Style" pitchFamily="18" charset="0"/>
            </a:endParaRPr>
          </a:p>
          <a:p>
            <a:pPr>
              <a:buFont typeface="Arial" pitchFamily="34" charset="0"/>
              <a:buChar char="•"/>
            </a:pPr>
            <a:r>
              <a:rPr lang="en-US" sz="1600" dirty="0" smtClean="0">
                <a:latin typeface="Bookman Old Style" pitchFamily="18" charset="0"/>
              </a:rPr>
              <a:t> </a:t>
            </a:r>
            <a:r>
              <a:rPr lang="en-US" sz="1600" i="1" dirty="0" err="1" smtClean="0">
                <a:latin typeface="Bookman Old Style" pitchFamily="18" charset="0"/>
              </a:rPr>
              <a:t>Keras</a:t>
            </a:r>
            <a:endParaRPr lang="en-US" sz="1600" i="1" dirty="0" smtClean="0">
              <a:latin typeface="Bookman Old Style" pitchFamily="18" charset="0"/>
            </a:endParaRPr>
          </a:p>
          <a:p>
            <a:pPr lvl="1">
              <a:buFont typeface="Arial" pitchFamily="34" charset="0"/>
              <a:buChar char="•"/>
            </a:pPr>
            <a:r>
              <a:rPr lang="en-US" sz="1600" dirty="0" smtClean="0">
                <a:latin typeface="Bookman Old Style" pitchFamily="18" charset="0"/>
              </a:rPr>
              <a:t> Open source library that provides python interface for a artificial neural networks</a:t>
            </a:r>
          </a:p>
          <a:p>
            <a:pPr lvl="1">
              <a:buFont typeface="Arial" pitchFamily="34" charset="0"/>
              <a:buChar char="•"/>
            </a:pPr>
            <a:endParaRPr lang="en-US" sz="1600" dirty="0" smtClean="0">
              <a:latin typeface="Bookman Old Style" pitchFamily="18" charset="0"/>
            </a:endParaRPr>
          </a:p>
          <a:p>
            <a:pPr>
              <a:buFont typeface="Arial" pitchFamily="34" charset="0"/>
              <a:buChar char="•"/>
            </a:pPr>
            <a:r>
              <a:rPr lang="en-US" sz="1600" dirty="0" smtClean="0">
                <a:latin typeface="Bookman Old Style" pitchFamily="18" charset="0"/>
              </a:rPr>
              <a:t> </a:t>
            </a:r>
            <a:r>
              <a:rPr lang="en-US" sz="1600" i="1" dirty="0" err="1" smtClean="0">
                <a:latin typeface="Bookman Old Style" pitchFamily="18" charset="0"/>
              </a:rPr>
              <a:t>Matplotlib</a:t>
            </a:r>
            <a:r>
              <a:rPr lang="en-US" sz="1600" dirty="0" smtClean="0">
                <a:latin typeface="Bookman Old Style" pitchFamily="18" charset="0"/>
              </a:rPr>
              <a:t> (not necessarily required for functioning)</a:t>
            </a:r>
          </a:p>
          <a:p>
            <a:pPr>
              <a:buFont typeface="Arial" pitchFamily="34" charset="0"/>
              <a:buChar char="•"/>
            </a:pPr>
            <a:endParaRPr lang="en-US" sz="1600" dirty="0" smtClean="0">
              <a:latin typeface="Bookman Old Style" pitchFamily="18" charset="0"/>
            </a:endParaRPr>
          </a:p>
          <a:p>
            <a:pPr>
              <a:buFont typeface="Arial" pitchFamily="34" charset="0"/>
              <a:buChar char="•"/>
            </a:pPr>
            <a:r>
              <a:rPr lang="en-US" sz="1600" dirty="0" smtClean="0">
                <a:latin typeface="Bookman Old Style" pitchFamily="18" charset="0"/>
              </a:rPr>
              <a:t> </a:t>
            </a:r>
            <a:r>
              <a:rPr lang="en-US" sz="1600" i="1" dirty="0" err="1" smtClean="0">
                <a:latin typeface="Bookman Old Style" pitchFamily="18" charset="0"/>
              </a:rPr>
              <a:t>numpy</a:t>
            </a:r>
            <a:endParaRPr lang="en-US" sz="1600" i="1" dirty="0">
              <a:latin typeface="Bookman Old Style" pitchFamily="18" charset="0"/>
            </a:endParaRPr>
          </a:p>
        </p:txBody>
      </p:sp>
    </p:spTree>
    <p:extLst>
      <p:ext uri="{BB962C8B-B14F-4D97-AF65-F5344CB8AC3E}">
        <p14:creationId xmlns:p14="http://schemas.microsoft.com/office/powerpoint/2010/main" xmlns="" val="4329590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BEB9F0-7BE0-C641-B896-0FFB0982FEF5}"/>
              </a:ext>
            </a:extLst>
          </p:cNvPr>
          <p:cNvSpPr>
            <a:spLocks noGrp="1"/>
          </p:cNvSpPr>
          <p:nvPr>
            <p:ph type="title"/>
          </p:nvPr>
        </p:nvSpPr>
        <p:spPr>
          <a:xfrm>
            <a:off x="2236573" y="-140043"/>
            <a:ext cx="9601200" cy="714983"/>
          </a:xfrm>
        </p:spPr>
        <p:txBody>
          <a:bodyPr>
            <a:normAutofit/>
          </a:bodyPr>
          <a:lstStyle/>
          <a:p>
            <a:r>
              <a:rPr lang="en-US" sz="3600" dirty="0" smtClean="0">
                <a:latin typeface="Bookman Old Style" panose="02050604050505020204" pitchFamily="18" charset="0"/>
              </a:rPr>
              <a:t> </a:t>
            </a:r>
            <a:endParaRPr lang="en-US" sz="3600"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xmlns="" id="{EC12DA00-0CDA-A146-B57F-C3D4E3302631}"/>
              </a:ext>
            </a:extLst>
          </p:cNvPr>
          <p:cNvSpPr>
            <a:spLocks noGrp="1"/>
          </p:cNvSpPr>
          <p:nvPr>
            <p:ph idx="1"/>
          </p:nvPr>
        </p:nvSpPr>
        <p:spPr>
          <a:xfrm>
            <a:off x="1075038" y="574940"/>
            <a:ext cx="9601200" cy="336061"/>
          </a:xfrm>
        </p:spPr>
        <p:txBody>
          <a:bodyPr>
            <a:normAutofit fontScale="92500" lnSpcReduction="10000"/>
          </a:bodyPr>
          <a:lstStyle/>
          <a:p>
            <a:r>
              <a:rPr lang="en-IN" dirty="0" smtClean="0">
                <a:latin typeface="Bookman Old Style" panose="02050604050505020204" pitchFamily="18" charset="0"/>
              </a:rPr>
              <a:t>Importing of Dataset:</a:t>
            </a:r>
            <a:endParaRPr lang="en-IN" dirty="0">
              <a:latin typeface="Bookman Old Style" panose="02050604050505020204" pitchFamily="18" charset="0"/>
            </a:endParaRPr>
          </a:p>
        </p:txBody>
      </p:sp>
      <p:sp>
        <p:nvSpPr>
          <p:cNvPr id="6" name="TextBox 5"/>
          <p:cNvSpPr txBox="1"/>
          <p:nvPr/>
        </p:nvSpPr>
        <p:spPr>
          <a:xfrm>
            <a:off x="1687749" y="4062119"/>
            <a:ext cx="9589850" cy="1261884"/>
          </a:xfrm>
          <a:prstGeom prst="rect">
            <a:avLst/>
          </a:prstGeom>
          <a:noFill/>
        </p:spPr>
        <p:txBody>
          <a:bodyPr wrap="square" rtlCol="0">
            <a:spAutoFit/>
          </a:bodyPr>
          <a:lstStyle/>
          <a:p>
            <a:pPr>
              <a:buFont typeface="Arial" pitchFamily="34" charset="0"/>
              <a:buChar char="•"/>
            </a:pPr>
            <a:r>
              <a:rPr lang="en-US" sz="1600" dirty="0" smtClean="0">
                <a:latin typeface="Bookman Old Style" pitchFamily="18" charset="0"/>
              </a:rPr>
              <a:t> </a:t>
            </a:r>
            <a:r>
              <a:rPr lang="en-US" sz="1500" dirty="0" smtClean="0">
                <a:latin typeface="Bookman Old Style" pitchFamily="18" charset="0"/>
              </a:rPr>
              <a:t>Dataset is loaded in from tensor flow library.</a:t>
            </a:r>
          </a:p>
          <a:p>
            <a:pPr>
              <a:buFont typeface="Arial" pitchFamily="34" charset="0"/>
              <a:buChar char="•"/>
            </a:pPr>
            <a:r>
              <a:rPr lang="en-US" sz="1500" dirty="0" smtClean="0">
                <a:latin typeface="Bookman Old Style" pitchFamily="18" charset="0"/>
              </a:rPr>
              <a:t> Images are split and stored into training and testing data</a:t>
            </a:r>
          </a:p>
          <a:p>
            <a:pPr>
              <a:buFont typeface="Arial" pitchFamily="34" charset="0"/>
              <a:buChar char="•"/>
            </a:pPr>
            <a:r>
              <a:rPr lang="en-US" sz="1500" dirty="0" smtClean="0">
                <a:latin typeface="Bookman Old Style" pitchFamily="18" charset="0"/>
              </a:rPr>
              <a:t> The images consist of pixels that have values between 0 to 255. We have divided each by 255 to achieve some form of normalization</a:t>
            </a:r>
          </a:p>
          <a:p>
            <a:pPr>
              <a:buFont typeface="Arial" pitchFamily="34" charset="0"/>
              <a:buChar char="•"/>
            </a:pPr>
            <a:r>
              <a:rPr lang="en-US" sz="1500" dirty="0" smtClean="0">
                <a:latin typeface="Bookman Old Style" pitchFamily="18" charset="0"/>
              </a:rPr>
              <a:t> The different class labels are added to the list for convenient output (seen later)</a:t>
            </a:r>
            <a:endParaRPr lang="en-US" sz="1500" dirty="0">
              <a:latin typeface="Bookman Old Style" pitchFamily="18" charset="0"/>
            </a:endParaRPr>
          </a:p>
        </p:txBody>
      </p:sp>
      <p:pic>
        <p:nvPicPr>
          <p:cNvPr id="7" name="Picture 6" descr="https://lh5.googleusercontent.com/7jAy5GPOeVwpcGTiqBi2jh60bFxod8qB_S2n6Dy4INVNhRRF8z2laaia9bpicc8kuPDRl9z810WLXzQAT_jp_7rccidmHG-joIqrfoHiyqnEg-KdNYeGouogS50VFjAaQJKCrwyt"/>
          <p:cNvPicPr>
            <a:picLocks noChangeAspect="1" noChangeArrowheads="1"/>
          </p:cNvPicPr>
          <p:nvPr/>
        </p:nvPicPr>
        <p:blipFill>
          <a:blip r:embed="rId2"/>
          <a:srcRect/>
          <a:stretch>
            <a:fillRect/>
          </a:stretch>
        </p:blipFill>
        <p:spPr bwMode="auto">
          <a:xfrm>
            <a:off x="1687749" y="1025910"/>
            <a:ext cx="6267036" cy="2862349"/>
          </a:xfrm>
          <a:prstGeom prst="rect">
            <a:avLst/>
          </a:prstGeom>
          <a:noFill/>
        </p:spPr>
      </p:pic>
    </p:spTree>
    <p:extLst>
      <p:ext uri="{BB962C8B-B14F-4D97-AF65-F5344CB8AC3E}">
        <p14:creationId xmlns:p14="http://schemas.microsoft.com/office/powerpoint/2010/main" xmlns="" val="4329590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9C0878D1-D0D2-904B-9E43-FB1ADC51D81E}"/>
              </a:ext>
            </a:extLst>
          </p:cNvPr>
          <p:cNvGraphicFramePr>
            <a:graphicFrameLocks noGrp="1"/>
          </p:cNvGraphicFramePr>
          <p:nvPr>
            <p:ph idx="1"/>
            <p:extLst>
              <p:ext uri="{D42A27DB-BD31-4B8C-83A1-F6EECF244321}">
                <p14:modId xmlns:p14="http://schemas.microsoft.com/office/powerpoint/2010/main" xmlns="" val="1755218822"/>
              </p:ext>
            </p:extLst>
          </p:nvPr>
        </p:nvGraphicFramePr>
        <p:xfrm>
          <a:off x="1452664" y="272374"/>
          <a:ext cx="9601200" cy="5834511"/>
        </p:xfrm>
        <a:graphic>
          <a:graphicData uri="http://schemas.openxmlformats.org/drawingml/2006/table">
            <a:tbl>
              <a:tblPr firstRow="1" bandRow="1">
                <a:tableStyleId>{5C22544A-7EE6-4342-B048-85BDC9FD1C3A}</a:tableStyleId>
              </a:tblPr>
              <a:tblGrid>
                <a:gridCol w="3274979">
                  <a:extLst>
                    <a:ext uri="{9D8B030D-6E8A-4147-A177-3AD203B41FA5}">
                      <a16:colId xmlns:a16="http://schemas.microsoft.com/office/drawing/2014/main" xmlns="" val="400045323"/>
                    </a:ext>
                  </a:extLst>
                </a:gridCol>
                <a:gridCol w="6326221">
                  <a:extLst>
                    <a:ext uri="{9D8B030D-6E8A-4147-A177-3AD203B41FA5}">
                      <a16:colId xmlns:a16="http://schemas.microsoft.com/office/drawing/2014/main" xmlns="" val="1158745540"/>
                    </a:ext>
                  </a:extLst>
                </a:gridCol>
              </a:tblGrid>
              <a:tr h="414722">
                <a:tc>
                  <a:txBody>
                    <a:bodyPr/>
                    <a:lstStyle/>
                    <a:p>
                      <a:pPr algn="l"/>
                      <a:r>
                        <a:rPr lang="en-US" dirty="0">
                          <a:latin typeface="Bookman Old Style" panose="02050604050505020204" pitchFamily="18" charset="0"/>
                        </a:rPr>
                        <a:t>Module</a:t>
                      </a:r>
                    </a:p>
                  </a:txBody>
                  <a:tcPr/>
                </a:tc>
                <a:tc>
                  <a:txBody>
                    <a:bodyPr/>
                    <a:lstStyle/>
                    <a:p>
                      <a:r>
                        <a:rPr lang="en-US" dirty="0"/>
                        <a:t>Snippet</a:t>
                      </a:r>
                    </a:p>
                  </a:txBody>
                  <a:tcPr/>
                </a:tc>
                <a:extLst>
                  <a:ext uri="{0D108BD9-81ED-4DB2-BD59-A6C34878D82A}">
                    <a16:rowId xmlns:a16="http://schemas.microsoft.com/office/drawing/2014/main" xmlns="" val="1476057891"/>
                  </a:ext>
                </a:extLst>
              </a:tr>
              <a:tr h="2249724">
                <a:tc>
                  <a:txBody>
                    <a:bodyPr/>
                    <a:lstStyle/>
                    <a:p>
                      <a:r>
                        <a:rPr lang="en-IN" sz="1600" b="0" i="0" u="none" strike="noStrike" kern="1200" dirty="0">
                          <a:solidFill>
                            <a:schemeClr val="dk1"/>
                          </a:solidFill>
                          <a:effectLst/>
                          <a:latin typeface="Bookman Old Style" panose="02050604050505020204" pitchFamily="18" charset="0"/>
                          <a:ea typeface="+mn-ea"/>
                          <a:cs typeface="+mn-cs"/>
                        </a:rPr>
                        <a:t>Initialization</a:t>
                      </a:r>
                      <a:endParaRPr lang="en-US" sz="1600" dirty="0">
                        <a:latin typeface="Bookman Old Style" panose="02050604050505020204" pitchFamily="18" charset="0"/>
                      </a:endParaRPr>
                    </a:p>
                  </a:txBody>
                  <a:tcPr/>
                </a:tc>
                <a:tc>
                  <a:txBody>
                    <a:bodyPr/>
                    <a:lstStyle/>
                    <a:p>
                      <a:endParaRPr lang="en-US" dirty="0"/>
                    </a:p>
                    <a:p>
                      <a:endParaRPr lang="en-US" dirty="0"/>
                    </a:p>
                    <a:p>
                      <a:endParaRPr lang="en-US" dirty="0"/>
                    </a:p>
                    <a:p>
                      <a:endParaRPr lang="en-US" dirty="0"/>
                    </a:p>
                    <a:p>
                      <a:endParaRPr lang="en-US" dirty="0"/>
                    </a:p>
                    <a:p>
                      <a:endParaRPr lang="en-US" dirty="0"/>
                    </a:p>
                    <a:p>
                      <a:endParaRPr lang="en-US" dirty="0"/>
                    </a:p>
                  </a:txBody>
                  <a:tcPr/>
                </a:tc>
                <a:extLst>
                  <a:ext uri="{0D108BD9-81ED-4DB2-BD59-A6C34878D82A}">
                    <a16:rowId xmlns:a16="http://schemas.microsoft.com/office/drawing/2014/main" xmlns="" val="4029703753"/>
                  </a:ext>
                </a:extLst>
              </a:tr>
              <a:tr h="3170065">
                <a:tc>
                  <a:txBody>
                    <a:bodyPr/>
                    <a:lstStyle/>
                    <a:p>
                      <a:r>
                        <a:rPr lang="en-IN" sz="1600" b="0" i="0" u="none" strike="noStrike" kern="1200" dirty="0">
                          <a:solidFill>
                            <a:schemeClr val="dk1"/>
                          </a:solidFill>
                          <a:effectLst/>
                          <a:latin typeface="Bookman Old Style" panose="02050604050505020204" pitchFamily="18" charset="0"/>
                          <a:ea typeface="+mn-ea"/>
                          <a:cs typeface="+mn-cs"/>
                        </a:rPr>
                        <a:t>Model Creation and Summary</a:t>
                      </a:r>
                      <a:endParaRPr lang="en-US" sz="1600" dirty="0">
                        <a:latin typeface="Bookman Old Style" panose="02050604050505020204" pitchFamily="18" charset="0"/>
                      </a:endParaRPr>
                    </a:p>
                  </a:txBody>
                  <a:tcPr/>
                </a:tc>
                <a:tc>
                  <a: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txBody>
                  <a:tcPr/>
                </a:tc>
                <a:extLst>
                  <a:ext uri="{0D108BD9-81ED-4DB2-BD59-A6C34878D82A}">
                    <a16:rowId xmlns:a16="http://schemas.microsoft.com/office/drawing/2014/main" xmlns="" val="2799065628"/>
                  </a:ext>
                </a:extLst>
              </a:tr>
            </a:tbl>
          </a:graphicData>
        </a:graphic>
      </p:graphicFrame>
      <p:pic>
        <p:nvPicPr>
          <p:cNvPr id="20481" name="Picture 1"/>
          <p:cNvPicPr>
            <a:picLocks noChangeAspect="1" noChangeArrowheads="1"/>
          </p:cNvPicPr>
          <p:nvPr/>
        </p:nvPicPr>
        <p:blipFill>
          <a:blip r:embed="rId2"/>
          <a:srcRect/>
          <a:stretch>
            <a:fillRect/>
          </a:stretch>
        </p:blipFill>
        <p:spPr bwMode="auto">
          <a:xfrm>
            <a:off x="5020824" y="836953"/>
            <a:ext cx="3141952" cy="1870029"/>
          </a:xfrm>
          <a:prstGeom prst="rect">
            <a:avLst/>
          </a:prstGeom>
          <a:noFill/>
          <a:ln w="9525">
            <a:noFill/>
            <a:miter lim="800000"/>
            <a:headEnd/>
            <a:tailEnd/>
          </a:ln>
        </p:spPr>
      </p:pic>
      <p:pic>
        <p:nvPicPr>
          <p:cNvPr id="20482" name="Picture 2"/>
          <p:cNvPicPr>
            <a:picLocks noChangeAspect="1" noChangeArrowheads="1"/>
          </p:cNvPicPr>
          <p:nvPr/>
        </p:nvPicPr>
        <p:blipFill>
          <a:blip r:embed="rId3"/>
          <a:srcRect/>
          <a:stretch>
            <a:fillRect/>
          </a:stretch>
        </p:blipFill>
        <p:spPr bwMode="auto">
          <a:xfrm>
            <a:off x="5020824" y="3016785"/>
            <a:ext cx="3505338" cy="2987721"/>
          </a:xfrm>
          <a:prstGeom prst="rect">
            <a:avLst/>
          </a:prstGeom>
          <a:noFill/>
          <a:ln w="9525">
            <a:noFill/>
            <a:miter lim="800000"/>
            <a:headEnd/>
            <a:tailEnd/>
          </a:ln>
        </p:spPr>
      </p:pic>
      <p:sp>
        <p:nvSpPr>
          <p:cNvPr id="7" name="TextBox 6"/>
          <p:cNvSpPr txBox="1"/>
          <p:nvPr/>
        </p:nvSpPr>
        <p:spPr>
          <a:xfrm>
            <a:off x="1565190" y="5404342"/>
            <a:ext cx="1828800" cy="600164"/>
          </a:xfrm>
          <a:prstGeom prst="rect">
            <a:avLst/>
          </a:prstGeom>
          <a:noFill/>
        </p:spPr>
        <p:txBody>
          <a:bodyPr wrap="square" rtlCol="0">
            <a:spAutoFit/>
          </a:bodyPr>
          <a:lstStyle/>
          <a:p>
            <a:r>
              <a:rPr lang="en-US" sz="1100" b="1" dirty="0" smtClean="0">
                <a:latin typeface="Bookman Old Style" pitchFamily="18" charset="0"/>
              </a:rPr>
              <a:t>NOTE: </a:t>
            </a:r>
            <a:r>
              <a:rPr lang="en-US" sz="1100" i="1" dirty="0" smtClean="0">
                <a:latin typeface="Bookman Old Style" pitchFamily="18" charset="0"/>
              </a:rPr>
              <a:t>Has been explained and expanded upon earlier</a:t>
            </a:r>
            <a:endParaRPr lang="en-US" sz="1100" i="1" dirty="0">
              <a:latin typeface="Bookman Old Style" pitchFamily="18" charset="0"/>
            </a:endParaRPr>
          </a:p>
        </p:txBody>
      </p:sp>
    </p:spTree>
    <p:extLst>
      <p:ext uri="{BB962C8B-B14F-4D97-AF65-F5344CB8AC3E}">
        <p14:creationId xmlns:p14="http://schemas.microsoft.com/office/powerpoint/2010/main" xmlns="" val="12414444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9C0878D1-D0D2-904B-9E43-FB1ADC51D81E}"/>
              </a:ext>
            </a:extLst>
          </p:cNvPr>
          <p:cNvGraphicFramePr>
            <a:graphicFrameLocks noGrp="1"/>
          </p:cNvGraphicFramePr>
          <p:nvPr>
            <p:ph idx="1"/>
            <p:extLst>
              <p:ext uri="{D42A27DB-BD31-4B8C-83A1-F6EECF244321}">
                <p14:modId xmlns:p14="http://schemas.microsoft.com/office/powerpoint/2010/main" xmlns="" val="1394334020"/>
              </p:ext>
            </p:extLst>
          </p:nvPr>
        </p:nvGraphicFramePr>
        <p:xfrm>
          <a:off x="1452664" y="272375"/>
          <a:ext cx="9601200" cy="6038619"/>
        </p:xfrm>
        <a:graphic>
          <a:graphicData uri="http://schemas.openxmlformats.org/drawingml/2006/table">
            <a:tbl>
              <a:tblPr firstRow="1" bandRow="1">
                <a:tableStyleId>{5C22544A-7EE6-4342-B048-85BDC9FD1C3A}</a:tableStyleId>
              </a:tblPr>
              <a:tblGrid>
                <a:gridCol w="3274979">
                  <a:extLst>
                    <a:ext uri="{9D8B030D-6E8A-4147-A177-3AD203B41FA5}">
                      <a16:colId xmlns:a16="http://schemas.microsoft.com/office/drawing/2014/main" xmlns="" val="400045323"/>
                    </a:ext>
                  </a:extLst>
                </a:gridCol>
                <a:gridCol w="6326221">
                  <a:extLst>
                    <a:ext uri="{9D8B030D-6E8A-4147-A177-3AD203B41FA5}">
                      <a16:colId xmlns:a16="http://schemas.microsoft.com/office/drawing/2014/main" xmlns="" val="1158745540"/>
                    </a:ext>
                  </a:extLst>
                </a:gridCol>
              </a:tblGrid>
              <a:tr h="388387">
                <a:tc>
                  <a:txBody>
                    <a:bodyPr/>
                    <a:lstStyle/>
                    <a:p>
                      <a:pPr algn="l"/>
                      <a:r>
                        <a:rPr lang="en-US" dirty="0">
                          <a:latin typeface="Bookman Old Style" panose="02050604050505020204" pitchFamily="18" charset="0"/>
                        </a:rPr>
                        <a:t>Module</a:t>
                      </a:r>
                    </a:p>
                  </a:txBody>
                  <a:tcPr/>
                </a:tc>
                <a:tc>
                  <a:txBody>
                    <a:bodyPr/>
                    <a:lstStyle/>
                    <a:p>
                      <a:r>
                        <a:rPr lang="en-US" dirty="0">
                          <a:latin typeface="Bookman Old Style" panose="02050604050505020204" pitchFamily="18" charset="0"/>
                        </a:rPr>
                        <a:t>Snippet</a:t>
                      </a:r>
                    </a:p>
                  </a:txBody>
                  <a:tcPr/>
                </a:tc>
                <a:extLst>
                  <a:ext uri="{0D108BD9-81ED-4DB2-BD59-A6C34878D82A}">
                    <a16:rowId xmlns:a16="http://schemas.microsoft.com/office/drawing/2014/main" xmlns="" val="1476057891"/>
                  </a:ext>
                </a:extLst>
              </a:tr>
              <a:tr h="2681466">
                <a:tc>
                  <a:txBody>
                    <a:bodyPr/>
                    <a:lstStyle/>
                    <a:p>
                      <a:r>
                        <a:rPr lang="en-IN" sz="1600" b="0" i="0" u="none" strike="noStrike" kern="1200" dirty="0">
                          <a:solidFill>
                            <a:schemeClr val="dk1"/>
                          </a:solidFill>
                          <a:effectLst/>
                          <a:latin typeface="Bookman Old Style" panose="02050604050505020204" pitchFamily="18" charset="0"/>
                          <a:ea typeface="+mn-ea"/>
                          <a:cs typeface="+mn-cs"/>
                        </a:rPr>
                        <a:t>Compiling and Training</a:t>
                      </a:r>
                      <a:endParaRPr lang="en-US" sz="1600" dirty="0">
                        <a:latin typeface="Bookman Old Style" panose="02050604050505020204" pitchFamily="18" charset="0"/>
                      </a:endParaRPr>
                    </a:p>
                  </a:txBody>
                  <a:tcPr/>
                </a:tc>
                <a:tc>
                  <a:txBody>
                    <a:bodyPr/>
                    <a:lstStyle/>
                    <a:p>
                      <a:endParaRPr lang="en-US" dirty="0">
                        <a:latin typeface="Bookman Old Style" panose="02050604050505020204" pitchFamily="18" charset="0"/>
                      </a:endParaRPr>
                    </a:p>
                    <a:p>
                      <a:endParaRPr lang="en-US" dirty="0">
                        <a:latin typeface="Bookman Old Style" panose="02050604050505020204" pitchFamily="18" charset="0"/>
                      </a:endParaRPr>
                    </a:p>
                    <a:p>
                      <a:endParaRPr lang="en-US" dirty="0">
                        <a:latin typeface="Bookman Old Style" panose="02050604050505020204" pitchFamily="18" charset="0"/>
                      </a:endParaRPr>
                    </a:p>
                    <a:p>
                      <a:endParaRPr lang="en-US" dirty="0">
                        <a:latin typeface="Bookman Old Style" panose="02050604050505020204" pitchFamily="18" charset="0"/>
                      </a:endParaRPr>
                    </a:p>
                    <a:p>
                      <a:endParaRPr lang="en-US" dirty="0">
                        <a:latin typeface="Bookman Old Style" panose="02050604050505020204" pitchFamily="18" charset="0"/>
                      </a:endParaRPr>
                    </a:p>
                    <a:p>
                      <a:endParaRPr lang="en-US" dirty="0">
                        <a:latin typeface="Bookman Old Style" panose="02050604050505020204" pitchFamily="18" charset="0"/>
                      </a:endParaRPr>
                    </a:p>
                    <a:p>
                      <a:endParaRPr lang="en-US" dirty="0">
                        <a:latin typeface="Bookman Old Style" panose="02050604050505020204" pitchFamily="18" charset="0"/>
                      </a:endParaRPr>
                    </a:p>
                    <a:p>
                      <a:endParaRPr lang="en-US" dirty="0">
                        <a:latin typeface="Bookman Old Style" panose="02050604050505020204" pitchFamily="18" charset="0"/>
                      </a:endParaRPr>
                    </a:p>
                    <a:p>
                      <a:endParaRPr lang="en-US" dirty="0">
                        <a:latin typeface="Bookman Old Style" panose="02050604050505020204" pitchFamily="18" charset="0"/>
                      </a:endParaRPr>
                    </a:p>
                  </a:txBody>
                  <a:tcPr/>
                </a:tc>
                <a:extLst>
                  <a:ext uri="{0D108BD9-81ED-4DB2-BD59-A6C34878D82A}">
                    <a16:rowId xmlns:a16="http://schemas.microsoft.com/office/drawing/2014/main" xmlns="" val="4029703753"/>
                  </a:ext>
                </a:extLst>
              </a:tr>
              <a:tr h="2968766">
                <a:tc>
                  <a:txBody>
                    <a:bodyPr/>
                    <a:lstStyle/>
                    <a:p>
                      <a:r>
                        <a:rPr lang="en-IN" sz="1600" b="0" i="0" u="none" strike="noStrike" kern="1200" dirty="0">
                          <a:solidFill>
                            <a:schemeClr val="dk1"/>
                          </a:solidFill>
                          <a:effectLst/>
                          <a:latin typeface="Bookman Old Style" panose="02050604050505020204" pitchFamily="18" charset="0"/>
                          <a:ea typeface="+mn-ea"/>
                          <a:cs typeface="+mn-cs"/>
                        </a:rPr>
                        <a:t>Evaluation and Prediction of New</a:t>
                      </a:r>
                      <a:endParaRPr lang="en-US" sz="1600" dirty="0">
                        <a:latin typeface="Bookman Old Style" panose="02050604050505020204" pitchFamily="18" charset="0"/>
                      </a:endParaRPr>
                    </a:p>
                  </a:txBody>
                  <a:tcPr/>
                </a:tc>
                <a:tc>
                  <a:txBody>
                    <a:bodyPr/>
                    <a:lstStyle/>
                    <a:p>
                      <a:endParaRPr lang="en-US" dirty="0">
                        <a:latin typeface="Bookman Old Style" panose="02050604050505020204" pitchFamily="18" charset="0"/>
                      </a:endParaRPr>
                    </a:p>
                    <a:p>
                      <a:endParaRPr lang="en-US" dirty="0">
                        <a:latin typeface="Bookman Old Style" panose="02050604050505020204" pitchFamily="18" charset="0"/>
                      </a:endParaRPr>
                    </a:p>
                    <a:p>
                      <a:endParaRPr lang="en-US" dirty="0">
                        <a:latin typeface="Bookman Old Style" panose="02050604050505020204" pitchFamily="18" charset="0"/>
                      </a:endParaRPr>
                    </a:p>
                    <a:p>
                      <a:endParaRPr lang="en-US" dirty="0">
                        <a:latin typeface="Bookman Old Style" panose="02050604050505020204" pitchFamily="18" charset="0"/>
                      </a:endParaRPr>
                    </a:p>
                    <a:p>
                      <a:endParaRPr lang="en-US" dirty="0">
                        <a:latin typeface="Bookman Old Style" panose="02050604050505020204" pitchFamily="18" charset="0"/>
                      </a:endParaRPr>
                    </a:p>
                    <a:p>
                      <a:endParaRPr lang="en-US" dirty="0">
                        <a:latin typeface="Bookman Old Style" panose="02050604050505020204" pitchFamily="18" charset="0"/>
                      </a:endParaRPr>
                    </a:p>
                    <a:p>
                      <a:endParaRPr lang="en-US" dirty="0">
                        <a:latin typeface="Bookman Old Style" panose="02050604050505020204" pitchFamily="18" charset="0"/>
                      </a:endParaRPr>
                    </a:p>
                    <a:p>
                      <a:endParaRPr lang="en-US" dirty="0">
                        <a:latin typeface="Bookman Old Style" panose="02050604050505020204" pitchFamily="18" charset="0"/>
                      </a:endParaRPr>
                    </a:p>
                    <a:p>
                      <a:endParaRPr lang="en-US" dirty="0">
                        <a:latin typeface="Bookman Old Style" panose="02050604050505020204" pitchFamily="18" charset="0"/>
                      </a:endParaRPr>
                    </a:p>
                    <a:p>
                      <a:endParaRPr lang="en-US" dirty="0">
                        <a:latin typeface="Bookman Old Style" panose="02050604050505020204" pitchFamily="18" charset="0"/>
                      </a:endParaRPr>
                    </a:p>
                  </a:txBody>
                  <a:tcPr/>
                </a:tc>
                <a:extLst>
                  <a:ext uri="{0D108BD9-81ED-4DB2-BD59-A6C34878D82A}">
                    <a16:rowId xmlns:a16="http://schemas.microsoft.com/office/drawing/2014/main" xmlns="" val="2799065628"/>
                  </a:ext>
                </a:extLst>
              </a:tr>
            </a:tbl>
          </a:graphicData>
        </a:graphic>
      </p:graphicFrame>
      <p:pic>
        <p:nvPicPr>
          <p:cNvPr id="4100" name="Picture 4">
            <a:extLst>
              <a:ext uri="{FF2B5EF4-FFF2-40B4-BE49-F238E27FC236}">
                <a16:creationId xmlns:a16="http://schemas.microsoft.com/office/drawing/2014/main" xmlns="" id="{39A3542B-3BC2-BA4F-A70B-FCEE59CF634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127017" y="3600450"/>
            <a:ext cx="5537200" cy="2437725"/>
          </a:xfrm>
          <a:prstGeom prst="rect">
            <a:avLst/>
          </a:prstGeom>
          <a:noFill/>
          <a:extLst>
            <a:ext uri="{909E8E84-426E-40DD-AFC4-6F175D3DCCD1}">
              <a14:hiddenFill xmlns:a14="http://schemas.microsoft.com/office/drawing/2010/main" xmlns="">
                <a:solidFill>
                  <a:srgbClr val="FFFFFF"/>
                </a:solidFill>
              </a14:hiddenFill>
            </a:ext>
          </a:extLst>
        </p:spPr>
      </p:pic>
      <p:pic>
        <p:nvPicPr>
          <p:cNvPr id="1026" name="Picture 2"/>
          <p:cNvPicPr>
            <a:picLocks noChangeAspect="1" noChangeArrowheads="1"/>
          </p:cNvPicPr>
          <p:nvPr/>
        </p:nvPicPr>
        <p:blipFill>
          <a:blip r:embed="rId3"/>
          <a:srcRect/>
          <a:stretch>
            <a:fillRect/>
          </a:stretch>
        </p:blipFill>
        <p:spPr bwMode="auto">
          <a:xfrm>
            <a:off x="5127017" y="920021"/>
            <a:ext cx="5622578" cy="2042253"/>
          </a:xfrm>
          <a:prstGeom prst="rect">
            <a:avLst/>
          </a:prstGeom>
          <a:noFill/>
          <a:ln w="9525">
            <a:noFill/>
            <a:miter lim="800000"/>
            <a:headEnd/>
            <a:tailEnd/>
          </a:ln>
        </p:spPr>
      </p:pic>
    </p:spTree>
    <p:extLst>
      <p:ext uri="{BB962C8B-B14F-4D97-AF65-F5344CB8AC3E}">
        <p14:creationId xmlns:p14="http://schemas.microsoft.com/office/powerpoint/2010/main" xmlns="" val="41201733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9C0878D1-D0D2-904B-9E43-FB1ADC51D81E}"/>
              </a:ext>
            </a:extLst>
          </p:cNvPr>
          <p:cNvGraphicFramePr>
            <a:graphicFrameLocks noGrp="1"/>
          </p:cNvGraphicFramePr>
          <p:nvPr>
            <p:ph idx="1"/>
            <p:extLst>
              <p:ext uri="{D42A27DB-BD31-4B8C-83A1-F6EECF244321}">
                <p14:modId xmlns:p14="http://schemas.microsoft.com/office/powerpoint/2010/main" xmlns="" val="1394334020"/>
              </p:ext>
            </p:extLst>
          </p:nvPr>
        </p:nvGraphicFramePr>
        <p:xfrm>
          <a:off x="1452664" y="272375"/>
          <a:ext cx="9601200" cy="3069853"/>
        </p:xfrm>
        <a:graphic>
          <a:graphicData uri="http://schemas.openxmlformats.org/drawingml/2006/table">
            <a:tbl>
              <a:tblPr firstRow="1" bandRow="1">
                <a:tableStyleId>{5C22544A-7EE6-4342-B048-85BDC9FD1C3A}</a:tableStyleId>
              </a:tblPr>
              <a:tblGrid>
                <a:gridCol w="3274979">
                  <a:extLst>
                    <a:ext uri="{9D8B030D-6E8A-4147-A177-3AD203B41FA5}">
                      <a16:colId xmlns:a16="http://schemas.microsoft.com/office/drawing/2014/main" xmlns="" val="400045323"/>
                    </a:ext>
                  </a:extLst>
                </a:gridCol>
                <a:gridCol w="6326221">
                  <a:extLst>
                    <a:ext uri="{9D8B030D-6E8A-4147-A177-3AD203B41FA5}">
                      <a16:colId xmlns:a16="http://schemas.microsoft.com/office/drawing/2014/main" xmlns="" val="1158745540"/>
                    </a:ext>
                  </a:extLst>
                </a:gridCol>
              </a:tblGrid>
              <a:tr h="388387">
                <a:tc>
                  <a:txBody>
                    <a:bodyPr/>
                    <a:lstStyle/>
                    <a:p>
                      <a:pPr algn="l"/>
                      <a:r>
                        <a:rPr lang="en-US" dirty="0">
                          <a:latin typeface="Bookman Old Style" panose="02050604050505020204" pitchFamily="18" charset="0"/>
                        </a:rPr>
                        <a:t>Module</a:t>
                      </a:r>
                    </a:p>
                  </a:txBody>
                  <a:tcPr/>
                </a:tc>
                <a:tc>
                  <a:txBody>
                    <a:bodyPr/>
                    <a:lstStyle/>
                    <a:p>
                      <a:r>
                        <a:rPr lang="en-US" dirty="0">
                          <a:latin typeface="Bookman Old Style" panose="02050604050505020204" pitchFamily="18" charset="0"/>
                        </a:rPr>
                        <a:t>Snippet</a:t>
                      </a:r>
                    </a:p>
                  </a:txBody>
                  <a:tcPr/>
                </a:tc>
                <a:extLst>
                  <a:ext uri="{0D108BD9-81ED-4DB2-BD59-A6C34878D82A}">
                    <a16:rowId xmlns:a16="http://schemas.microsoft.com/office/drawing/2014/main" xmlns="" val="1476057891"/>
                  </a:ext>
                </a:extLst>
              </a:tr>
              <a:tr h="2681466">
                <a:tc>
                  <a:txBody>
                    <a:bodyPr/>
                    <a:lstStyle/>
                    <a:p>
                      <a:r>
                        <a:rPr lang="en-IN" sz="1600" b="0" i="0" u="none" strike="noStrike" kern="1200" dirty="0" smtClean="0">
                          <a:solidFill>
                            <a:schemeClr val="dk1"/>
                          </a:solidFill>
                          <a:effectLst/>
                          <a:latin typeface="Bookman Old Style" panose="02050604050505020204" pitchFamily="18" charset="0"/>
                          <a:ea typeface="+mn-ea"/>
                          <a:cs typeface="+mn-cs"/>
                        </a:rPr>
                        <a:t>Saving</a:t>
                      </a:r>
                      <a:r>
                        <a:rPr lang="en-IN" sz="1600" b="0" i="0" u="none" strike="noStrike" kern="1200" baseline="0" dirty="0" smtClean="0">
                          <a:solidFill>
                            <a:schemeClr val="dk1"/>
                          </a:solidFill>
                          <a:effectLst/>
                          <a:latin typeface="Bookman Old Style" panose="02050604050505020204" pitchFamily="18" charset="0"/>
                          <a:ea typeface="+mn-ea"/>
                          <a:cs typeface="+mn-cs"/>
                        </a:rPr>
                        <a:t> and Loading of Model</a:t>
                      </a:r>
                      <a:endParaRPr lang="en-US" sz="1600" dirty="0">
                        <a:latin typeface="Bookman Old Style" panose="02050604050505020204" pitchFamily="18" charset="0"/>
                      </a:endParaRPr>
                    </a:p>
                  </a:txBody>
                  <a:tcPr/>
                </a:tc>
                <a:tc>
                  <a:txBody>
                    <a:bodyPr/>
                    <a:lstStyle/>
                    <a:p>
                      <a:endParaRPr lang="en-US" dirty="0">
                        <a:latin typeface="Bookman Old Style" panose="02050604050505020204" pitchFamily="18" charset="0"/>
                      </a:endParaRPr>
                    </a:p>
                    <a:p>
                      <a:endParaRPr lang="en-US" dirty="0">
                        <a:latin typeface="Bookman Old Style" panose="02050604050505020204" pitchFamily="18" charset="0"/>
                      </a:endParaRPr>
                    </a:p>
                    <a:p>
                      <a:endParaRPr lang="en-US" dirty="0">
                        <a:latin typeface="Bookman Old Style" panose="02050604050505020204" pitchFamily="18" charset="0"/>
                      </a:endParaRPr>
                    </a:p>
                    <a:p>
                      <a:endParaRPr lang="en-US" dirty="0">
                        <a:latin typeface="Bookman Old Style" panose="02050604050505020204" pitchFamily="18" charset="0"/>
                      </a:endParaRPr>
                    </a:p>
                    <a:p>
                      <a:endParaRPr lang="en-US" dirty="0">
                        <a:latin typeface="Bookman Old Style" panose="02050604050505020204" pitchFamily="18" charset="0"/>
                      </a:endParaRPr>
                    </a:p>
                    <a:p>
                      <a:endParaRPr lang="en-US" dirty="0">
                        <a:latin typeface="Bookman Old Style" panose="02050604050505020204" pitchFamily="18" charset="0"/>
                      </a:endParaRPr>
                    </a:p>
                    <a:p>
                      <a:endParaRPr lang="en-US" dirty="0">
                        <a:latin typeface="Bookman Old Style" panose="02050604050505020204" pitchFamily="18" charset="0"/>
                      </a:endParaRPr>
                    </a:p>
                    <a:p>
                      <a:endParaRPr lang="en-US" dirty="0">
                        <a:latin typeface="Bookman Old Style" panose="02050604050505020204" pitchFamily="18" charset="0"/>
                      </a:endParaRPr>
                    </a:p>
                    <a:p>
                      <a:endParaRPr lang="en-US" dirty="0">
                        <a:latin typeface="Bookman Old Style" panose="02050604050505020204" pitchFamily="18" charset="0"/>
                      </a:endParaRPr>
                    </a:p>
                  </a:txBody>
                  <a:tcPr/>
                </a:tc>
                <a:extLst>
                  <a:ext uri="{0D108BD9-81ED-4DB2-BD59-A6C34878D82A}">
                    <a16:rowId xmlns:a16="http://schemas.microsoft.com/office/drawing/2014/main" xmlns="" val="4029703753"/>
                  </a:ext>
                </a:extLst>
              </a:tr>
            </a:tbl>
          </a:graphicData>
        </a:graphic>
      </p:graphicFrame>
      <p:pic>
        <p:nvPicPr>
          <p:cNvPr id="39938" name="Picture 2"/>
          <p:cNvPicPr>
            <a:picLocks noChangeAspect="1" noChangeArrowheads="1"/>
          </p:cNvPicPr>
          <p:nvPr/>
        </p:nvPicPr>
        <p:blipFill>
          <a:blip r:embed="rId2"/>
          <a:srcRect/>
          <a:stretch>
            <a:fillRect/>
          </a:stretch>
        </p:blipFill>
        <p:spPr bwMode="auto">
          <a:xfrm>
            <a:off x="5192284" y="1400450"/>
            <a:ext cx="5267325" cy="1162050"/>
          </a:xfrm>
          <a:prstGeom prst="rect">
            <a:avLst/>
          </a:prstGeom>
          <a:noFill/>
          <a:ln w="9525">
            <a:noFill/>
            <a:miter lim="800000"/>
            <a:headEnd/>
            <a:tailEnd/>
          </a:ln>
        </p:spPr>
      </p:pic>
      <p:sp>
        <p:nvSpPr>
          <p:cNvPr id="6" name="TextBox 5"/>
          <p:cNvSpPr txBox="1"/>
          <p:nvPr/>
        </p:nvSpPr>
        <p:spPr>
          <a:xfrm>
            <a:off x="1680519" y="3682313"/>
            <a:ext cx="9193427" cy="2616101"/>
          </a:xfrm>
          <a:prstGeom prst="rect">
            <a:avLst/>
          </a:prstGeom>
          <a:noFill/>
        </p:spPr>
        <p:txBody>
          <a:bodyPr wrap="square" rtlCol="0">
            <a:spAutoFit/>
          </a:bodyPr>
          <a:lstStyle/>
          <a:p>
            <a:r>
              <a:rPr lang="en-US" sz="2000" i="1" u="sng" dirty="0" smtClean="0">
                <a:latin typeface="Bookman Old Style" pitchFamily="18" charset="0"/>
              </a:rPr>
              <a:t>Additional Information</a:t>
            </a:r>
          </a:p>
          <a:p>
            <a:pPr>
              <a:buFont typeface="Arial" pitchFamily="34" charset="0"/>
              <a:buChar char="•"/>
            </a:pPr>
            <a:endParaRPr lang="en-US" sz="1600" dirty="0" smtClean="0">
              <a:latin typeface="Bookman Old Style" pitchFamily="18" charset="0"/>
            </a:endParaRPr>
          </a:p>
          <a:p>
            <a:pPr>
              <a:buFont typeface="Arial" pitchFamily="34" charset="0"/>
              <a:buChar char="•"/>
            </a:pPr>
            <a:r>
              <a:rPr lang="en-US" sz="1600" dirty="0" smtClean="0">
                <a:latin typeface="Bookman Old Style" pitchFamily="18" charset="0"/>
              </a:rPr>
              <a:t> </a:t>
            </a:r>
            <a:r>
              <a:rPr lang="en-US" sz="1600" b="1" dirty="0" err="1" smtClean="0">
                <a:latin typeface="Bookman Old Style" pitchFamily="18" charset="0"/>
              </a:rPr>
              <a:t>he_uniform</a:t>
            </a:r>
            <a:r>
              <a:rPr lang="en-US" sz="1600" b="1" dirty="0" smtClean="0">
                <a:latin typeface="Bookman Old Style" pitchFamily="18" charset="0"/>
              </a:rPr>
              <a:t> Kernel </a:t>
            </a:r>
            <a:r>
              <a:rPr lang="en-US" sz="1600" b="1" dirty="0" err="1" smtClean="0">
                <a:latin typeface="Bookman Old Style" pitchFamily="18" charset="0"/>
              </a:rPr>
              <a:t>Initializer</a:t>
            </a:r>
            <a:endParaRPr lang="en-US" sz="1600" b="1" dirty="0" smtClean="0">
              <a:latin typeface="Bookman Old Style" pitchFamily="18" charset="0"/>
            </a:endParaRPr>
          </a:p>
          <a:p>
            <a:pPr lvl="1">
              <a:buFont typeface="Arial" pitchFamily="34" charset="0"/>
              <a:buChar char="•"/>
            </a:pPr>
            <a:r>
              <a:rPr lang="en-US" sz="1600" dirty="0" smtClean="0">
                <a:latin typeface="Bookman Old Style" pitchFamily="18" charset="0"/>
              </a:rPr>
              <a:t>  Initializes the kernel/feature by drawing samples from a uniform distribution</a:t>
            </a:r>
          </a:p>
          <a:p>
            <a:pPr lvl="1"/>
            <a:endParaRPr lang="en-US" sz="1600" dirty="0" smtClean="0">
              <a:latin typeface="Bookman Old Style" pitchFamily="18" charset="0"/>
            </a:endParaRPr>
          </a:p>
          <a:p>
            <a:pPr>
              <a:buFont typeface="Arial" pitchFamily="34" charset="0"/>
              <a:buChar char="•"/>
            </a:pPr>
            <a:r>
              <a:rPr lang="en-US" sz="1600" b="1" dirty="0" smtClean="0">
                <a:latin typeface="Bookman Old Style" pitchFamily="18" charset="0"/>
              </a:rPr>
              <a:t> Sparse Categorical Cross Entropy</a:t>
            </a:r>
          </a:p>
          <a:p>
            <a:pPr lvl="1">
              <a:buFont typeface="Arial" pitchFamily="34" charset="0"/>
              <a:buChar char="•"/>
            </a:pPr>
            <a:r>
              <a:rPr lang="en-US" sz="1600" dirty="0" smtClean="0">
                <a:latin typeface="Bookman Old Style" pitchFamily="18" charset="0"/>
              </a:rPr>
              <a:t>  Cross entropy function used as in multi-class situations</a:t>
            </a:r>
          </a:p>
          <a:p>
            <a:pPr lvl="1">
              <a:buFont typeface="Arial" pitchFamily="34" charset="0"/>
              <a:buChar char="•"/>
            </a:pPr>
            <a:r>
              <a:rPr lang="en-US" sz="1600" dirty="0" smtClean="0">
                <a:latin typeface="Bookman Old Style" pitchFamily="18" charset="0"/>
              </a:rPr>
              <a:t>  Cross Entropy is the measure of difference between two probability distributions for a given random variable.</a:t>
            </a:r>
          </a:p>
          <a:p>
            <a:pPr lvl="1">
              <a:buFont typeface="Arial" pitchFamily="34" charset="0"/>
              <a:buChar char="•"/>
            </a:pPr>
            <a:r>
              <a:rPr lang="en-US" sz="1600" dirty="0" smtClean="0">
                <a:latin typeface="Bookman Old Style" pitchFamily="18" charset="0"/>
              </a:rPr>
              <a:t>  This is used as the loss function.</a:t>
            </a:r>
            <a:endParaRPr lang="en-US" sz="1600" dirty="0">
              <a:latin typeface="Bookman Old Style" pitchFamily="18" charset="0"/>
            </a:endParaRPr>
          </a:p>
        </p:txBody>
      </p:sp>
    </p:spTree>
    <p:extLst>
      <p:ext uri="{BB962C8B-B14F-4D97-AF65-F5344CB8AC3E}">
        <p14:creationId xmlns:p14="http://schemas.microsoft.com/office/powerpoint/2010/main" xmlns="" val="4120173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E811695-68EA-3B4B-A243-5999C1F8D95F}"/>
              </a:ext>
            </a:extLst>
          </p:cNvPr>
          <p:cNvSpPr>
            <a:spLocks noGrp="1"/>
          </p:cNvSpPr>
          <p:nvPr>
            <p:ph idx="1"/>
          </p:nvPr>
        </p:nvSpPr>
        <p:spPr>
          <a:xfrm>
            <a:off x="1371600" y="330739"/>
            <a:ext cx="5000018" cy="6040877"/>
          </a:xfrm>
        </p:spPr>
        <p:txBody>
          <a:bodyPr/>
          <a:lstStyle/>
          <a:p>
            <a:pPr marL="0" indent="0">
              <a:buNone/>
            </a:pPr>
            <a:r>
              <a:rPr lang="en-IN" b="1" u="sng" dirty="0">
                <a:latin typeface="Bookman Old Style" panose="02050604050505020204" pitchFamily="18" charset="0"/>
              </a:rPr>
              <a:t>Invoking of CNN within GUI</a:t>
            </a:r>
            <a:endParaRPr lang="en-IN" dirty="0">
              <a:latin typeface="Bookman Old Style" panose="02050604050505020204" pitchFamily="18" charset="0"/>
            </a:endParaRPr>
          </a:p>
          <a:p>
            <a:pPr marL="0" indent="0" fontAlgn="base">
              <a:buNone/>
            </a:pPr>
            <a:endParaRPr lang="en-IN" dirty="0"/>
          </a:p>
          <a:p>
            <a:pPr fontAlgn="base">
              <a:buFont typeface="Arial" panose="020B0604020202020204" pitchFamily="34" charset="0"/>
              <a:buChar char="•"/>
            </a:pPr>
            <a:r>
              <a:rPr lang="en-IN" sz="1600" dirty="0">
                <a:latin typeface="Bookman Old Style" panose="02050604050505020204" pitchFamily="18" charset="0"/>
              </a:rPr>
              <a:t>Initialization and training</a:t>
            </a:r>
          </a:p>
          <a:p>
            <a:pPr marL="0" indent="0" fontAlgn="base">
              <a:buNone/>
            </a:pPr>
            <a:endParaRPr lang="en-IN" dirty="0"/>
          </a:p>
          <a:p>
            <a:pPr marL="0" indent="0">
              <a:buNone/>
            </a:pPr>
            <a:endParaRPr lang="en-US" dirty="0"/>
          </a:p>
        </p:txBody>
      </p:sp>
      <p:sp>
        <p:nvSpPr>
          <p:cNvPr id="4" name="TextBox 3">
            <a:extLst>
              <a:ext uri="{FF2B5EF4-FFF2-40B4-BE49-F238E27FC236}">
                <a16:creationId xmlns:a16="http://schemas.microsoft.com/office/drawing/2014/main" xmlns="" id="{4679B1CC-E113-1949-B9B9-1C6145AE9B99}"/>
              </a:ext>
            </a:extLst>
          </p:cNvPr>
          <p:cNvSpPr txBox="1"/>
          <p:nvPr/>
        </p:nvSpPr>
        <p:spPr>
          <a:xfrm>
            <a:off x="6494834" y="369651"/>
            <a:ext cx="5489643" cy="2062103"/>
          </a:xfrm>
          <a:prstGeom prst="rect">
            <a:avLst/>
          </a:prstGeom>
          <a:noFill/>
        </p:spPr>
        <p:txBody>
          <a:bodyPr wrap="square" rtlCol="0">
            <a:spAutoFit/>
          </a:bodyPr>
          <a:lstStyle/>
          <a:p>
            <a:endParaRPr lang="en-US" dirty="0"/>
          </a:p>
          <a:p>
            <a:pPr fontAlgn="base"/>
            <a:endParaRPr lang="en-IN" dirty="0"/>
          </a:p>
          <a:p>
            <a:pPr fontAlgn="base"/>
            <a:endParaRPr lang="en-IN" dirty="0"/>
          </a:p>
          <a:p>
            <a:pPr marL="285750" indent="-285750" fontAlgn="base">
              <a:buFont typeface="Arial" panose="020B0604020202020204" pitchFamily="34" charset="0"/>
              <a:buChar char="•"/>
            </a:pPr>
            <a:r>
              <a:rPr lang="en-IN" sz="1600" dirty="0">
                <a:latin typeface="Bookman Old Style" panose="02050604050505020204" pitchFamily="18" charset="0"/>
              </a:rPr>
              <a:t>Evaluation and Accuracy</a:t>
            </a:r>
          </a:p>
          <a:p>
            <a:endParaRPr lang="en-US" dirty="0">
              <a:latin typeface="Bookman Old Style" panose="02050604050505020204" pitchFamily="18" charset="0"/>
            </a:endParaRPr>
          </a:p>
          <a:p>
            <a:endParaRPr lang="en-US" dirty="0"/>
          </a:p>
          <a:p>
            <a:endParaRPr lang="en-US" dirty="0"/>
          </a:p>
        </p:txBody>
      </p:sp>
      <p:pic>
        <p:nvPicPr>
          <p:cNvPr id="11268" name="Picture 4" descr="https://lh3.googleusercontent.com/hkBN6bfmAgTnUYkHJbLdtzcMPgJbjbxv-42RWxp0A7OWq1VBouMRU349tZ1-mqh6xnlKZYcE0YwykN9O4AWzL-v5QugcNQR3j_7wEhxPoT39d_sCoQ1meKYoW1wPzg0G1G2lwvy7"/>
          <p:cNvPicPr>
            <a:picLocks noChangeAspect="1" noChangeArrowheads="1"/>
          </p:cNvPicPr>
          <p:nvPr/>
        </p:nvPicPr>
        <p:blipFill>
          <a:blip r:embed="rId2"/>
          <a:srcRect/>
          <a:stretch>
            <a:fillRect/>
          </a:stretch>
        </p:blipFill>
        <p:spPr bwMode="auto">
          <a:xfrm>
            <a:off x="6494834" y="1816143"/>
            <a:ext cx="5154400" cy="2302776"/>
          </a:xfrm>
          <a:prstGeom prst="rect">
            <a:avLst/>
          </a:prstGeom>
          <a:noFill/>
        </p:spPr>
      </p:pic>
      <p:cxnSp>
        <p:nvCxnSpPr>
          <p:cNvPr id="9" name="Straight Connector 8"/>
          <p:cNvCxnSpPr/>
          <p:nvPr/>
        </p:nvCxnSpPr>
        <p:spPr>
          <a:xfrm>
            <a:off x="6211330" y="873211"/>
            <a:ext cx="57665" cy="5165124"/>
          </a:xfrm>
          <a:prstGeom prst="line">
            <a:avLst/>
          </a:prstGeom>
        </p:spPr>
        <p:style>
          <a:lnRef idx="1">
            <a:schemeClr val="accent1"/>
          </a:lnRef>
          <a:fillRef idx="0">
            <a:schemeClr val="accent1"/>
          </a:fillRef>
          <a:effectRef idx="0">
            <a:schemeClr val="accent1"/>
          </a:effectRef>
          <a:fontRef idx="minor">
            <a:schemeClr val="tx1"/>
          </a:fontRef>
        </p:style>
      </p:cxnSp>
      <p:pic>
        <p:nvPicPr>
          <p:cNvPr id="18433" name="Picture 1"/>
          <p:cNvPicPr>
            <a:picLocks noChangeAspect="1" noChangeArrowheads="1"/>
          </p:cNvPicPr>
          <p:nvPr/>
        </p:nvPicPr>
        <p:blipFill>
          <a:blip r:embed="rId3"/>
          <a:srcRect/>
          <a:stretch>
            <a:fillRect/>
          </a:stretch>
        </p:blipFill>
        <p:spPr bwMode="auto">
          <a:xfrm>
            <a:off x="1201180" y="1659625"/>
            <a:ext cx="4213318" cy="3123943"/>
          </a:xfrm>
          <a:prstGeom prst="rect">
            <a:avLst/>
          </a:prstGeom>
          <a:noFill/>
          <a:ln w="9525">
            <a:noFill/>
            <a:miter lim="800000"/>
            <a:headEnd/>
            <a:tailEnd/>
          </a:ln>
        </p:spPr>
      </p:pic>
    </p:spTree>
    <p:extLst>
      <p:ext uri="{BB962C8B-B14F-4D97-AF65-F5344CB8AC3E}">
        <p14:creationId xmlns:p14="http://schemas.microsoft.com/office/powerpoint/2010/main" xmlns="" val="31666989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C38EAFA-B7D8-6E41-A84D-9A4C5607F238}"/>
              </a:ext>
            </a:extLst>
          </p:cNvPr>
          <p:cNvSpPr>
            <a:spLocks noGrp="1"/>
          </p:cNvSpPr>
          <p:nvPr>
            <p:ph idx="1"/>
          </p:nvPr>
        </p:nvSpPr>
        <p:spPr>
          <a:xfrm>
            <a:off x="1371600" y="851126"/>
            <a:ext cx="9601200" cy="565782"/>
          </a:xfrm>
        </p:spPr>
        <p:txBody>
          <a:bodyPr/>
          <a:lstStyle/>
          <a:p>
            <a:r>
              <a:rPr lang="en-US" dirty="0">
                <a:latin typeface="Bookman Old Style" panose="02050604050505020204" pitchFamily="18" charset="0"/>
              </a:rPr>
              <a:t>New Image Classification</a:t>
            </a:r>
          </a:p>
          <a:p>
            <a:endParaRPr lang="en-US" dirty="0">
              <a:latin typeface="Bookman Old Style" panose="02050604050505020204" pitchFamily="18" charset="0"/>
            </a:endParaRPr>
          </a:p>
          <a:p>
            <a:pPr marL="0" indent="0">
              <a:buNone/>
            </a:pPr>
            <a:endParaRPr lang="en-US" dirty="0">
              <a:latin typeface="Bookman Old Style" panose="02050604050505020204" pitchFamily="18" charset="0"/>
            </a:endParaRPr>
          </a:p>
        </p:txBody>
      </p:sp>
      <p:pic>
        <p:nvPicPr>
          <p:cNvPr id="10242" name="Picture 2" descr="https://lh5.googleusercontent.com/Vj-Ud69WKSxTuUPm-z2EkfnSIaICfwNDqO2nImsF1gBBfGG-QJuIvv2nhF0JDk5sFT9nWbuxT4hvu0IQgLXYDfEp7bslMteOvtvlStqB9VOWKq07JS7xz5Po-9jv2-rl-WbTwA3x"/>
          <p:cNvPicPr>
            <a:picLocks noChangeAspect="1" noChangeArrowheads="1"/>
          </p:cNvPicPr>
          <p:nvPr/>
        </p:nvPicPr>
        <p:blipFill>
          <a:blip r:embed="rId2"/>
          <a:srcRect/>
          <a:stretch>
            <a:fillRect/>
          </a:stretch>
        </p:blipFill>
        <p:spPr bwMode="auto">
          <a:xfrm>
            <a:off x="2565399" y="1655162"/>
            <a:ext cx="7858271" cy="2883886"/>
          </a:xfrm>
          <a:prstGeom prst="rect">
            <a:avLst/>
          </a:prstGeom>
          <a:noFill/>
        </p:spPr>
      </p:pic>
    </p:spTree>
    <p:extLst>
      <p:ext uri="{BB962C8B-B14F-4D97-AF65-F5344CB8AC3E}">
        <p14:creationId xmlns:p14="http://schemas.microsoft.com/office/powerpoint/2010/main" xmlns="" val="3074245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C38EAFA-B7D8-6E41-A84D-9A4C5607F238}"/>
              </a:ext>
            </a:extLst>
          </p:cNvPr>
          <p:cNvSpPr>
            <a:spLocks noGrp="1"/>
          </p:cNvSpPr>
          <p:nvPr>
            <p:ph idx="1"/>
          </p:nvPr>
        </p:nvSpPr>
        <p:spPr>
          <a:xfrm>
            <a:off x="1223319" y="568235"/>
            <a:ext cx="9601200" cy="565782"/>
          </a:xfrm>
        </p:spPr>
        <p:txBody>
          <a:bodyPr>
            <a:noAutofit/>
          </a:bodyPr>
          <a:lstStyle/>
          <a:p>
            <a:pPr>
              <a:buNone/>
            </a:pPr>
            <a:r>
              <a:rPr lang="en-US" sz="4400" dirty="0" smtClean="0">
                <a:latin typeface="Bookman Old Style" panose="02050604050505020204" pitchFamily="18" charset="0"/>
              </a:rPr>
              <a:t>Training</a:t>
            </a:r>
            <a:endParaRPr lang="en-US" sz="4400" dirty="0">
              <a:latin typeface="Bookman Old Style" panose="02050604050505020204" pitchFamily="18" charset="0"/>
            </a:endParaRPr>
          </a:p>
          <a:p>
            <a:pPr marL="0" indent="0">
              <a:buNone/>
            </a:pPr>
            <a:endParaRPr lang="en-US" sz="4400" dirty="0">
              <a:latin typeface="Bookman Old Style" panose="02050604050505020204" pitchFamily="18" charset="0"/>
            </a:endParaRPr>
          </a:p>
        </p:txBody>
      </p:sp>
      <p:pic>
        <p:nvPicPr>
          <p:cNvPr id="40962" name="Picture 2" descr="https://lh6.googleusercontent.com/bx3j_hgTVJ_dSrdo0fcMkWnCKw6M8zV_UhPHrBYGmULNw3r0IsrhrfL7mClLVEMJY32rrJuo6y_qcwUVfYdh5BE7wClAidj7XffvYl-Fyj3Ef9zo0tDTfhChCXu2stcUtLgYWjWl"/>
          <p:cNvPicPr>
            <a:picLocks noChangeAspect="1" noChangeArrowheads="1"/>
          </p:cNvPicPr>
          <p:nvPr/>
        </p:nvPicPr>
        <p:blipFill>
          <a:blip r:embed="rId2"/>
          <a:srcRect/>
          <a:stretch>
            <a:fillRect/>
          </a:stretch>
        </p:blipFill>
        <p:spPr bwMode="auto">
          <a:xfrm>
            <a:off x="6091193" y="1427854"/>
            <a:ext cx="5591323" cy="3575222"/>
          </a:xfrm>
          <a:prstGeom prst="rect">
            <a:avLst/>
          </a:prstGeom>
          <a:noFill/>
        </p:spPr>
      </p:pic>
      <p:sp>
        <p:nvSpPr>
          <p:cNvPr id="5" name="TextBox 4"/>
          <p:cNvSpPr txBox="1"/>
          <p:nvPr/>
        </p:nvSpPr>
        <p:spPr>
          <a:xfrm>
            <a:off x="1223319" y="1787615"/>
            <a:ext cx="4213654" cy="2308324"/>
          </a:xfrm>
          <a:prstGeom prst="rect">
            <a:avLst/>
          </a:prstGeom>
          <a:noFill/>
        </p:spPr>
        <p:txBody>
          <a:bodyPr wrap="square" rtlCol="0">
            <a:spAutoFit/>
          </a:bodyPr>
          <a:lstStyle/>
          <a:p>
            <a:r>
              <a:rPr lang="en-US" sz="1600" dirty="0" smtClean="0">
                <a:latin typeface="Bookman Old Style" pitchFamily="18" charset="0"/>
              </a:rPr>
              <a:t>After the loading of the data and preprocessing, the model has to be trained.</a:t>
            </a:r>
          </a:p>
          <a:p>
            <a:endParaRPr lang="en-US" sz="1600" dirty="0" smtClean="0">
              <a:latin typeface="Bookman Old Style" pitchFamily="18" charset="0"/>
            </a:endParaRPr>
          </a:p>
          <a:p>
            <a:r>
              <a:rPr lang="en-US" sz="1600" dirty="0" smtClean="0">
                <a:latin typeface="Bookman Old Style" pitchFamily="18" charset="0"/>
              </a:rPr>
              <a:t>The training took about 20-21 minutes.</a:t>
            </a:r>
          </a:p>
          <a:p>
            <a:endParaRPr lang="en-US" sz="1600" dirty="0" smtClean="0">
              <a:latin typeface="Bookman Old Style" pitchFamily="18" charset="0"/>
            </a:endParaRPr>
          </a:p>
          <a:p>
            <a:r>
              <a:rPr lang="en-US" sz="1600" dirty="0" smtClean="0">
                <a:latin typeface="Bookman Old Style" pitchFamily="18" charset="0"/>
              </a:rPr>
              <a:t>Initially we had the training to be live when the model was much simpler as shown below:</a:t>
            </a:r>
            <a:endParaRPr lang="en-US" sz="1600" dirty="0">
              <a:latin typeface="Bookman Old Style" pitchFamily="18" charset="0"/>
            </a:endParaRPr>
          </a:p>
        </p:txBody>
      </p:sp>
      <p:pic>
        <p:nvPicPr>
          <p:cNvPr id="6" name="Picture 4">
            <a:extLst>
              <a:ext uri="{FF2B5EF4-FFF2-40B4-BE49-F238E27FC236}">
                <a16:creationId xmlns:a16="http://schemas.microsoft.com/office/drawing/2014/main" xmlns="" id="{95B00C6D-90D3-8441-9291-EBD649BFAAC7}"/>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23319" y="4434966"/>
            <a:ext cx="1882471" cy="1484165"/>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2">
            <a:extLst>
              <a:ext uri="{FF2B5EF4-FFF2-40B4-BE49-F238E27FC236}">
                <a16:creationId xmlns:a16="http://schemas.microsoft.com/office/drawing/2014/main" xmlns="" id="{36764699-A2B2-AF41-A8DF-C6D0D574A796}"/>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460982" y="4572301"/>
            <a:ext cx="1765411" cy="577465"/>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6">
            <a:extLst>
              <a:ext uri="{FF2B5EF4-FFF2-40B4-BE49-F238E27FC236}">
                <a16:creationId xmlns:a16="http://schemas.microsoft.com/office/drawing/2014/main" xmlns="" id="{E75C50DC-1827-7548-9815-581AE604BD51}"/>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3800231" y="5214364"/>
            <a:ext cx="1134234" cy="704767"/>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extBox 8"/>
          <p:cNvSpPr txBox="1"/>
          <p:nvPr/>
        </p:nvSpPr>
        <p:spPr>
          <a:xfrm>
            <a:off x="6537745" y="5334356"/>
            <a:ext cx="4711892" cy="969496"/>
          </a:xfrm>
          <a:prstGeom prst="rect">
            <a:avLst/>
          </a:prstGeom>
          <a:noFill/>
        </p:spPr>
        <p:txBody>
          <a:bodyPr wrap="square" rtlCol="0">
            <a:spAutoFit/>
          </a:bodyPr>
          <a:lstStyle/>
          <a:p>
            <a:r>
              <a:rPr lang="en-US" sz="1600" dirty="0" smtClean="0">
                <a:latin typeface="Bookman Old Style" pitchFamily="18" charset="0"/>
              </a:rPr>
              <a:t>This was then replaced by just loading of data as per instruction</a:t>
            </a:r>
          </a:p>
          <a:p>
            <a:endParaRPr lang="en-US" sz="1600" dirty="0" smtClean="0">
              <a:latin typeface="Bookman Old Style" pitchFamily="18" charset="0"/>
            </a:endParaRPr>
          </a:p>
          <a:p>
            <a:pPr algn="r"/>
            <a:r>
              <a:rPr lang="en-US" sz="800" i="1" dirty="0" smtClean="0">
                <a:latin typeface="Bookman Old Style" pitchFamily="18" charset="0"/>
              </a:rPr>
              <a:t>Shown in the next few slides</a:t>
            </a:r>
            <a:endParaRPr lang="en-US" sz="800" i="1" dirty="0">
              <a:latin typeface="Bookman Old Style" pitchFamily="18" charset="0"/>
            </a:endParaRPr>
          </a:p>
        </p:txBody>
      </p:sp>
    </p:spTree>
    <p:extLst>
      <p:ext uri="{BB962C8B-B14F-4D97-AF65-F5344CB8AC3E}">
        <p14:creationId xmlns:p14="http://schemas.microsoft.com/office/powerpoint/2010/main" xmlns="" val="3074245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FA8905-F0B7-114E-9FEA-E8159F001B47}"/>
              </a:ext>
            </a:extLst>
          </p:cNvPr>
          <p:cNvSpPr>
            <a:spLocks noGrp="1"/>
          </p:cNvSpPr>
          <p:nvPr>
            <p:ph type="title"/>
          </p:nvPr>
        </p:nvSpPr>
        <p:spPr>
          <a:xfrm>
            <a:off x="1371600" y="685800"/>
            <a:ext cx="9601200" cy="666345"/>
          </a:xfrm>
        </p:spPr>
        <p:txBody>
          <a:bodyPr>
            <a:normAutofit/>
          </a:bodyPr>
          <a:lstStyle/>
          <a:p>
            <a:pPr algn="ctr"/>
            <a:r>
              <a:rPr lang="en-US" sz="3600" dirty="0">
                <a:latin typeface="Bookman Old Style" panose="02050604050505020204" pitchFamily="18" charset="0"/>
              </a:rPr>
              <a:t>Output  Screenshot</a:t>
            </a:r>
          </a:p>
        </p:txBody>
      </p:sp>
      <p:sp>
        <p:nvSpPr>
          <p:cNvPr id="4" name="Content Placeholder 3"/>
          <p:cNvSpPr>
            <a:spLocks noGrp="1"/>
          </p:cNvSpPr>
          <p:nvPr>
            <p:ph idx="1"/>
          </p:nvPr>
        </p:nvSpPr>
        <p:spPr/>
        <p:txBody>
          <a:bodyPr/>
          <a:lstStyle/>
          <a:p>
            <a:pPr>
              <a:buNone/>
            </a:pPr>
            <a:r>
              <a:rPr lang="en-US" dirty="0" smtClean="0"/>
              <a:t>  </a:t>
            </a:r>
            <a:endParaRPr lang="en-US" dirty="0"/>
          </a:p>
        </p:txBody>
      </p:sp>
      <p:pic>
        <p:nvPicPr>
          <p:cNvPr id="16385" name="Picture 1"/>
          <p:cNvPicPr>
            <a:picLocks noChangeAspect="1" noChangeArrowheads="1"/>
          </p:cNvPicPr>
          <p:nvPr/>
        </p:nvPicPr>
        <p:blipFill>
          <a:blip r:embed="rId2"/>
          <a:srcRect/>
          <a:stretch>
            <a:fillRect/>
          </a:stretch>
        </p:blipFill>
        <p:spPr bwMode="auto">
          <a:xfrm>
            <a:off x="1371600" y="1824199"/>
            <a:ext cx="5093301" cy="4043201"/>
          </a:xfrm>
          <a:prstGeom prst="rect">
            <a:avLst/>
          </a:prstGeom>
          <a:noFill/>
          <a:ln w="9525">
            <a:noFill/>
            <a:miter lim="800000"/>
            <a:headEnd/>
            <a:tailEnd/>
          </a:ln>
        </p:spPr>
      </p:pic>
      <p:pic>
        <p:nvPicPr>
          <p:cNvPr id="16386" name="Picture 2"/>
          <p:cNvPicPr>
            <a:picLocks noChangeAspect="1" noChangeArrowheads="1"/>
          </p:cNvPicPr>
          <p:nvPr/>
        </p:nvPicPr>
        <p:blipFill>
          <a:blip r:embed="rId3"/>
          <a:srcRect/>
          <a:stretch>
            <a:fillRect/>
          </a:stretch>
        </p:blipFill>
        <p:spPr bwMode="auto">
          <a:xfrm>
            <a:off x="7950930" y="2978107"/>
            <a:ext cx="2306358" cy="1445612"/>
          </a:xfrm>
          <a:prstGeom prst="rect">
            <a:avLst/>
          </a:prstGeom>
          <a:noFill/>
          <a:ln w="9525">
            <a:noFill/>
            <a:miter lim="800000"/>
            <a:headEnd/>
            <a:tailEnd/>
          </a:ln>
        </p:spPr>
      </p:pic>
    </p:spTree>
    <p:extLst>
      <p:ext uri="{BB962C8B-B14F-4D97-AF65-F5344CB8AC3E}">
        <p14:creationId xmlns:p14="http://schemas.microsoft.com/office/powerpoint/2010/main" xmlns="" val="28395972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a:extLst>
              <a:ext uri="{FF2B5EF4-FFF2-40B4-BE49-F238E27FC236}">
                <a16:creationId xmlns:a16="http://schemas.microsoft.com/office/drawing/2014/main" xmlns="" id="{8E016025-6113-3042-9C40-F8441C535332}"/>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607013" y="435392"/>
            <a:ext cx="7344383" cy="57679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437191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A49C27-8BAF-4C42-9514-DE5AFA153BA0}"/>
              </a:ext>
            </a:extLst>
          </p:cNvPr>
          <p:cNvSpPr>
            <a:spLocks noGrp="1"/>
          </p:cNvSpPr>
          <p:nvPr>
            <p:ph type="title"/>
          </p:nvPr>
        </p:nvSpPr>
        <p:spPr>
          <a:xfrm>
            <a:off x="1371600" y="685800"/>
            <a:ext cx="9601200" cy="1020536"/>
          </a:xfrm>
        </p:spPr>
        <p:txBody>
          <a:bodyPr/>
          <a:lstStyle/>
          <a:p>
            <a:r>
              <a:rPr lang="en-US" dirty="0">
                <a:latin typeface="Bookman Old Style" panose="02050604050505020204" pitchFamily="18" charset="0"/>
              </a:rPr>
              <a:t>OBJECTIVE</a:t>
            </a:r>
          </a:p>
        </p:txBody>
      </p:sp>
      <p:sp>
        <p:nvSpPr>
          <p:cNvPr id="3" name="Content Placeholder 2">
            <a:extLst>
              <a:ext uri="{FF2B5EF4-FFF2-40B4-BE49-F238E27FC236}">
                <a16:creationId xmlns:a16="http://schemas.microsoft.com/office/drawing/2014/main" xmlns="" id="{64FAA95C-D0F3-DC46-A679-747E9CF5E86C}"/>
              </a:ext>
            </a:extLst>
          </p:cNvPr>
          <p:cNvSpPr>
            <a:spLocks noGrp="1"/>
          </p:cNvSpPr>
          <p:nvPr>
            <p:ph idx="1"/>
          </p:nvPr>
        </p:nvSpPr>
        <p:spPr>
          <a:xfrm>
            <a:off x="1371600" y="1706336"/>
            <a:ext cx="9601200" cy="4110804"/>
          </a:xfrm>
        </p:spPr>
        <p:txBody>
          <a:bodyPr>
            <a:normAutofit fontScale="85000" lnSpcReduction="10000"/>
          </a:bodyPr>
          <a:lstStyle/>
          <a:p>
            <a:pPr>
              <a:lnSpc>
                <a:spcPct val="150000"/>
              </a:lnSpc>
            </a:pPr>
            <a:r>
              <a:rPr lang="en-IN" dirty="0">
                <a:latin typeface="Bookman Old Style" panose="02050604050505020204" pitchFamily="18" charset="0"/>
              </a:rPr>
              <a:t>The modern internet world is heavily plagued with malicious and spam content that ruin the experience of a wonderful invention. One of the most prominent forms of such content is via images. </a:t>
            </a:r>
          </a:p>
          <a:p>
            <a:pPr>
              <a:lnSpc>
                <a:spcPct val="150000"/>
              </a:lnSpc>
            </a:pPr>
            <a:r>
              <a:rPr lang="en-IN" dirty="0">
                <a:latin typeface="Bookman Old Style" panose="02050604050505020204" pitchFamily="18" charset="0"/>
              </a:rPr>
              <a:t>Our objective is to identify and portray the features occurring in an image in terms of the object or type of land cover these features actually represent on the ground. </a:t>
            </a:r>
          </a:p>
          <a:p>
            <a:pPr>
              <a:lnSpc>
                <a:spcPct val="150000"/>
              </a:lnSpc>
            </a:pPr>
            <a:r>
              <a:rPr lang="en-IN" dirty="0">
                <a:latin typeface="Bookman Old Style" panose="02050604050505020204" pitchFamily="18" charset="0"/>
              </a:rPr>
              <a:t>This interest in image classification was piqued and we have tried to train a model that can classify images. </a:t>
            </a:r>
          </a:p>
          <a:p>
            <a:pPr>
              <a:lnSpc>
                <a:spcPct val="150000"/>
              </a:lnSpc>
            </a:pPr>
            <a:r>
              <a:rPr lang="en-IN" dirty="0">
                <a:latin typeface="Bookman Old Style" panose="02050604050505020204" pitchFamily="18" charset="0"/>
              </a:rPr>
              <a:t>For this purpose, we propose a convolutional neural network (CNN)-based architecture using a dataset of sufficient training capacity.</a:t>
            </a:r>
          </a:p>
          <a:p>
            <a:pPr marL="0" indent="0">
              <a:buNone/>
            </a:pPr>
            <a:endParaRPr lang="en-IN" dirty="0">
              <a:latin typeface="Bookman Old Style" panose="02050604050505020204" pitchFamily="18" charset="0"/>
            </a:endParaRPr>
          </a:p>
        </p:txBody>
      </p:sp>
    </p:spTree>
    <p:extLst>
      <p:ext uri="{BB962C8B-B14F-4D97-AF65-F5344CB8AC3E}">
        <p14:creationId xmlns:p14="http://schemas.microsoft.com/office/powerpoint/2010/main" xmlns="" val="40834972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E6513B1-957E-D947-BFD7-4F8BEADFD524}"/>
              </a:ext>
            </a:extLst>
          </p:cNvPr>
          <p:cNvSpPr>
            <a:spLocks noGrp="1"/>
          </p:cNvSpPr>
          <p:nvPr>
            <p:ph idx="1"/>
          </p:nvPr>
        </p:nvSpPr>
        <p:spPr>
          <a:xfrm>
            <a:off x="1371600" y="233465"/>
            <a:ext cx="9601200" cy="6381344"/>
          </a:xfrm>
        </p:spPr>
        <p:txBody>
          <a:bodyPr/>
          <a:lstStyle/>
          <a:p>
            <a:endParaRPr lang="en-US" dirty="0">
              <a:latin typeface="Bookman Old Style" panose="02050604050505020204" pitchFamily="18" charset="0"/>
            </a:endParaRPr>
          </a:p>
          <a:p>
            <a:r>
              <a:rPr lang="en-US" dirty="0">
                <a:latin typeface="Bookman Old Style" panose="02050604050505020204" pitchFamily="18" charset="0"/>
              </a:rPr>
              <a:t>Loss Function : Sparse Categorical Cross Entropy</a:t>
            </a:r>
          </a:p>
          <a:p>
            <a:r>
              <a:rPr lang="en-US" dirty="0">
                <a:latin typeface="Bookman Old Style" panose="02050604050505020204" pitchFamily="18" charset="0"/>
              </a:rPr>
              <a:t>Performance Metric used: Sparse Categorical Accuracy</a:t>
            </a:r>
          </a:p>
        </p:txBody>
      </p:sp>
      <p:pic>
        <p:nvPicPr>
          <p:cNvPr id="12289" name="Picture 1"/>
          <p:cNvPicPr>
            <a:picLocks noChangeAspect="1" noChangeArrowheads="1"/>
          </p:cNvPicPr>
          <p:nvPr/>
        </p:nvPicPr>
        <p:blipFill>
          <a:blip r:embed="rId2"/>
          <a:srcRect/>
          <a:stretch>
            <a:fillRect/>
          </a:stretch>
        </p:blipFill>
        <p:spPr bwMode="auto">
          <a:xfrm>
            <a:off x="4159850" y="2575740"/>
            <a:ext cx="4448401" cy="1658508"/>
          </a:xfrm>
          <a:prstGeom prst="rect">
            <a:avLst/>
          </a:prstGeom>
          <a:noFill/>
          <a:ln w="9525">
            <a:noFill/>
            <a:miter lim="800000"/>
            <a:headEnd/>
            <a:tailEnd/>
          </a:ln>
        </p:spPr>
      </p:pic>
    </p:spTree>
    <p:extLst>
      <p:ext uri="{BB962C8B-B14F-4D97-AF65-F5344CB8AC3E}">
        <p14:creationId xmlns:p14="http://schemas.microsoft.com/office/powerpoint/2010/main" xmlns="" val="30368919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xmlns="" id="{AFCCCE13-9009-8C48-83EB-DD9A70F6B98D}"/>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413756" y="625762"/>
            <a:ext cx="5364488" cy="2185532"/>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6">
            <a:extLst>
              <a:ext uri="{FF2B5EF4-FFF2-40B4-BE49-F238E27FC236}">
                <a16:creationId xmlns:a16="http://schemas.microsoft.com/office/drawing/2014/main" xmlns="" id="{8CE02620-135E-B74E-9232-ABFD1268B058}"/>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411021" y="3582478"/>
            <a:ext cx="5446809" cy="208874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244359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FA8905-F0B7-114E-9FEA-E8159F001B47}"/>
              </a:ext>
            </a:extLst>
          </p:cNvPr>
          <p:cNvSpPr>
            <a:spLocks noGrp="1"/>
          </p:cNvSpPr>
          <p:nvPr>
            <p:ph type="title"/>
          </p:nvPr>
        </p:nvSpPr>
        <p:spPr>
          <a:xfrm>
            <a:off x="1371600" y="177800"/>
            <a:ext cx="9601200" cy="666345"/>
          </a:xfrm>
        </p:spPr>
        <p:txBody>
          <a:bodyPr>
            <a:normAutofit/>
          </a:bodyPr>
          <a:lstStyle/>
          <a:p>
            <a:pPr algn="ctr"/>
            <a:r>
              <a:rPr lang="en-US" sz="3600" dirty="0" smtClean="0">
                <a:latin typeface="Bookman Old Style" panose="02050604050505020204" pitchFamily="18" charset="0"/>
              </a:rPr>
              <a:t>Test Cases</a:t>
            </a:r>
            <a:endParaRPr lang="en-US" sz="3600" dirty="0">
              <a:latin typeface="Bookman Old Style" panose="02050604050505020204" pitchFamily="18" charset="0"/>
            </a:endParaRPr>
          </a:p>
        </p:txBody>
      </p:sp>
      <p:sp>
        <p:nvSpPr>
          <p:cNvPr id="4" name="Content Placeholder 3"/>
          <p:cNvSpPr>
            <a:spLocks noGrp="1"/>
          </p:cNvSpPr>
          <p:nvPr>
            <p:ph idx="1"/>
          </p:nvPr>
        </p:nvSpPr>
        <p:spPr/>
        <p:txBody>
          <a:bodyPr/>
          <a:lstStyle/>
          <a:p>
            <a:pPr>
              <a:buNone/>
            </a:pPr>
            <a:r>
              <a:rPr lang="en-US" dirty="0" smtClean="0"/>
              <a:t>  </a:t>
            </a:r>
            <a:endParaRPr lang="en-US" dirty="0"/>
          </a:p>
        </p:txBody>
      </p:sp>
      <p:graphicFrame>
        <p:nvGraphicFramePr>
          <p:cNvPr id="6" name="Table 5"/>
          <p:cNvGraphicFramePr>
            <a:graphicFrameLocks noGrp="1"/>
          </p:cNvGraphicFramePr>
          <p:nvPr/>
        </p:nvGraphicFramePr>
        <p:xfrm>
          <a:off x="1371600" y="844145"/>
          <a:ext cx="10172700" cy="5029200"/>
        </p:xfrm>
        <a:graphic>
          <a:graphicData uri="http://schemas.openxmlformats.org/drawingml/2006/table">
            <a:tbl>
              <a:tblPr firstRow="1" bandRow="1">
                <a:tableStyleId>{5C22544A-7EE6-4342-B048-85BDC9FD1C3A}</a:tableStyleId>
              </a:tblPr>
              <a:tblGrid>
                <a:gridCol w="2197100"/>
                <a:gridCol w="2889250"/>
                <a:gridCol w="3321050"/>
                <a:gridCol w="1765300"/>
              </a:tblGrid>
              <a:tr h="370840">
                <a:tc>
                  <a:txBody>
                    <a:bodyPr/>
                    <a:lstStyle/>
                    <a:p>
                      <a:pPr algn="ctr"/>
                      <a:r>
                        <a:rPr lang="en-US" dirty="0" smtClean="0">
                          <a:latin typeface="Bookman Old Style" pitchFamily="18" charset="0"/>
                        </a:rPr>
                        <a:t>Input</a:t>
                      </a:r>
                      <a:r>
                        <a:rPr lang="en-US" baseline="0" dirty="0" smtClean="0">
                          <a:latin typeface="Bookman Old Style" pitchFamily="18" charset="0"/>
                        </a:rPr>
                        <a:t> Image</a:t>
                      </a:r>
                      <a:endParaRPr lang="en-US" dirty="0">
                        <a:latin typeface="Bookman Old Style" pitchFamily="18" charset="0"/>
                      </a:endParaRPr>
                    </a:p>
                  </a:txBody>
                  <a:tcPr/>
                </a:tc>
                <a:tc>
                  <a:txBody>
                    <a:bodyPr/>
                    <a:lstStyle/>
                    <a:p>
                      <a:pPr algn="ctr"/>
                      <a:r>
                        <a:rPr lang="en-US" dirty="0" smtClean="0">
                          <a:latin typeface="Bookman Old Style" pitchFamily="18" charset="0"/>
                        </a:rPr>
                        <a:t>Expected Classification</a:t>
                      </a:r>
                      <a:endParaRPr lang="en-US" dirty="0">
                        <a:latin typeface="Bookman Old Style" pitchFamily="18" charset="0"/>
                      </a:endParaRPr>
                    </a:p>
                  </a:txBody>
                  <a:tcPr/>
                </a:tc>
                <a:tc>
                  <a:txBody>
                    <a:bodyPr/>
                    <a:lstStyle/>
                    <a:p>
                      <a:pPr algn="ctr"/>
                      <a:r>
                        <a:rPr lang="en-US" dirty="0" smtClean="0">
                          <a:latin typeface="Bookman Old Style" pitchFamily="18" charset="0"/>
                        </a:rPr>
                        <a:t>Actual Classification</a:t>
                      </a:r>
                      <a:endParaRPr lang="en-US" dirty="0">
                        <a:latin typeface="Bookman Old Style" pitchFamily="18" charset="0"/>
                      </a:endParaRPr>
                    </a:p>
                  </a:txBody>
                  <a:tcPr/>
                </a:tc>
                <a:tc>
                  <a:txBody>
                    <a:bodyPr/>
                    <a:lstStyle/>
                    <a:p>
                      <a:pPr algn="ctr"/>
                      <a:r>
                        <a:rPr lang="en-US" dirty="0" smtClean="0">
                          <a:latin typeface="Bookman Old Style" pitchFamily="18" charset="0"/>
                        </a:rPr>
                        <a:t>Status</a:t>
                      </a:r>
                      <a:endParaRPr lang="en-US" dirty="0">
                        <a:latin typeface="Bookman Old Style" pitchFamily="18" charset="0"/>
                      </a:endParaRPr>
                    </a:p>
                  </a:txBody>
                  <a:tcPr/>
                </a:tc>
              </a:tr>
              <a:tr h="370840">
                <a:tc>
                  <a:txBody>
                    <a:bodyPr/>
                    <a:lstStyle/>
                    <a:p>
                      <a:pPr algn="ctr"/>
                      <a:endParaRPr lang="en-US" dirty="0" smtClean="0">
                        <a:latin typeface="Bookman Old Style" pitchFamily="18" charset="0"/>
                      </a:endParaRPr>
                    </a:p>
                    <a:p>
                      <a:pPr algn="ctr"/>
                      <a:endParaRPr lang="en-US" dirty="0" smtClean="0">
                        <a:latin typeface="Bookman Old Style" pitchFamily="18" charset="0"/>
                      </a:endParaRPr>
                    </a:p>
                    <a:p>
                      <a:pPr algn="ctr"/>
                      <a:endParaRPr lang="en-US" dirty="0" smtClean="0">
                        <a:latin typeface="Bookman Old Style" pitchFamily="18" charset="0"/>
                      </a:endParaRPr>
                    </a:p>
                    <a:p>
                      <a:pPr algn="ctr"/>
                      <a:endParaRPr lang="en-US" dirty="0" smtClean="0">
                        <a:latin typeface="Bookman Old Style" pitchFamily="18" charset="0"/>
                      </a:endParaRPr>
                    </a:p>
                    <a:p>
                      <a:pPr algn="ctr"/>
                      <a:endParaRPr lang="en-US" dirty="0">
                        <a:latin typeface="Bookman Old Style" pitchFamily="18" charset="0"/>
                      </a:endParaRPr>
                    </a:p>
                  </a:txBody>
                  <a:tcPr/>
                </a:tc>
                <a:tc>
                  <a:txBody>
                    <a:bodyPr/>
                    <a:lstStyle/>
                    <a:p>
                      <a:pPr algn="ctr"/>
                      <a:endParaRPr lang="en-US" dirty="0" smtClean="0">
                        <a:latin typeface="Bookman Old Style" pitchFamily="18" charset="0"/>
                      </a:endParaRPr>
                    </a:p>
                    <a:p>
                      <a:pPr algn="ctr"/>
                      <a:endParaRPr lang="en-US" dirty="0" smtClean="0">
                        <a:latin typeface="Bookman Old Style" pitchFamily="18" charset="0"/>
                      </a:endParaRPr>
                    </a:p>
                    <a:p>
                      <a:pPr algn="ctr"/>
                      <a:r>
                        <a:rPr lang="en-US" dirty="0" smtClean="0">
                          <a:latin typeface="Bookman Old Style" pitchFamily="18" charset="0"/>
                        </a:rPr>
                        <a:t>Airplane</a:t>
                      </a:r>
                      <a:endParaRPr lang="en-US" dirty="0">
                        <a:latin typeface="Bookman Old Style" pitchFamily="18" charset="0"/>
                      </a:endParaRPr>
                    </a:p>
                  </a:txBody>
                  <a:tcPr/>
                </a:tc>
                <a:tc>
                  <a:txBody>
                    <a:bodyPr/>
                    <a:lstStyle/>
                    <a:p>
                      <a:pPr algn="ctr"/>
                      <a:endParaRPr lang="en-US" dirty="0" smtClean="0">
                        <a:latin typeface="Bookman Old Style" pitchFamily="18" charset="0"/>
                      </a:endParaRPr>
                    </a:p>
                    <a:p>
                      <a:pPr algn="ctr"/>
                      <a:endParaRPr lang="en-US" dirty="0">
                        <a:latin typeface="Bookman Old Style" pitchFamily="18" charset="0"/>
                      </a:endParaRPr>
                    </a:p>
                  </a:txBody>
                  <a:tcPr/>
                </a:tc>
                <a:tc>
                  <a:txBody>
                    <a:bodyPr/>
                    <a:lstStyle/>
                    <a:p>
                      <a:pPr algn="ctr"/>
                      <a:endParaRPr lang="en-US" dirty="0" smtClean="0">
                        <a:latin typeface="Bookman Old Style" pitchFamily="18" charset="0"/>
                      </a:endParaRPr>
                    </a:p>
                    <a:p>
                      <a:pPr algn="ctr"/>
                      <a:endParaRPr lang="en-US" dirty="0" smtClean="0">
                        <a:latin typeface="Bookman Old Style" pitchFamily="18" charset="0"/>
                      </a:endParaRPr>
                    </a:p>
                    <a:p>
                      <a:pPr algn="ctr"/>
                      <a:r>
                        <a:rPr lang="en-US" dirty="0" smtClean="0">
                          <a:latin typeface="Bookman Old Style" pitchFamily="18" charset="0"/>
                        </a:rPr>
                        <a:t>Correct</a:t>
                      </a:r>
                      <a:endParaRPr lang="en-US" dirty="0">
                        <a:latin typeface="Bookman Old Style" pitchFamily="18" charset="0"/>
                      </a:endParaRPr>
                    </a:p>
                  </a:txBody>
                  <a:tcPr/>
                </a:tc>
              </a:tr>
              <a:tr h="370840">
                <a:tc>
                  <a:txBody>
                    <a:bodyPr/>
                    <a:lstStyle/>
                    <a:p>
                      <a:pPr algn="ctr"/>
                      <a:endParaRPr lang="en-US" dirty="0" smtClean="0">
                        <a:latin typeface="Bookman Old Style" pitchFamily="18" charset="0"/>
                      </a:endParaRPr>
                    </a:p>
                    <a:p>
                      <a:pPr algn="ctr"/>
                      <a:endParaRPr lang="en-US" dirty="0" smtClean="0">
                        <a:latin typeface="Bookman Old Style" pitchFamily="18" charset="0"/>
                      </a:endParaRPr>
                    </a:p>
                    <a:p>
                      <a:pPr algn="ctr"/>
                      <a:endParaRPr lang="en-US" dirty="0" smtClean="0">
                        <a:latin typeface="Bookman Old Style" pitchFamily="18" charset="0"/>
                      </a:endParaRPr>
                    </a:p>
                    <a:p>
                      <a:pPr algn="ctr"/>
                      <a:endParaRPr lang="en-US" dirty="0" smtClean="0">
                        <a:latin typeface="Bookman Old Style" pitchFamily="18" charset="0"/>
                      </a:endParaRPr>
                    </a:p>
                    <a:p>
                      <a:pPr algn="ctr"/>
                      <a:endParaRPr lang="en-US" dirty="0">
                        <a:latin typeface="Bookman Old Style" pitchFamily="18" charset="0"/>
                      </a:endParaRPr>
                    </a:p>
                  </a:txBody>
                  <a:tcPr/>
                </a:tc>
                <a:tc>
                  <a:txBody>
                    <a:bodyPr/>
                    <a:lstStyle/>
                    <a:p>
                      <a:pPr algn="ctr"/>
                      <a:endParaRPr lang="en-US" dirty="0" smtClean="0">
                        <a:latin typeface="Bookman Old Style" pitchFamily="18" charset="0"/>
                      </a:endParaRPr>
                    </a:p>
                    <a:p>
                      <a:pPr algn="ctr"/>
                      <a:endParaRPr lang="en-US" dirty="0" smtClean="0">
                        <a:latin typeface="Bookman Old Style" pitchFamily="18" charset="0"/>
                      </a:endParaRPr>
                    </a:p>
                    <a:p>
                      <a:pPr algn="ctr"/>
                      <a:r>
                        <a:rPr lang="en-US" dirty="0" smtClean="0">
                          <a:latin typeface="Bookman Old Style" pitchFamily="18" charset="0"/>
                        </a:rPr>
                        <a:t>Automobile</a:t>
                      </a:r>
                      <a:endParaRPr lang="en-US" dirty="0">
                        <a:latin typeface="Bookman Old Style" pitchFamily="18" charset="0"/>
                      </a:endParaRPr>
                    </a:p>
                  </a:txBody>
                  <a:tcPr/>
                </a:tc>
                <a:tc>
                  <a:txBody>
                    <a:bodyPr/>
                    <a:lstStyle/>
                    <a:p>
                      <a:pPr algn="ctr"/>
                      <a:endParaRPr lang="en-US" dirty="0">
                        <a:latin typeface="Bookman Old Style" pitchFamily="18" charset="0"/>
                      </a:endParaRPr>
                    </a:p>
                  </a:txBody>
                  <a:tcPr/>
                </a:tc>
                <a:tc>
                  <a:txBody>
                    <a:bodyPr/>
                    <a:lstStyle/>
                    <a:p>
                      <a:pPr algn="ctr"/>
                      <a:endParaRPr lang="en-US" dirty="0" smtClean="0">
                        <a:latin typeface="Bookman Old Style" pitchFamily="18" charset="0"/>
                      </a:endParaRPr>
                    </a:p>
                    <a:p>
                      <a:pPr algn="ctr"/>
                      <a:endParaRPr lang="en-US" dirty="0" smtClean="0">
                        <a:latin typeface="Bookman Old Style" pitchFamily="18" charset="0"/>
                      </a:endParaRPr>
                    </a:p>
                    <a:p>
                      <a:pPr algn="ctr"/>
                      <a:r>
                        <a:rPr lang="en-US" dirty="0" smtClean="0">
                          <a:latin typeface="Bookman Old Style" pitchFamily="18" charset="0"/>
                        </a:rPr>
                        <a:t>Correct</a:t>
                      </a:r>
                      <a:endParaRPr lang="en-US" dirty="0">
                        <a:latin typeface="Bookman Old Style" pitchFamily="18" charset="0"/>
                      </a:endParaRPr>
                    </a:p>
                  </a:txBody>
                  <a:tcPr/>
                </a:tc>
              </a:tr>
              <a:tr h="370840">
                <a:tc>
                  <a:txBody>
                    <a:bodyPr/>
                    <a:lstStyle/>
                    <a:p>
                      <a:pPr algn="ctr"/>
                      <a:endParaRPr lang="en-US" dirty="0" smtClean="0">
                        <a:latin typeface="Bookman Old Style" pitchFamily="18" charset="0"/>
                      </a:endParaRPr>
                    </a:p>
                    <a:p>
                      <a:pPr algn="ctr"/>
                      <a:endParaRPr lang="en-US" dirty="0" smtClean="0">
                        <a:latin typeface="Bookman Old Style" pitchFamily="18" charset="0"/>
                      </a:endParaRPr>
                    </a:p>
                    <a:p>
                      <a:pPr algn="ctr"/>
                      <a:endParaRPr lang="en-US" dirty="0" smtClean="0">
                        <a:latin typeface="Bookman Old Style" pitchFamily="18" charset="0"/>
                      </a:endParaRPr>
                    </a:p>
                    <a:p>
                      <a:pPr algn="ctr"/>
                      <a:endParaRPr lang="en-US" dirty="0" smtClean="0">
                        <a:latin typeface="Bookman Old Style" pitchFamily="18" charset="0"/>
                      </a:endParaRPr>
                    </a:p>
                    <a:p>
                      <a:pPr algn="ctr"/>
                      <a:endParaRPr lang="en-US" dirty="0">
                        <a:latin typeface="Bookman Old Style" pitchFamily="18" charset="0"/>
                      </a:endParaRPr>
                    </a:p>
                  </a:txBody>
                  <a:tcPr/>
                </a:tc>
                <a:tc>
                  <a:txBody>
                    <a:bodyPr/>
                    <a:lstStyle/>
                    <a:p>
                      <a:pPr algn="ctr"/>
                      <a:endParaRPr lang="en-US" dirty="0" smtClean="0">
                        <a:latin typeface="Bookman Old Style" pitchFamily="18" charset="0"/>
                      </a:endParaRPr>
                    </a:p>
                    <a:p>
                      <a:pPr algn="ctr"/>
                      <a:endParaRPr lang="en-US" dirty="0" smtClean="0">
                        <a:latin typeface="Bookman Old Style" pitchFamily="18" charset="0"/>
                      </a:endParaRPr>
                    </a:p>
                    <a:p>
                      <a:pPr algn="ctr"/>
                      <a:r>
                        <a:rPr lang="en-US" dirty="0" smtClean="0">
                          <a:latin typeface="Bookman Old Style" pitchFamily="18" charset="0"/>
                        </a:rPr>
                        <a:t>Cat</a:t>
                      </a:r>
                      <a:endParaRPr lang="en-US" dirty="0">
                        <a:latin typeface="Bookman Old Style" pitchFamily="18" charset="0"/>
                      </a:endParaRPr>
                    </a:p>
                  </a:txBody>
                  <a:tcPr/>
                </a:tc>
                <a:tc>
                  <a:txBody>
                    <a:bodyPr/>
                    <a:lstStyle/>
                    <a:p>
                      <a:pPr algn="ctr"/>
                      <a:endParaRPr lang="en-US" dirty="0">
                        <a:latin typeface="Bookman Old Style" pitchFamily="18" charset="0"/>
                      </a:endParaRPr>
                    </a:p>
                  </a:txBody>
                  <a:tcPr/>
                </a:tc>
                <a:tc>
                  <a:txBody>
                    <a:bodyPr/>
                    <a:lstStyle/>
                    <a:p>
                      <a:pPr algn="ctr"/>
                      <a:endParaRPr lang="en-US" dirty="0" smtClean="0">
                        <a:latin typeface="Bookman Old Style" pitchFamily="18" charset="0"/>
                      </a:endParaRPr>
                    </a:p>
                    <a:p>
                      <a:pPr algn="ctr"/>
                      <a:endParaRPr lang="en-US" dirty="0" smtClean="0">
                        <a:latin typeface="Bookman Old Style" pitchFamily="18" charset="0"/>
                      </a:endParaRPr>
                    </a:p>
                    <a:p>
                      <a:pPr algn="ctr"/>
                      <a:r>
                        <a:rPr lang="en-US" dirty="0" smtClean="0">
                          <a:latin typeface="Bookman Old Style" pitchFamily="18" charset="0"/>
                        </a:rPr>
                        <a:t>Incorrect</a:t>
                      </a:r>
                      <a:endParaRPr lang="en-US" dirty="0">
                        <a:latin typeface="Bookman Old Style" pitchFamily="18" charset="0"/>
                      </a:endParaRPr>
                    </a:p>
                  </a:txBody>
                  <a:tcPr/>
                </a:tc>
              </a:tr>
            </a:tbl>
          </a:graphicData>
        </a:graphic>
      </p:graphicFrame>
      <p:pic>
        <p:nvPicPr>
          <p:cNvPr id="1026" name="Picture 2" descr="C:\Users\reuel\Desktop\Semester5\Subjects\Machine Learning\Project\30263053-ML-Project\Code\test\airplane_test1.png"/>
          <p:cNvPicPr>
            <a:picLocks noChangeAspect="1" noChangeArrowheads="1"/>
          </p:cNvPicPr>
          <p:nvPr/>
        </p:nvPicPr>
        <p:blipFill>
          <a:blip r:embed="rId2"/>
          <a:srcRect/>
          <a:stretch>
            <a:fillRect/>
          </a:stretch>
        </p:blipFill>
        <p:spPr bwMode="auto">
          <a:xfrm>
            <a:off x="1892300" y="1710266"/>
            <a:ext cx="939800" cy="939800"/>
          </a:xfrm>
          <a:prstGeom prst="rect">
            <a:avLst/>
          </a:prstGeom>
          <a:noFill/>
        </p:spPr>
      </p:pic>
      <p:pic>
        <p:nvPicPr>
          <p:cNvPr id="1027" name="Picture 3"/>
          <p:cNvPicPr>
            <a:picLocks noChangeAspect="1" noChangeArrowheads="1"/>
          </p:cNvPicPr>
          <p:nvPr/>
        </p:nvPicPr>
        <p:blipFill>
          <a:blip r:embed="rId3"/>
          <a:srcRect/>
          <a:stretch>
            <a:fillRect/>
          </a:stretch>
        </p:blipFill>
        <p:spPr bwMode="auto">
          <a:xfrm>
            <a:off x="6657975" y="1627188"/>
            <a:ext cx="2930525" cy="1092875"/>
          </a:xfrm>
          <a:prstGeom prst="rect">
            <a:avLst/>
          </a:prstGeom>
          <a:noFill/>
          <a:ln w="9525">
            <a:noFill/>
            <a:miter lim="800000"/>
            <a:headEnd/>
            <a:tailEnd/>
          </a:ln>
        </p:spPr>
      </p:pic>
      <p:pic>
        <p:nvPicPr>
          <p:cNvPr id="1028" name="Picture 4" descr="C:\Users\reuel\Desktop\Semester5\Subjects\Machine Learning\Project\30263053-ML-Project\Code\test\automobile_test2.png"/>
          <p:cNvPicPr>
            <a:picLocks noChangeAspect="1" noChangeArrowheads="1"/>
          </p:cNvPicPr>
          <p:nvPr/>
        </p:nvPicPr>
        <p:blipFill>
          <a:blip r:embed="rId4"/>
          <a:srcRect/>
          <a:stretch>
            <a:fillRect/>
          </a:stretch>
        </p:blipFill>
        <p:spPr bwMode="auto">
          <a:xfrm>
            <a:off x="1892300" y="3149600"/>
            <a:ext cx="939800" cy="939800"/>
          </a:xfrm>
          <a:prstGeom prst="rect">
            <a:avLst/>
          </a:prstGeom>
          <a:noFill/>
        </p:spPr>
      </p:pic>
      <p:pic>
        <p:nvPicPr>
          <p:cNvPr id="1029" name="Picture 5"/>
          <p:cNvPicPr>
            <a:picLocks noChangeAspect="1" noChangeArrowheads="1"/>
          </p:cNvPicPr>
          <p:nvPr/>
        </p:nvPicPr>
        <p:blipFill>
          <a:blip r:embed="rId5"/>
          <a:srcRect/>
          <a:stretch>
            <a:fillRect/>
          </a:stretch>
        </p:blipFill>
        <p:spPr bwMode="auto">
          <a:xfrm>
            <a:off x="6683375" y="3136475"/>
            <a:ext cx="2930525" cy="997299"/>
          </a:xfrm>
          <a:prstGeom prst="rect">
            <a:avLst/>
          </a:prstGeom>
          <a:noFill/>
          <a:ln w="9525">
            <a:noFill/>
            <a:miter lim="800000"/>
            <a:headEnd/>
            <a:tailEnd/>
          </a:ln>
        </p:spPr>
      </p:pic>
      <p:pic>
        <p:nvPicPr>
          <p:cNvPr id="1030" name="Picture 6" descr="C:\Users\reuel\Desktop\Semester5\Subjects\Machine Learning\Project\30263053-ML-Project\Code\test\cat_test2.png"/>
          <p:cNvPicPr>
            <a:picLocks noChangeAspect="1" noChangeArrowheads="1"/>
          </p:cNvPicPr>
          <p:nvPr/>
        </p:nvPicPr>
        <p:blipFill>
          <a:blip r:embed="rId6"/>
          <a:srcRect/>
          <a:stretch>
            <a:fillRect/>
          </a:stretch>
        </p:blipFill>
        <p:spPr bwMode="auto">
          <a:xfrm>
            <a:off x="1943100" y="4622800"/>
            <a:ext cx="889000" cy="889000"/>
          </a:xfrm>
          <a:prstGeom prst="rect">
            <a:avLst/>
          </a:prstGeom>
          <a:noFill/>
        </p:spPr>
      </p:pic>
      <p:pic>
        <p:nvPicPr>
          <p:cNvPr id="1031" name="Picture 7"/>
          <p:cNvPicPr>
            <a:picLocks noChangeAspect="1" noChangeArrowheads="1"/>
          </p:cNvPicPr>
          <p:nvPr/>
        </p:nvPicPr>
        <p:blipFill>
          <a:blip r:embed="rId7"/>
          <a:srcRect/>
          <a:stretch>
            <a:fillRect/>
          </a:stretch>
        </p:blipFill>
        <p:spPr bwMode="auto">
          <a:xfrm>
            <a:off x="6683375" y="4558973"/>
            <a:ext cx="2930525" cy="1105227"/>
          </a:xfrm>
          <a:prstGeom prst="rect">
            <a:avLst/>
          </a:prstGeom>
          <a:noFill/>
          <a:ln w="9525">
            <a:noFill/>
            <a:miter lim="800000"/>
            <a:headEnd/>
            <a:tailEnd/>
          </a:ln>
        </p:spPr>
      </p:pic>
    </p:spTree>
    <p:extLst>
      <p:ext uri="{BB962C8B-B14F-4D97-AF65-F5344CB8AC3E}">
        <p14:creationId xmlns:p14="http://schemas.microsoft.com/office/powerpoint/2010/main" xmlns="" val="28395972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FA8905-F0B7-114E-9FEA-E8159F001B47}"/>
              </a:ext>
            </a:extLst>
          </p:cNvPr>
          <p:cNvSpPr>
            <a:spLocks noGrp="1"/>
          </p:cNvSpPr>
          <p:nvPr>
            <p:ph type="title"/>
          </p:nvPr>
        </p:nvSpPr>
        <p:spPr>
          <a:xfrm>
            <a:off x="1371600" y="177800"/>
            <a:ext cx="9601200" cy="666345"/>
          </a:xfrm>
        </p:spPr>
        <p:txBody>
          <a:bodyPr>
            <a:normAutofit/>
          </a:bodyPr>
          <a:lstStyle/>
          <a:p>
            <a:pPr algn="ctr"/>
            <a:r>
              <a:rPr lang="en-US" sz="3600" dirty="0" smtClean="0">
                <a:latin typeface="Bookman Old Style" panose="02050604050505020204" pitchFamily="18" charset="0"/>
              </a:rPr>
              <a:t>Test Cases</a:t>
            </a:r>
            <a:endParaRPr lang="en-US" sz="3600" dirty="0">
              <a:latin typeface="Bookman Old Style" panose="02050604050505020204" pitchFamily="18" charset="0"/>
            </a:endParaRPr>
          </a:p>
        </p:txBody>
      </p:sp>
      <p:sp>
        <p:nvSpPr>
          <p:cNvPr id="4" name="Content Placeholder 3"/>
          <p:cNvSpPr>
            <a:spLocks noGrp="1"/>
          </p:cNvSpPr>
          <p:nvPr>
            <p:ph idx="1"/>
          </p:nvPr>
        </p:nvSpPr>
        <p:spPr/>
        <p:txBody>
          <a:bodyPr/>
          <a:lstStyle/>
          <a:p>
            <a:pPr>
              <a:buNone/>
            </a:pPr>
            <a:r>
              <a:rPr lang="en-US" dirty="0" smtClean="0"/>
              <a:t>  </a:t>
            </a:r>
            <a:endParaRPr lang="en-US" dirty="0"/>
          </a:p>
        </p:txBody>
      </p:sp>
      <p:graphicFrame>
        <p:nvGraphicFramePr>
          <p:cNvPr id="6" name="Table 5"/>
          <p:cNvGraphicFramePr>
            <a:graphicFrameLocks noGrp="1"/>
          </p:cNvGraphicFramePr>
          <p:nvPr/>
        </p:nvGraphicFramePr>
        <p:xfrm>
          <a:off x="1371600" y="844145"/>
          <a:ext cx="10172700" cy="5029200"/>
        </p:xfrm>
        <a:graphic>
          <a:graphicData uri="http://schemas.openxmlformats.org/drawingml/2006/table">
            <a:tbl>
              <a:tblPr firstRow="1" bandRow="1">
                <a:tableStyleId>{5C22544A-7EE6-4342-B048-85BDC9FD1C3A}</a:tableStyleId>
              </a:tblPr>
              <a:tblGrid>
                <a:gridCol w="2197100"/>
                <a:gridCol w="2889250"/>
                <a:gridCol w="3321050"/>
                <a:gridCol w="1765300"/>
              </a:tblGrid>
              <a:tr h="370840">
                <a:tc>
                  <a:txBody>
                    <a:bodyPr/>
                    <a:lstStyle/>
                    <a:p>
                      <a:pPr algn="ctr"/>
                      <a:r>
                        <a:rPr lang="en-US" dirty="0" smtClean="0">
                          <a:latin typeface="Bookman Old Style" pitchFamily="18" charset="0"/>
                        </a:rPr>
                        <a:t>Input</a:t>
                      </a:r>
                      <a:r>
                        <a:rPr lang="en-US" baseline="0" dirty="0" smtClean="0">
                          <a:latin typeface="Bookman Old Style" pitchFamily="18" charset="0"/>
                        </a:rPr>
                        <a:t> Image</a:t>
                      </a:r>
                      <a:endParaRPr lang="en-US" dirty="0">
                        <a:latin typeface="Bookman Old Style" pitchFamily="18" charset="0"/>
                      </a:endParaRPr>
                    </a:p>
                  </a:txBody>
                  <a:tcPr/>
                </a:tc>
                <a:tc>
                  <a:txBody>
                    <a:bodyPr/>
                    <a:lstStyle/>
                    <a:p>
                      <a:pPr algn="ctr"/>
                      <a:r>
                        <a:rPr lang="en-US" dirty="0" smtClean="0">
                          <a:latin typeface="Bookman Old Style" pitchFamily="18" charset="0"/>
                        </a:rPr>
                        <a:t>Expected Classification</a:t>
                      </a:r>
                      <a:endParaRPr lang="en-US" dirty="0">
                        <a:latin typeface="Bookman Old Style" pitchFamily="18" charset="0"/>
                      </a:endParaRPr>
                    </a:p>
                  </a:txBody>
                  <a:tcPr/>
                </a:tc>
                <a:tc>
                  <a:txBody>
                    <a:bodyPr/>
                    <a:lstStyle/>
                    <a:p>
                      <a:pPr algn="ctr"/>
                      <a:r>
                        <a:rPr lang="en-US" dirty="0" smtClean="0">
                          <a:latin typeface="Bookman Old Style" pitchFamily="18" charset="0"/>
                        </a:rPr>
                        <a:t>Actual Classification</a:t>
                      </a:r>
                      <a:endParaRPr lang="en-US" dirty="0">
                        <a:latin typeface="Bookman Old Style" pitchFamily="18" charset="0"/>
                      </a:endParaRPr>
                    </a:p>
                  </a:txBody>
                  <a:tcPr/>
                </a:tc>
                <a:tc>
                  <a:txBody>
                    <a:bodyPr/>
                    <a:lstStyle/>
                    <a:p>
                      <a:pPr algn="ctr"/>
                      <a:r>
                        <a:rPr lang="en-US" dirty="0" smtClean="0">
                          <a:latin typeface="Bookman Old Style" pitchFamily="18" charset="0"/>
                        </a:rPr>
                        <a:t>Status</a:t>
                      </a:r>
                      <a:endParaRPr lang="en-US" dirty="0">
                        <a:latin typeface="Bookman Old Style" pitchFamily="18" charset="0"/>
                      </a:endParaRPr>
                    </a:p>
                  </a:txBody>
                  <a:tcPr/>
                </a:tc>
              </a:tr>
              <a:tr h="370840">
                <a:tc>
                  <a:txBody>
                    <a:bodyPr/>
                    <a:lstStyle/>
                    <a:p>
                      <a:pPr algn="ctr"/>
                      <a:endParaRPr lang="en-US" dirty="0" smtClean="0">
                        <a:latin typeface="Bookman Old Style" pitchFamily="18" charset="0"/>
                      </a:endParaRPr>
                    </a:p>
                    <a:p>
                      <a:pPr algn="ctr"/>
                      <a:endParaRPr lang="en-US" dirty="0" smtClean="0">
                        <a:latin typeface="Bookman Old Style" pitchFamily="18" charset="0"/>
                      </a:endParaRPr>
                    </a:p>
                    <a:p>
                      <a:pPr algn="ctr"/>
                      <a:endParaRPr lang="en-US" dirty="0" smtClean="0">
                        <a:latin typeface="Bookman Old Style" pitchFamily="18" charset="0"/>
                      </a:endParaRPr>
                    </a:p>
                    <a:p>
                      <a:pPr algn="ctr"/>
                      <a:endParaRPr lang="en-US" dirty="0" smtClean="0">
                        <a:latin typeface="Bookman Old Style" pitchFamily="18" charset="0"/>
                      </a:endParaRPr>
                    </a:p>
                    <a:p>
                      <a:pPr algn="ctr"/>
                      <a:endParaRPr lang="en-US" dirty="0">
                        <a:latin typeface="Bookman Old Style" pitchFamily="18" charset="0"/>
                      </a:endParaRPr>
                    </a:p>
                  </a:txBody>
                  <a:tcPr/>
                </a:tc>
                <a:tc>
                  <a:txBody>
                    <a:bodyPr/>
                    <a:lstStyle/>
                    <a:p>
                      <a:pPr algn="ctr"/>
                      <a:endParaRPr lang="en-US" dirty="0" smtClean="0">
                        <a:latin typeface="Bookman Old Style" pitchFamily="18" charset="0"/>
                      </a:endParaRPr>
                    </a:p>
                    <a:p>
                      <a:pPr algn="ctr"/>
                      <a:endParaRPr lang="en-US" dirty="0" smtClean="0">
                        <a:latin typeface="Bookman Old Style" pitchFamily="18" charset="0"/>
                      </a:endParaRPr>
                    </a:p>
                    <a:p>
                      <a:pPr algn="ctr"/>
                      <a:r>
                        <a:rPr lang="en-US" dirty="0" smtClean="0">
                          <a:latin typeface="Bookman Old Style" pitchFamily="18" charset="0"/>
                        </a:rPr>
                        <a:t>Dog</a:t>
                      </a:r>
                      <a:endParaRPr lang="en-US" dirty="0">
                        <a:latin typeface="Bookman Old Style" pitchFamily="18" charset="0"/>
                      </a:endParaRPr>
                    </a:p>
                  </a:txBody>
                  <a:tcPr/>
                </a:tc>
                <a:tc>
                  <a:txBody>
                    <a:bodyPr/>
                    <a:lstStyle/>
                    <a:p>
                      <a:pPr algn="ctr"/>
                      <a:endParaRPr lang="en-US" dirty="0" smtClean="0">
                        <a:latin typeface="Bookman Old Style" pitchFamily="18" charset="0"/>
                      </a:endParaRPr>
                    </a:p>
                    <a:p>
                      <a:pPr algn="ctr"/>
                      <a:endParaRPr lang="en-US" dirty="0">
                        <a:latin typeface="Bookman Old Style" pitchFamily="18" charset="0"/>
                      </a:endParaRPr>
                    </a:p>
                  </a:txBody>
                  <a:tcPr/>
                </a:tc>
                <a:tc>
                  <a:txBody>
                    <a:bodyPr/>
                    <a:lstStyle/>
                    <a:p>
                      <a:pPr algn="ctr"/>
                      <a:endParaRPr lang="en-US" dirty="0" smtClean="0">
                        <a:latin typeface="Bookman Old Style" pitchFamily="18" charset="0"/>
                      </a:endParaRPr>
                    </a:p>
                    <a:p>
                      <a:pPr algn="ctr"/>
                      <a:endParaRPr lang="en-US" dirty="0" smtClean="0">
                        <a:latin typeface="Bookman Old Style" pitchFamily="18" charset="0"/>
                      </a:endParaRPr>
                    </a:p>
                    <a:p>
                      <a:pPr algn="ctr"/>
                      <a:r>
                        <a:rPr lang="en-US" dirty="0" smtClean="0">
                          <a:latin typeface="Bookman Old Style" pitchFamily="18" charset="0"/>
                        </a:rPr>
                        <a:t>Incorrect</a:t>
                      </a:r>
                      <a:endParaRPr lang="en-US" dirty="0">
                        <a:latin typeface="Bookman Old Style" pitchFamily="18" charset="0"/>
                      </a:endParaRPr>
                    </a:p>
                  </a:txBody>
                  <a:tcPr/>
                </a:tc>
              </a:tr>
              <a:tr h="370840">
                <a:tc>
                  <a:txBody>
                    <a:bodyPr/>
                    <a:lstStyle/>
                    <a:p>
                      <a:pPr algn="ctr"/>
                      <a:endParaRPr lang="en-US" dirty="0" smtClean="0">
                        <a:latin typeface="Bookman Old Style" pitchFamily="18" charset="0"/>
                      </a:endParaRPr>
                    </a:p>
                    <a:p>
                      <a:pPr algn="ctr"/>
                      <a:endParaRPr lang="en-US" dirty="0" smtClean="0">
                        <a:latin typeface="Bookman Old Style" pitchFamily="18" charset="0"/>
                      </a:endParaRPr>
                    </a:p>
                    <a:p>
                      <a:pPr algn="ctr"/>
                      <a:endParaRPr lang="en-US" dirty="0" smtClean="0">
                        <a:latin typeface="Bookman Old Style" pitchFamily="18" charset="0"/>
                      </a:endParaRPr>
                    </a:p>
                    <a:p>
                      <a:pPr algn="ctr"/>
                      <a:endParaRPr lang="en-US" dirty="0" smtClean="0">
                        <a:latin typeface="Bookman Old Style" pitchFamily="18" charset="0"/>
                      </a:endParaRPr>
                    </a:p>
                    <a:p>
                      <a:pPr algn="ctr"/>
                      <a:endParaRPr lang="en-US" dirty="0">
                        <a:latin typeface="Bookman Old Style" pitchFamily="18" charset="0"/>
                      </a:endParaRPr>
                    </a:p>
                  </a:txBody>
                  <a:tcPr/>
                </a:tc>
                <a:tc>
                  <a:txBody>
                    <a:bodyPr/>
                    <a:lstStyle/>
                    <a:p>
                      <a:pPr algn="ctr"/>
                      <a:endParaRPr lang="en-US" dirty="0" smtClean="0">
                        <a:latin typeface="Bookman Old Style" pitchFamily="18" charset="0"/>
                      </a:endParaRPr>
                    </a:p>
                    <a:p>
                      <a:pPr algn="ctr"/>
                      <a:endParaRPr lang="en-US" dirty="0" smtClean="0">
                        <a:latin typeface="Bookman Old Style" pitchFamily="18" charset="0"/>
                      </a:endParaRPr>
                    </a:p>
                    <a:p>
                      <a:pPr algn="ctr"/>
                      <a:r>
                        <a:rPr lang="en-US" dirty="0" smtClean="0">
                          <a:latin typeface="Bookman Old Style" pitchFamily="18" charset="0"/>
                        </a:rPr>
                        <a:t>Truck</a:t>
                      </a:r>
                      <a:endParaRPr lang="en-US" dirty="0">
                        <a:latin typeface="Bookman Old Style" pitchFamily="18" charset="0"/>
                      </a:endParaRPr>
                    </a:p>
                  </a:txBody>
                  <a:tcPr/>
                </a:tc>
                <a:tc>
                  <a:txBody>
                    <a:bodyPr/>
                    <a:lstStyle/>
                    <a:p>
                      <a:pPr algn="ctr"/>
                      <a:endParaRPr lang="en-US" dirty="0">
                        <a:latin typeface="Bookman Old Style" pitchFamily="18" charset="0"/>
                      </a:endParaRPr>
                    </a:p>
                  </a:txBody>
                  <a:tcPr/>
                </a:tc>
                <a:tc>
                  <a:txBody>
                    <a:bodyPr/>
                    <a:lstStyle/>
                    <a:p>
                      <a:pPr algn="ctr"/>
                      <a:endParaRPr lang="en-US" dirty="0" smtClean="0">
                        <a:latin typeface="Bookman Old Style" pitchFamily="18" charset="0"/>
                      </a:endParaRPr>
                    </a:p>
                    <a:p>
                      <a:pPr algn="ctr"/>
                      <a:endParaRPr lang="en-US" dirty="0" smtClean="0">
                        <a:latin typeface="Bookman Old Style" pitchFamily="18" charset="0"/>
                      </a:endParaRPr>
                    </a:p>
                    <a:p>
                      <a:pPr algn="ctr"/>
                      <a:r>
                        <a:rPr lang="en-US" dirty="0" smtClean="0">
                          <a:latin typeface="Bookman Old Style" pitchFamily="18" charset="0"/>
                        </a:rPr>
                        <a:t>Correct</a:t>
                      </a:r>
                      <a:endParaRPr lang="en-US" dirty="0">
                        <a:latin typeface="Bookman Old Style" pitchFamily="18" charset="0"/>
                      </a:endParaRPr>
                    </a:p>
                  </a:txBody>
                  <a:tcPr/>
                </a:tc>
              </a:tr>
              <a:tr h="370840">
                <a:tc>
                  <a:txBody>
                    <a:bodyPr/>
                    <a:lstStyle/>
                    <a:p>
                      <a:pPr algn="ctr"/>
                      <a:endParaRPr lang="en-US" dirty="0" smtClean="0">
                        <a:latin typeface="Bookman Old Style" pitchFamily="18" charset="0"/>
                      </a:endParaRPr>
                    </a:p>
                    <a:p>
                      <a:pPr algn="ctr"/>
                      <a:endParaRPr lang="en-US" dirty="0" smtClean="0">
                        <a:latin typeface="Bookman Old Style" pitchFamily="18" charset="0"/>
                      </a:endParaRPr>
                    </a:p>
                    <a:p>
                      <a:pPr algn="ctr"/>
                      <a:endParaRPr lang="en-US" dirty="0" smtClean="0">
                        <a:latin typeface="Bookman Old Style" pitchFamily="18" charset="0"/>
                      </a:endParaRPr>
                    </a:p>
                    <a:p>
                      <a:pPr algn="ctr"/>
                      <a:endParaRPr lang="en-US" dirty="0" smtClean="0">
                        <a:latin typeface="Bookman Old Style" pitchFamily="18" charset="0"/>
                      </a:endParaRPr>
                    </a:p>
                    <a:p>
                      <a:pPr algn="ctr"/>
                      <a:endParaRPr lang="en-US" dirty="0">
                        <a:latin typeface="Bookman Old Style" pitchFamily="18" charset="0"/>
                      </a:endParaRPr>
                    </a:p>
                  </a:txBody>
                  <a:tcPr/>
                </a:tc>
                <a:tc>
                  <a:txBody>
                    <a:bodyPr/>
                    <a:lstStyle/>
                    <a:p>
                      <a:pPr algn="ctr"/>
                      <a:endParaRPr lang="en-US" dirty="0" smtClean="0">
                        <a:latin typeface="Bookman Old Style" pitchFamily="18" charset="0"/>
                      </a:endParaRPr>
                    </a:p>
                    <a:p>
                      <a:pPr algn="ctr"/>
                      <a:endParaRPr lang="en-US" dirty="0" smtClean="0">
                        <a:latin typeface="Bookman Old Style" pitchFamily="18" charset="0"/>
                      </a:endParaRPr>
                    </a:p>
                    <a:p>
                      <a:pPr algn="ctr"/>
                      <a:r>
                        <a:rPr lang="en-US" dirty="0" smtClean="0">
                          <a:latin typeface="Bookman Old Style" pitchFamily="18" charset="0"/>
                        </a:rPr>
                        <a:t>Horse</a:t>
                      </a:r>
                      <a:endParaRPr lang="en-US" dirty="0">
                        <a:latin typeface="Bookman Old Style" pitchFamily="18" charset="0"/>
                      </a:endParaRPr>
                    </a:p>
                  </a:txBody>
                  <a:tcPr/>
                </a:tc>
                <a:tc>
                  <a:txBody>
                    <a:bodyPr/>
                    <a:lstStyle/>
                    <a:p>
                      <a:pPr algn="ctr"/>
                      <a:endParaRPr lang="en-US" dirty="0">
                        <a:latin typeface="Bookman Old Style" pitchFamily="18" charset="0"/>
                      </a:endParaRPr>
                    </a:p>
                  </a:txBody>
                  <a:tcPr/>
                </a:tc>
                <a:tc>
                  <a:txBody>
                    <a:bodyPr/>
                    <a:lstStyle/>
                    <a:p>
                      <a:pPr algn="ctr"/>
                      <a:endParaRPr lang="en-US" dirty="0" smtClean="0">
                        <a:latin typeface="Bookman Old Style" pitchFamily="18" charset="0"/>
                      </a:endParaRPr>
                    </a:p>
                    <a:p>
                      <a:pPr algn="ctr"/>
                      <a:endParaRPr lang="en-US" dirty="0" smtClean="0">
                        <a:latin typeface="Bookman Old Style" pitchFamily="18" charset="0"/>
                      </a:endParaRPr>
                    </a:p>
                    <a:p>
                      <a:pPr algn="ctr"/>
                      <a:r>
                        <a:rPr lang="en-US" dirty="0" smtClean="0">
                          <a:latin typeface="Bookman Old Style" pitchFamily="18" charset="0"/>
                        </a:rPr>
                        <a:t>Correct</a:t>
                      </a:r>
                      <a:endParaRPr lang="en-US" dirty="0">
                        <a:latin typeface="Bookman Old Style" pitchFamily="18" charset="0"/>
                      </a:endParaRPr>
                    </a:p>
                  </a:txBody>
                  <a:tcPr/>
                </a:tc>
              </a:tr>
            </a:tbl>
          </a:graphicData>
        </a:graphic>
      </p:graphicFrame>
      <p:pic>
        <p:nvPicPr>
          <p:cNvPr id="2050" name="Picture 2"/>
          <p:cNvPicPr>
            <a:picLocks noChangeAspect="1" noChangeArrowheads="1"/>
          </p:cNvPicPr>
          <p:nvPr/>
        </p:nvPicPr>
        <p:blipFill>
          <a:blip r:embed="rId2"/>
          <a:srcRect/>
          <a:stretch>
            <a:fillRect/>
          </a:stretch>
        </p:blipFill>
        <p:spPr bwMode="auto">
          <a:xfrm>
            <a:off x="6683375" y="1643015"/>
            <a:ext cx="2765425" cy="1057369"/>
          </a:xfrm>
          <a:prstGeom prst="rect">
            <a:avLst/>
          </a:prstGeom>
          <a:noFill/>
          <a:ln w="9525">
            <a:noFill/>
            <a:miter lim="800000"/>
            <a:headEnd/>
            <a:tailEnd/>
          </a:ln>
        </p:spPr>
      </p:pic>
      <p:pic>
        <p:nvPicPr>
          <p:cNvPr id="2051" name="Picture 3" descr="C:\Users\reuel\Desktop\Semester5\Subjects\Machine Learning\Project\30263053-ML-Project\Code\test\dog_test2.png"/>
          <p:cNvPicPr>
            <a:picLocks noChangeAspect="1" noChangeArrowheads="1"/>
          </p:cNvPicPr>
          <p:nvPr/>
        </p:nvPicPr>
        <p:blipFill>
          <a:blip r:embed="rId3"/>
          <a:srcRect/>
          <a:stretch>
            <a:fillRect/>
          </a:stretch>
        </p:blipFill>
        <p:spPr bwMode="auto">
          <a:xfrm>
            <a:off x="1973215" y="1731915"/>
            <a:ext cx="820785" cy="820785"/>
          </a:xfrm>
          <a:prstGeom prst="rect">
            <a:avLst/>
          </a:prstGeom>
          <a:noFill/>
        </p:spPr>
      </p:pic>
      <p:pic>
        <p:nvPicPr>
          <p:cNvPr id="2052" name="Picture 4" descr="C:\Users\reuel\Desktop\Semester5\Subjects\Machine Learning\Project\30263053-ML-Project\Code\test\truck_test1.png"/>
          <p:cNvPicPr>
            <a:picLocks noChangeAspect="1" noChangeArrowheads="1"/>
          </p:cNvPicPr>
          <p:nvPr/>
        </p:nvPicPr>
        <p:blipFill>
          <a:blip r:embed="rId4"/>
          <a:srcRect/>
          <a:stretch>
            <a:fillRect/>
          </a:stretch>
        </p:blipFill>
        <p:spPr bwMode="auto">
          <a:xfrm>
            <a:off x="1947815" y="3287589"/>
            <a:ext cx="820785" cy="820785"/>
          </a:xfrm>
          <a:prstGeom prst="rect">
            <a:avLst/>
          </a:prstGeom>
          <a:noFill/>
        </p:spPr>
      </p:pic>
      <p:pic>
        <p:nvPicPr>
          <p:cNvPr id="2053" name="Picture 5"/>
          <p:cNvPicPr>
            <a:picLocks noChangeAspect="1" noChangeArrowheads="1"/>
          </p:cNvPicPr>
          <p:nvPr/>
        </p:nvPicPr>
        <p:blipFill>
          <a:blip r:embed="rId5"/>
          <a:srcRect/>
          <a:stretch>
            <a:fillRect/>
          </a:stretch>
        </p:blipFill>
        <p:spPr bwMode="auto">
          <a:xfrm>
            <a:off x="6626225" y="3173289"/>
            <a:ext cx="2987675" cy="1110692"/>
          </a:xfrm>
          <a:prstGeom prst="rect">
            <a:avLst/>
          </a:prstGeom>
          <a:noFill/>
          <a:ln w="9525">
            <a:noFill/>
            <a:miter lim="800000"/>
            <a:headEnd/>
            <a:tailEnd/>
          </a:ln>
        </p:spPr>
      </p:pic>
      <p:pic>
        <p:nvPicPr>
          <p:cNvPr id="2054" name="Picture 6" descr="C:\Users\reuel\Desktop\Semester5\Subjects\Machine Learning\Project\30263053-ML-Project\Code\test\horse_test2.png"/>
          <p:cNvPicPr>
            <a:picLocks noChangeAspect="1" noChangeArrowheads="1"/>
          </p:cNvPicPr>
          <p:nvPr/>
        </p:nvPicPr>
        <p:blipFill>
          <a:blip r:embed="rId6"/>
          <a:srcRect/>
          <a:stretch>
            <a:fillRect/>
          </a:stretch>
        </p:blipFill>
        <p:spPr bwMode="auto">
          <a:xfrm>
            <a:off x="1998615" y="4733106"/>
            <a:ext cx="820785" cy="820785"/>
          </a:xfrm>
          <a:prstGeom prst="rect">
            <a:avLst/>
          </a:prstGeom>
          <a:noFill/>
        </p:spPr>
      </p:pic>
      <p:pic>
        <p:nvPicPr>
          <p:cNvPr id="2055" name="Picture 7"/>
          <p:cNvPicPr>
            <a:picLocks noChangeAspect="1" noChangeArrowheads="1"/>
          </p:cNvPicPr>
          <p:nvPr/>
        </p:nvPicPr>
        <p:blipFill>
          <a:blip r:embed="rId7"/>
          <a:srcRect/>
          <a:stretch>
            <a:fillRect/>
          </a:stretch>
        </p:blipFill>
        <p:spPr bwMode="auto">
          <a:xfrm>
            <a:off x="6664324" y="4570444"/>
            <a:ext cx="2949575" cy="1101853"/>
          </a:xfrm>
          <a:prstGeom prst="rect">
            <a:avLst/>
          </a:prstGeom>
          <a:noFill/>
          <a:ln w="9525">
            <a:noFill/>
            <a:miter lim="800000"/>
            <a:headEnd/>
            <a:tailEnd/>
          </a:ln>
        </p:spPr>
      </p:pic>
    </p:spTree>
    <p:extLst>
      <p:ext uri="{BB962C8B-B14F-4D97-AF65-F5344CB8AC3E}">
        <p14:creationId xmlns:p14="http://schemas.microsoft.com/office/powerpoint/2010/main" xmlns="" val="28395972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21724"/>
          </a:xfrm>
        </p:spPr>
        <p:txBody>
          <a:bodyPr/>
          <a:lstStyle/>
          <a:p>
            <a:r>
              <a:rPr lang="en-US" dirty="0" smtClean="0">
                <a:latin typeface="Bookman Old Style" pitchFamily="18" charset="0"/>
              </a:rPr>
              <a:t>Analytical Ablation Study</a:t>
            </a:r>
            <a:endParaRPr lang="en-US" dirty="0">
              <a:latin typeface="Bookman Old Style" pitchFamily="18" charset="0"/>
            </a:endParaRPr>
          </a:p>
        </p:txBody>
      </p:sp>
      <p:sp>
        <p:nvSpPr>
          <p:cNvPr id="3" name="Content Placeholder 2"/>
          <p:cNvSpPr>
            <a:spLocks noGrp="1"/>
          </p:cNvSpPr>
          <p:nvPr>
            <p:ph idx="1"/>
          </p:nvPr>
        </p:nvSpPr>
        <p:spPr>
          <a:xfrm>
            <a:off x="1371600" y="1342768"/>
            <a:ext cx="9601200" cy="5074508"/>
          </a:xfrm>
        </p:spPr>
        <p:txBody>
          <a:bodyPr>
            <a:normAutofit/>
          </a:bodyPr>
          <a:lstStyle/>
          <a:p>
            <a:r>
              <a:rPr lang="en-US" sz="1800" dirty="0" smtClean="0">
                <a:latin typeface="Bookman Old Style" pitchFamily="18" charset="0"/>
              </a:rPr>
              <a:t>An analytical ablation study refers to the addition or removal of some features, layers, fine-tuning parameters etc. from the model and noting the difference in performance. </a:t>
            </a:r>
          </a:p>
          <a:p>
            <a:r>
              <a:rPr lang="en-US" sz="1800" dirty="0" smtClean="0">
                <a:latin typeface="Bookman Old Style" pitchFamily="18" charset="0"/>
              </a:rPr>
              <a:t>This is done in order to understand the importance of a particular feature towards the final testing accuracy.</a:t>
            </a:r>
            <a:endParaRPr lang="en-US" sz="1800" u="sng" dirty="0" smtClean="0">
              <a:latin typeface="Bookman Old Style" pitchFamily="18" charset="0"/>
            </a:endParaRPr>
          </a:p>
          <a:p>
            <a:r>
              <a:rPr lang="en-US" sz="1800" b="1" u="sng" dirty="0" smtClean="0">
                <a:latin typeface="Bookman Old Style" pitchFamily="18" charset="0"/>
              </a:rPr>
              <a:t>Original Model Architecture:</a:t>
            </a:r>
          </a:p>
          <a:p>
            <a:pPr lvl="1"/>
            <a:endParaRPr lang="en-US" sz="1800" b="1" u="sng" dirty="0" smtClean="0">
              <a:latin typeface="Bookman Old Style" pitchFamily="18" charset="0"/>
            </a:endParaRPr>
          </a:p>
        </p:txBody>
      </p:sp>
      <p:pic>
        <p:nvPicPr>
          <p:cNvPr id="1026" name="Picture 2"/>
          <p:cNvPicPr>
            <a:picLocks noChangeAspect="1" noChangeArrowheads="1"/>
          </p:cNvPicPr>
          <p:nvPr/>
        </p:nvPicPr>
        <p:blipFill>
          <a:blip r:embed="rId2"/>
          <a:srcRect/>
          <a:stretch>
            <a:fillRect/>
          </a:stretch>
        </p:blipFill>
        <p:spPr bwMode="auto">
          <a:xfrm>
            <a:off x="3975961" y="3451860"/>
            <a:ext cx="3931692" cy="318325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29962"/>
          </a:xfrm>
        </p:spPr>
        <p:txBody>
          <a:bodyPr/>
          <a:lstStyle/>
          <a:p>
            <a:r>
              <a:rPr lang="en-US" dirty="0" smtClean="0">
                <a:latin typeface="Bookman Old Style" pitchFamily="18" charset="0"/>
              </a:rPr>
              <a:t>Iteration 1:</a:t>
            </a:r>
            <a:endParaRPr lang="en-US" dirty="0"/>
          </a:p>
        </p:txBody>
      </p:sp>
      <p:sp>
        <p:nvSpPr>
          <p:cNvPr id="3" name="Content Placeholder 2"/>
          <p:cNvSpPr>
            <a:spLocks noGrp="1"/>
          </p:cNvSpPr>
          <p:nvPr>
            <p:ph idx="1"/>
          </p:nvPr>
        </p:nvSpPr>
        <p:spPr>
          <a:xfrm>
            <a:off x="6924226" y="3567953"/>
            <a:ext cx="4427838" cy="2183027"/>
          </a:xfrm>
        </p:spPr>
        <p:txBody>
          <a:bodyPr/>
          <a:lstStyle/>
          <a:p>
            <a:r>
              <a:rPr lang="en-US" dirty="0" smtClean="0">
                <a:latin typeface="Bookman Old Style" pitchFamily="18" charset="0"/>
              </a:rPr>
              <a:t>Accuracy obtained for this model:</a:t>
            </a:r>
          </a:p>
        </p:txBody>
      </p:sp>
      <p:sp>
        <p:nvSpPr>
          <p:cNvPr id="9" name="TextBox 8"/>
          <p:cNvSpPr txBox="1"/>
          <p:nvPr/>
        </p:nvSpPr>
        <p:spPr>
          <a:xfrm>
            <a:off x="6996384" y="1730188"/>
            <a:ext cx="2775119" cy="2031325"/>
          </a:xfrm>
          <a:prstGeom prst="rect">
            <a:avLst/>
          </a:prstGeom>
          <a:noFill/>
        </p:spPr>
        <p:txBody>
          <a:bodyPr wrap="none" rtlCol="0">
            <a:spAutoFit/>
          </a:bodyPr>
          <a:lstStyle/>
          <a:p>
            <a:r>
              <a:rPr lang="en-US" dirty="0" smtClean="0">
                <a:latin typeface="Bookman Old Style" pitchFamily="18" charset="0"/>
              </a:rPr>
              <a:t>Removed:</a:t>
            </a:r>
          </a:p>
          <a:p>
            <a:pPr>
              <a:buFont typeface="Arial" pitchFamily="34" charset="0"/>
              <a:buChar char="•"/>
            </a:pPr>
            <a:r>
              <a:rPr lang="en-US" dirty="0" smtClean="0">
                <a:latin typeface="Bookman Old Style" pitchFamily="18" charset="0"/>
              </a:rPr>
              <a:t> Batch Normalizations</a:t>
            </a:r>
          </a:p>
          <a:p>
            <a:pPr>
              <a:buFont typeface="Arial" pitchFamily="34" charset="0"/>
              <a:buChar char="•"/>
            </a:pPr>
            <a:r>
              <a:rPr lang="en-US" dirty="0" smtClean="0">
                <a:latin typeface="Bookman Old Style" pitchFamily="18" charset="0"/>
              </a:rPr>
              <a:t> 3 Convolution Layers</a:t>
            </a:r>
          </a:p>
          <a:p>
            <a:pPr>
              <a:buFont typeface="Arial" pitchFamily="34" charset="0"/>
              <a:buChar char="•"/>
            </a:pPr>
            <a:r>
              <a:rPr lang="en-US" dirty="0" smtClean="0">
                <a:latin typeface="Bookman Old Style" pitchFamily="18" charset="0"/>
              </a:rPr>
              <a:t> 1 Max-Pooling Layer</a:t>
            </a:r>
          </a:p>
          <a:p>
            <a:pPr>
              <a:buFont typeface="Arial" pitchFamily="34" charset="0"/>
              <a:buChar char="•"/>
            </a:pPr>
            <a:r>
              <a:rPr lang="en-US" dirty="0" smtClean="0">
                <a:latin typeface="Bookman Old Style" pitchFamily="18" charset="0"/>
              </a:rPr>
              <a:t> All Dropouts</a:t>
            </a:r>
          </a:p>
          <a:p>
            <a:pPr>
              <a:buFont typeface="Arial" pitchFamily="34" charset="0"/>
              <a:buChar char="•"/>
            </a:pPr>
            <a:r>
              <a:rPr lang="en-US" dirty="0" smtClean="0">
                <a:latin typeface="Bookman Old Style" pitchFamily="18" charset="0"/>
              </a:rPr>
              <a:t> 1 Dense Layer</a:t>
            </a:r>
          </a:p>
          <a:p>
            <a:pPr>
              <a:buFont typeface="Arial" pitchFamily="34" charset="0"/>
              <a:buChar char="•"/>
            </a:pPr>
            <a:endParaRPr lang="en-US" dirty="0">
              <a:latin typeface="Bookman Old Style" pitchFamily="18" charset="0"/>
            </a:endParaRPr>
          </a:p>
        </p:txBody>
      </p:sp>
      <p:pic>
        <p:nvPicPr>
          <p:cNvPr id="8193" name="Picture 1" descr="C:\Users\reuel\Desktop\Semester5\Subjects\Machine Learning\Project\NotFinal\old.PNG"/>
          <p:cNvPicPr>
            <a:picLocks noChangeAspect="1" noChangeArrowheads="1"/>
          </p:cNvPicPr>
          <p:nvPr/>
        </p:nvPicPr>
        <p:blipFill>
          <a:blip r:embed="rId2"/>
          <a:srcRect/>
          <a:stretch>
            <a:fillRect/>
          </a:stretch>
        </p:blipFill>
        <p:spPr bwMode="auto">
          <a:xfrm>
            <a:off x="1268241" y="1730188"/>
            <a:ext cx="4467226" cy="3943350"/>
          </a:xfrm>
          <a:prstGeom prst="rect">
            <a:avLst/>
          </a:prstGeom>
          <a:noFill/>
        </p:spPr>
      </p:pic>
      <p:pic>
        <p:nvPicPr>
          <p:cNvPr id="8195" name="Picture 3" descr="https://lh3.googleusercontent.com/VchuVTOrTAyICXU0SymoLA7hNL6EC-YkBHk4joRfeVUTAPbDVchD8ksMg5f5BXo3Ulx93sIX_D0r3GGRsxboMSUdjxFYMXlC4lG4bZm814UT7w4Iq1FF_U_a4UaRWKNE6wZ4xXJe"/>
          <p:cNvPicPr>
            <a:picLocks noChangeAspect="1" noChangeArrowheads="1"/>
          </p:cNvPicPr>
          <p:nvPr/>
        </p:nvPicPr>
        <p:blipFill>
          <a:blip r:embed="rId3"/>
          <a:srcRect/>
          <a:stretch>
            <a:fillRect/>
          </a:stretch>
        </p:blipFill>
        <p:spPr bwMode="auto">
          <a:xfrm>
            <a:off x="7211540" y="4435288"/>
            <a:ext cx="3286125" cy="12382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95"/>
                                        </p:tgtEl>
                                        <p:attrNameLst>
                                          <p:attrName>style.visibility</p:attrName>
                                        </p:attrNameLst>
                                      </p:cBhvr>
                                      <p:to>
                                        <p:strVal val="visible"/>
                                      </p:to>
                                    </p:set>
                                    <p:animEffect transition="in" filter="fade">
                                      <p:cBhvr>
                                        <p:cTn id="17"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29962"/>
          </a:xfrm>
        </p:spPr>
        <p:txBody>
          <a:bodyPr/>
          <a:lstStyle/>
          <a:p>
            <a:r>
              <a:rPr lang="en-US" dirty="0" smtClean="0">
                <a:latin typeface="Bookman Old Style" pitchFamily="18" charset="0"/>
              </a:rPr>
              <a:t>Iteration 2:</a:t>
            </a:r>
            <a:endParaRPr lang="en-US" dirty="0"/>
          </a:p>
        </p:txBody>
      </p:sp>
      <p:sp>
        <p:nvSpPr>
          <p:cNvPr id="3" name="Content Placeholder 2"/>
          <p:cNvSpPr>
            <a:spLocks noGrp="1"/>
          </p:cNvSpPr>
          <p:nvPr>
            <p:ph idx="1"/>
          </p:nvPr>
        </p:nvSpPr>
        <p:spPr>
          <a:xfrm>
            <a:off x="6924226" y="3567953"/>
            <a:ext cx="4427838" cy="2183027"/>
          </a:xfrm>
        </p:spPr>
        <p:txBody>
          <a:bodyPr/>
          <a:lstStyle/>
          <a:p>
            <a:r>
              <a:rPr lang="en-US" dirty="0" smtClean="0">
                <a:latin typeface="Bookman Old Style" pitchFamily="18" charset="0"/>
              </a:rPr>
              <a:t>Accuracy obtained for this model:</a:t>
            </a:r>
          </a:p>
        </p:txBody>
      </p:sp>
      <p:pic>
        <p:nvPicPr>
          <p:cNvPr id="2050" name="Picture 2"/>
          <p:cNvPicPr>
            <a:picLocks noChangeAspect="1" noChangeArrowheads="1"/>
          </p:cNvPicPr>
          <p:nvPr/>
        </p:nvPicPr>
        <p:blipFill>
          <a:blip r:embed="rId2"/>
          <a:srcRect/>
          <a:stretch>
            <a:fillRect/>
          </a:stretch>
        </p:blipFill>
        <p:spPr bwMode="auto">
          <a:xfrm>
            <a:off x="1552834" y="1515762"/>
            <a:ext cx="4015944" cy="4917653"/>
          </a:xfrm>
          <a:prstGeom prst="rect">
            <a:avLst/>
          </a:prstGeom>
          <a:noFill/>
          <a:ln w="9525">
            <a:noFill/>
            <a:miter lim="800000"/>
            <a:headEnd/>
            <a:tailEnd/>
          </a:ln>
        </p:spPr>
      </p:pic>
      <p:pic>
        <p:nvPicPr>
          <p:cNvPr id="8" name="Picture 3"/>
          <p:cNvPicPr>
            <a:picLocks noChangeAspect="1" noChangeArrowheads="1"/>
          </p:cNvPicPr>
          <p:nvPr/>
        </p:nvPicPr>
        <p:blipFill>
          <a:blip r:embed="rId3"/>
          <a:srcRect/>
          <a:stretch>
            <a:fillRect/>
          </a:stretch>
        </p:blipFill>
        <p:spPr bwMode="auto">
          <a:xfrm>
            <a:off x="7427016" y="4251565"/>
            <a:ext cx="3362325" cy="1247775"/>
          </a:xfrm>
          <a:prstGeom prst="rect">
            <a:avLst/>
          </a:prstGeom>
          <a:noFill/>
          <a:ln w="9525">
            <a:noFill/>
            <a:miter lim="800000"/>
            <a:headEnd/>
            <a:tailEnd/>
          </a:ln>
        </p:spPr>
      </p:pic>
      <p:sp>
        <p:nvSpPr>
          <p:cNvPr id="9" name="TextBox 8"/>
          <p:cNvSpPr txBox="1"/>
          <p:nvPr/>
        </p:nvSpPr>
        <p:spPr>
          <a:xfrm>
            <a:off x="6996384" y="1730188"/>
            <a:ext cx="4355680" cy="1477328"/>
          </a:xfrm>
          <a:prstGeom prst="rect">
            <a:avLst/>
          </a:prstGeom>
          <a:noFill/>
        </p:spPr>
        <p:txBody>
          <a:bodyPr wrap="none" rtlCol="0">
            <a:spAutoFit/>
          </a:bodyPr>
          <a:lstStyle/>
          <a:p>
            <a:r>
              <a:rPr lang="en-US" dirty="0" smtClean="0">
                <a:latin typeface="Bookman Old Style" pitchFamily="18" charset="0"/>
              </a:rPr>
              <a:t>Added:</a:t>
            </a:r>
          </a:p>
          <a:p>
            <a:pPr>
              <a:buFont typeface="Arial" pitchFamily="34" charset="0"/>
              <a:buChar char="•"/>
            </a:pPr>
            <a:r>
              <a:rPr lang="en-US" dirty="0" smtClean="0">
                <a:latin typeface="Bookman Old Style" pitchFamily="18" charset="0"/>
              </a:rPr>
              <a:t>1 New Max-Pooling Layer</a:t>
            </a:r>
          </a:p>
          <a:p>
            <a:pPr>
              <a:buFont typeface="Arial" pitchFamily="34" charset="0"/>
              <a:buChar char="•"/>
            </a:pPr>
            <a:r>
              <a:rPr lang="en-US" dirty="0" smtClean="0">
                <a:latin typeface="Bookman Old Style" pitchFamily="18" charset="0"/>
              </a:rPr>
              <a:t>2 Dropout Layers</a:t>
            </a:r>
          </a:p>
          <a:p>
            <a:pPr>
              <a:buFont typeface="Arial" pitchFamily="34" charset="0"/>
              <a:buChar char="•"/>
            </a:pPr>
            <a:r>
              <a:rPr lang="en-US" dirty="0" smtClean="0">
                <a:latin typeface="Bookman Old Style" pitchFamily="18" charset="0"/>
              </a:rPr>
              <a:t>1 New Dense Layer</a:t>
            </a:r>
          </a:p>
          <a:p>
            <a:pPr>
              <a:buFont typeface="Arial" pitchFamily="34" charset="0"/>
              <a:buChar char="•"/>
            </a:pPr>
            <a:r>
              <a:rPr lang="en-US" dirty="0" smtClean="0">
                <a:latin typeface="Bookman Old Style" pitchFamily="18" charset="0"/>
              </a:rPr>
              <a:t>Edited dimensions of Conv2D layers</a:t>
            </a:r>
            <a:endParaRPr lang="en-US" dirty="0">
              <a:latin typeface="Bookman Old Style"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29962"/>
          </a:xfrm>
        </p:spPr>
        <p:txBody>
          <a:bodyPr/>
          <a:lstStyle/>
          <a:p>
            <a:r>
              <a:rPr lang="en-US" dirty="0" smtClean="0">
                <a:latin typeface="Bookman Old Style" pitchFamily="18" charset="0"/>
              </a:rPr>
              <a:t>Iteration 3:</a:t>
            </a:r>
            <a:endParaRPr lang="en-US" dirty="0"/>
          </a:p>
        </p:txBody>
      </p:sp>
      <p:sp>
        <p:nvSpPr>
          <p:cNvPr id="3" name="Content Placeholder 2"/>
          <p:cNvSpPr>
            <a:spLocks noGrp="1"/>
          </p:cNvSpPr>
          <p:nvPr>
            <p:ph idx="1"/>
          </p:nvPr>
        </p:nvSpPr>
        <p:spPr>
          <a:xfrm>
            <a:off x="6544962" y="3209365"/>
            <a:ext cx="4427838" cy="2290119"/>
          </a:xfrm>
        </p:spPr>
        <p:txBody>
          <a:bodyPr/>
          <a:lstStyle/>
          <a:p>
            <a:r>
              <a:rPr lang="en-US" dirty="0" smtClean="0">
                <a:latin typeface="Bookman Old Style" pitchFamily="18" charset="0"/>
              </a:rPr>
              <a:t>Accuracy obtained for this model:</a:t>
            </a:r>
          </a:p>
        </p:txBody>
      </p:sp>
      <p:pic>
        <p:nvPicPr>
          <p:cNvPr id="1026" name="Picture 2" descr="C:\Users\reuel\Desktop\Semester5\Subjects\Machine Learning\Project\iteration1.png"/>
          <p:cNvPicPr>
            <a:picLocks noChangeAspect="1" noChangeArrowheads="1"/>
          </p:cNvPicPr>
          <p:nvPr/>
        </p:nvPicPr>
        <p:blipFill>
          <a:blip r:embed="rId2"/>
          <a:srcRect/>
          <a:stretch>
            <a:fillRect/>
          </a:stretch>
        </p:blipFill>
        <p:spPr bwMode="auto">
          <a:xfrm>
            <a:off x="1371600" y="1547230"/>
            <a:ext cx="4391025" cy="4838700"/>
          </a:xfrm>
          <a:prstGeom prst="rect">
            <a:avLst/>
          </a:prstGeom>
          <a:noFill/>
        </p:spPr>
      </p:pic>
      <p:sp>
        <p:nvSpPr>
          <p:cNvPr id="7" name="Rectangle 6"/>
          <p:cNvSpPr/>
          <p:nvPr/>
        </p:nvSpPr>
        <p:spPr>
          <a:xfrm>
            <a:off x="6829168" y="1863506"/>
            <a:ext cx="4588475" cy="646331"/>
          </a:xfrm>
          <a:prstGeom prst="rect">
            <a:avLst/>
          </a:prstGeom>
        </p:spPr>
        <p:txBody>
          <a:bodyPr wrap="square">
            <a:spAutoFit/>
          </a:bodyPr>
          <a:lstStyle/>
          <a:p>
            <a:r>
              <a:rPr lang="en-US" dirty="0" smtClean="0">
                <a:latin typeface="Bookman Old Style" pitchFamily="18" charset="0"/>
              </a:rPr>
              <a:t>Removed:</a:t>
            </a:r>
          </a:p>
          <a:p>
            <a:pPr>
              <a:buFont typeface="Arial" pitchFamily="34" charset="0"/>
              <a:buChar char="•"/>
            </a:pPr>
            <a:r>
              <a:rPr lang="en-US" dirty="0" smtClean="0">
                <a:latin typeface="Bookman Old Style" pitchFamily="18" charset="0"/>
              </a:rPr>
              <a:t> 2 Dropout layers</a:t>
            </a:r>
          </a:p>
        </p:txBody>
      </p:sp>
      <p:pic>
        <p:nvPicPr>
          <p:cNvPr id="8" name="Picture 3"/>
          <p:cNvPicPr>
            <a:picLocks noChangeAspect="1" noChangeArrowheads="1"/>
          </p:cNvPicPr>
          <p:nvPr/>
        </p:nvPicPr>
        <p:blipFill>
          <a:blip r:embed="rId3"/>
          <a:srcRect/>
          <a:stretch>
            <a:fillRect/>
          </a:stretch>
        </p:blipFill>
        <p:spPr bwMode="auto">
          <a:xfrm>
            <a:off x="7049683" y="4055159"/>
            <a:ext cx="3343275" cy="1228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29962"/>
          </a:xfrm>
        </p:spPr>
        <p:txBody>
          <a:bodyPr/>
          <a:lstStyle/>
          <a:p>
            <a:r>
              <a:rPr lang="en-US" dirty="0" smtClean="0">
                <a:latin typeface="Bookman Old Style" pitchFamily="18" charset="0"/>
              </a:rPr>
              <a:t>Iteration 4:</a:t>
            </a:r>
            <a:endParaRPr lang="en-US" dirty="0"/>
          </a:p>
        </p:txBody>
      </p:sp>
      <p:sp>
        <p:nvSpPr>
          <p:cNvPr id="3" name="Content Placeholder 2"/>
          <p:cNvSpPr>
            <a:spLocks noGrp="1"/>
          </p:cNvSpPr>
          <p:nvPr>
            <p:ph idx="1"/>
          </p:nvPr>
        </p:nvSpPr>
        <p:spPr>
          <a:xfrm>
            <a:off x="6728745" y="3227294"/>
            <a:ext cx="4427838" cy="2290119"/>
          </a:xfrm>
        </p:spPr>
        <p:txBody>
          <a:bodyPr/>
          <a:lstStyle/>
          <a:p>
            <a:r>
              <a:rPr lang="en-US" dirty="0" smtClean="0">
                <a:latin typeface="Bookman Old Style" pitchFamily="18" charset="0"/>
              </a:rPr>
              <a:t>Accuracy obtained for this model:</a:t>
            </a:r>
          </a:p>
        </p:txBody>
      </p:sp>
      <p:sp>
        <p:nvSpPr>
          <p:cNvPr id="7" name="Rectangle 6"/>
          <p:cNvSpPr/>
          <p:nvPr/>
        </p:nvSpPr>
        <p:spPr>
          <a:xfrm>
            <a:off x="6728745" y="1963271"/>
            <a:ext cx="4588475" cy="646331"/>
          </a:xfrm>
          <a:prstGeom prst="rect">
            <a:avLst/>
          </a:prstGeom>
        </p:spPr>
        <p:txBody>
          <a:bodyPr wrap="square">
            <a:spAutoFit/>
          </a:bodyPr>
          <a:lstStyle/>
          <a:p>
            <a:r>
              <a:rPr lang="en-US" dirty="0" smtClean="0">
                <a:latin typeface="Bookman Old Style" pitchFamily="18" charset="0"/>
              </a:rPr>
              <a:t>Removed:</a:t>
            </a:r>
          </a:p>
          <a:p>
            <a:pPr>
              <a:buFont typeface="Arial" pitchFamily="34" charset="0"/>
              <a:buChar char="•"/>
            </a:pPr>
            <a:r>
              <a:rPr lang="en-US" dirty="0" smtClean="0">
                <a:latin typeface="Bookman Old Style" pitchFamily="18" charset="0"/>
              </a:rPr>
              <a:t> 1 Dense layer</a:t>
            </a:r>
          </a:p>
        </p:txBody>
      </p:sp>
      <p:pic>
        <p:nvPicPr>
          <p:cNvPr id="3074" name="Picture 2"/>
          <p:cNvPicPr>
            <a:picLocks noChangeAspect="1" noChangeArrowheads="1"/>
          </p:cNvPicPr>
          <p:nvPr/>
        </p:nvPicPr>
        <p:blipFill>
          <a:blip r:embed="rId2"/>
          <a:srcRect/>
          <a:stretch>
            <a:fillRect/>
          </a:stretch>
        </p:blipFill>
        <p:spPr bwMode="auto">
          <a:xfrm>
            <a:off x="1371600" y="1664043"/>
            <a:ext cx="4425715" cy="4481384"/>
          </a:xfrm>
          <a:prstGeom prst="rect">
            <a:avLst/>
          </a:prstGeom>
          <a:noFill/>
          <a:ln w="9525">
            <a:noFill/>
            <a:miter lim="800000"/>
            <a:headEnd/>
            <a:tailEnd/>
          </a:ln>
        </p:spPr>
      </p:pic>
      <p:pic>
        <p:nvPicPr>
          <p:cNvPr id="9" name="Picture 3"/>
          <p:cNvPicPr>
            <a:picLocks noChangeAspect="1" noChangeArrowheads="1"/>
          </p:cNvPicPr>
          <p:nvPr/>
        </p:nvPicPr>
        <p:blipFill>
          <a:blip r:embed="rId3"/>
          <a:srcRect/>
          <a:stretch>
            <a:fillRect/>
          </a:stretch>
        </p:blipFill>
        <p:spPr bwMode="auto">
          <a:xfrm>
            <a:off x="7077847" y="3959947"/>
            <a:ext cx="3390900" cy="12573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29962"/>
          </a:xfrm>
        </p:spPr>
        <p:txBody>
          <a:bodyPr/>
          <a:lstStyle/>
          <a:p>
            <a:r>
              <a:rPr lang="en-US" dirty="0" smtClean="0">
                <a:latin typeface="Bookman Old Style" pitchFamily="18" charset="0"/>
              </a:rPr>
              <a:t>Iteration 5:</a:t>
            </a:r>
            <a:endParaRPr lang="en-US" dirty="0"/>
          </a:p>
        </p:txBody>
      </p:sp>
      <p:sp>
        <p:nvSpPr>
          <p:cNvPr id="3" name="Content Placeholder 2"/>
          <p:cNvSpPr>
            <a:spLocks noGrp="1"/>
          </p:cNvSpPr>
          <p:nvPr>
            <p:ph idx="1"/>
          </p:nvPr>
        </p:nvSpPr>
        <p:spPr>
          <a:xfrm>
            <a:off x="6728745" y="2949388"/>
            <a:ext cx="4427838" cy="2290119"/>
          </a:xfrm>
        </p:spPr>
        <p:txBody>
          <a:bodyPr/>
          <a:lstStyle/>
          <a:p>
            <a:r>
              <a:rPr lang="en-US" dirty="0" smtClean="0">
                <a:latin typeface="Bookman Old Style" pitchFamily="18" charset="0"/>
              </a:rPr>
              <a:t>Accuracy obtained for this model:</a:t>
            </a:r>
          </a:p>
        </p:txBody>
      </p:sp>
      <p:sp>
        <p:nvSpPr>
          <p:cNvPr id="7" name="Rectangle 6"/>
          <p:cNvSpPr/>
          <p:nvPr/>
        </p:nvSpPr>
        <p:spPr>
          <a:xfrm>
            <a:off x="6728745" y="1897746"/>
            <a:ext cx="4588475" cy="646331"/>
          </a:xfrm>
          <a:prstGeom prst="rect">
            <a:avLst/>
          </a:prstGeom>
        </p:spPr>
        <p:txBody>
          <a:bodyPr wrap="square">
            <a:spAutoFit/>
          </a:bodyPr>
          <a:lstStyle/>
          <a:p>
            <a:r>
              <a:rPr lang="en-US" dirty="0" smtClean="0">
                <a:latin typeface="Bookman Old Style" pitchFamily="18" charset="0"/>
              </a:rPr>
              <a:t>Removed from:</a:t>
            </a:r>
          </a:p>
          <a:p>
            <a:pPr>
              <a:buFont typeface="Arial" pitchFamily="34" charset="0"/>
              <a:buChar char="•"/>
            </a:pPr>
            <a:r>
              <a:rPr lang="en-US" dirty="0" smtClean="0">
                <a:latin typeface="Bookman Old Style" pitchFamily="18" charset="0"/>
              </a:rPr>
              <a:t> 1 Dense layer</a:t>
            </a:r>
          </a:p>
        </p:txBody>
      </p:sp>
      <p:pic>
        <p:nvPicPr>
          <p:cNvPr id="4098" name="Picture 2"/>
          <p:cNvPicPr>
            <a:picLocks noChangeAspect="1" noChangeArrowheads="1"/>
          </p:cNvPicPr>
          <p:nvPr/>
        </p:nvPicPr>
        <p:blipFill>
          <a:blip r:embed="rId2"/>
          <a:srcRect/>
          <a:stretch>
            <a:fillRect/>
          </a:stretch>
        </p:blipFill>
        <p:spPr bwMode="auto">
          <a:xfrm>
            <a:off x="1536356" y="1664043"/>
            <a:ext cx="4209663" cy="3740025"/>
          </a:xfrm>
          <a:prstGeom prst="rect">
            <a:avLst/>
          </a:prstGeom>
          <a:noFill/>
          <a:ln w="9525">
            <a:noFill/>
            <a:miter lim="800000"/>
            <a:headEnd/>
            <a:tailEnd/>
          </a:ln>
        </p:spPr>
      </p:pic>
      <p:pic>
        <p:nvPicPr>
          <p:cNvPr id="4099" name="Picture 3"/>
          <p:cNvPicPr>
            <a:picLocks noChangeAspect="1" noChangeArrowheads="1"/>
          </p:cNvPicPr>
          <p:nvPr/>
        </p:nvPicPr>
        <p:blipFill>
          <a:blip r:embed="rId3"/>
          <a:srcRect/>
          <a:stretch>
            <a:fillRect/>
          </a:stretch>
        </p:blipFill>
        <p:spPr bwMode="auto">
          <a:xfrm>
            <a:off x="7269377" y="3829422"/>
            <a:ext cx="3238500" cy="12096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099"/>
                                        </p:tgtEl>
                                        <p:attrNameLst>
                                          <p:attrName>style.visibility</p:attrName>
                                        </p:attrNameLst>
                                      </p:cBhvr>
                                      <p:to>
                                        <p:strVal val="visible"/>
                                      </p:to>
                                    </p:set>
                                    <p:animEffect transition="in" filter="fade">
                                      <p:cBhvr>
                                        <p:cTn id="15"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B78F07-94D6-7D4F-A41F-95F32545DFA9}"/>
              </a:ext>
            </a:extLst>
          </p:cNvPr>
          <p:cNvSpPr>
            <a:spLocks noGrp="1"/>
          </p:cNvSpPr>
          <p:nvPr>
            <p:ph type="title"/>
          </p:nvPr>
        </p:nvSpPr>
        <p:spPr>
          <a:xfrm>
            <a:off x="1371600" y="685800"/>
            <a:ext cx="9601200" cy="1162455"/>
          </a:xfrm>
        </p:spPr>
        <p:txBody>
          <a:bodyPr/>
          <a:lstStyle/>
          <a:p>
            <a:r>
              <a:rPr lang="en-US" dirty="0">
                <a:latin typeface="Bookman Old Style" panose="02050604050505020204" pitchFamily="18" charset="0"/>
              </a:rPr>
              <a:t>INTRODUCTION</a:t>
            </a:r>
          </a:p>
        </p:txBody>
      </p:sp>
      <p:sp>
        <p:nvSpPr>
          <p:cNvPr id="3" name="Content Placeholder 2">
            <a:extLst>
              <a:ext uri="{FF2B5EF4-FFF2-40B4-BE49-F238E27FC236}">
                <a16:creationId xmlns:a16="http://schemas.microsoft.com/office/drawing/2014/main" xmlns="" id="{0660CA75-87F8-1B4E-9E2F-DCBDA5F20AE3}"/>
              </a:ext>
            </a:extLst>
          </p:cNvPr>
          <p:cNvSpPr>
            <a:spLocks noGrp="1"/>
          </p:cNvSpPr>
          <p:nvPr>
            <p:ph idx="1"/>
          </p:nvPr>
        </p:nvSpPr>
        <p:spPr>
          <a:xfrm>
            <a:off x="1371600" y="1507787"/>
            <a:ext cx="9601200" cy="4912468"/>
          </a:xfrm>
        </p:spPr>
        <p:txBody>
          <a:bodyPr>
            <a:noAutofit/>
          </a:bodyPr>
          <a:lstStyle/>
          <a:p>
            <a:pPr>
              <a:lnSpc>
                <a:spcPct val="160000"/>
              </a:lnSpc>
            </a:pPr>
            <a:r>
              <a:rPr lang="en-IN" sz="1500" dirty="0">
                <a:latin typeface="Bookman Old Style" panose="02050604050505020204" pitchFamily="18" charset="0"/>
              </a:rPr>
              <a:t>Image classification is an active research area and has been studied in popular applications such as driverless vehicles and emergency robots. Classification algorithms typically employ two phases of processing: </a:t>
            </a:r>
            <a:r>
              <a:rPr lang="en-IN" sz="1500" b="1" dirty="0">
                <a:latin typeface="Bookman Old Style" panose="02050604050505020204" pitchFamily="18" charset="0"/>
              </a:rPr>
              <a:t>Training</a:t>
            </a:r>
            <a:r>
              <a:rPr lang="en-IN" sz="1500" dirty="0">
                <a:latin typeface="Bookman Old Style" panose="02050604050505020204" pitchFamily="18" charset="0"/>
              </a:rPr>
              <a:t> and </a:t>
            </a:r>
            <a:r>
              <a:rPr lang="en-IN" sz="1500" b="1" dirty="0">
                <a:latin typeface="Bookman Old Style" panose="02050604050505020204" pitchFamily="18" charset="0"/>
              </a:rPr>
              <a:t>Testing</a:t>
            </a:r>
            <a:r>
              <a:rPr lang="en-IN" sz="1500" dirty="0">
                <a:latin typeface="Bookman Old Style" panose="02050604050505020204" pitchFamily="18" charset="0"/>
              </a:rPr>
              <a:t>. </a:t>
            </a:r>
          </a:p>
          <a:p>
            <a:pPr>
              <a:lnSpc>
                <a:spcPct val="160000"/>
              </a:lnSpc>
            </a:pPr>
            <a:r>
              <a:rPr lang="en-IN" sz="1500" dirty="0">
                <a:latin typeface="Bookman Old Style" panose="02050604050505020204" pitchFamily="18" charset="0"/>
              </a:rPr>
              <a:t>In the initial training phase, characteristic properties of typical image features are isolated and, based on these, a unique description of each classification category, </a:t>
            </a:r>
            <a:r>
              <a:rPr lang="en-IN" sz="1500" i="1" dirty="0">
                <a:latin typeface="Bookman Old Style" panose="02050604050505020204" pitchFamily="18" charset="0"/>
              </a:rPr>
              <a:t>i.e.</a:t>
            </a:r>
            <a:r>
              <a:rPr lang="en-IN" sz="1500" dirty="0">
                <a:latin typeface="Bookman Old Style" panose="02050604050505020204" pitchFamily="18" charset="0"/>
              </a:rPr>
              <a:t> </a:t>
            </a:r>
            <a:r>
              <a:rPr lang="en-IN" sz="1500" i="1" dirty="0">
                <a:latin typeface="Bookman Old Style" panose="02050604050505020204" pitchFamily="18" charset="0"/>
              </a:rPr>
              <a:t>training class</a:t>
            </a:r>
            <a:r>
              <a:rPr lang="en-IN" sz="1500" dirty="0">
                <a:latin typeface="Bookman Old Style" panose="02050604050505020204" pitchFamily="18" charset="0"/>
              </a:rPr>
              <a:t>, is created. </a:t>
            </a:r>
          </a:p>
          <a:p>
            <a:pPr>
              <a:lnSpc>
                <a:spcPct val="160000"/>
              </a:lnSpc>
            </a:pPr>
            <a:r>
              <a:rPr lang="en-IN" sz="1500" dirty="0">
                <a:latin typeface="Bookman Old Style" panose="02050604050505020204" pitchFamily="18" charset="0"/>
              </a:rPr>
              <a:t>In the subsequent testing phase, these feature-space partitions are used to classify image features.</a:t>
            </a:r>
          </a:p>
          <a:p>
            <a:pPr>
              <a:lnSpc>
                <a:spcPct val="160000"/>
              </a:lnSpc>
            </a:pPr>
            <a:r>
              <a:rPr lang="en-IN" sz="1500" dirty="0">
                <a:latin typeface="Bookman Old Style" panose="02050604050505020204" pitchFamily="18" charset="0"/>
              </a:rPr>
              <a:t>A CNN works by extracting features from images. This eliminates the need for manual feature extraction. The features are not trained! They’re learned while the network trains on a set of images. This makes deep learning models extremely accurate for computer vision tasks. CNNs learn feature detection through tens or hundreds of hidden layers. Each layer increases the complexity of the learned features.</a:t>
            </a:r>
            <a:endParaRPr lang="en-US" sz="1500" dirty="0">
              <a:latin typeface="Bookman Old Style" panose="02050604050505020204" pitchFamily="18" charset="0"/>
            </a:endParaRPr>
          </a:p>
        </p:txBody>
      </p:sp>
    </p:spTree>
    <p:extLst>
      <p:ext uri="{BB962C8B-B14F-4D97-AF65-F5344CB8AC3E}">
        <p14:creationId xmlns:p14="http://schemas.microsoft.com/office/powerpoint/2010/main" xmlns="" val="15056964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Bookman Old Style" pitchFamily="18" charset="0"/>
              </a:rPr>
              <a:t>Analytical Ablation Study: Inferences</a:t>
            </a:r>
            <a:endParaRPr lang="en-US" sz="4000" dirty="0">
              <a:latin typeface="Bookman Old Style" pitchFamily="18" charset="0"/>
            </a:endParaRPr>
          </a:p>
        </p:txBody>
      </p:sp>
      <p:sp>
        <p:nvSpPr>
          <p:cNvPr id="3" name="Content Placeholder 2"/>
          <p:cNvSpPr>
            <a:spLocks noGrp="1"/>
          </p:cNvSpPr>
          <p:nvPr>
            <p:ph idx="1"/>
          </p:nvPr>
        </p:nvSpPr>
        <p:spPr>
          <a:xfrm>
            <a:off x="1371600" y="1573427"/>
            <a:ext cx="9601200" cy="4293973"/>
          </a:xfrm>
        </p:spPr>
        <p:txBody>
          <a:bodyPr>
            <a:normAutofit/>
          </a:bodyPr>
          <a:lstStyle/>
          <a:p>
            <a:r>
              <a:rPr lang="en-US" dirty="0" smtClean="0">
                <a:latin typeface="Bookman Old Style" pitchFamily="18" charset="0"/>
              </a:rPr>
              <a:t>Normalization of batches heavily increases accuracy of the model</a:t>
            </a:r>
          </a:p>
          <a:p>
            <a:r>
              <a:rPr lang="en-US" dirty="0" smtClean="0">
                <a:latin typeface="Bookman Old Style" pitchFamily="18" charset="0"/>
              </a:rPr>
              <a:t>Model performs better with dropout layers as it prevents over-fitting </a:t>
            </a:r>
            <a:r>
              <a:rPr lang="en-US" b="1" dirty="0" smtClean="0">
                <a:latin typeface="Bookman Old Style" pitchFamily="18" charset="0"/>
              </a:rPr>
              <a:t>(Dropout Regularization).</a:t>
            </a:r>
          </a:p>
          <a:p>
            <a:r>
              <a:rPr lang="en-US" dirty="0" smtClean="0">
                <a:latin typeface="Bookman Old Style" pitchFamily="18" charset="0"/>
              </a:rPr>
              <a:t>Removing Dense Layers does not affect the model by a significant amount. Validation accuracy does not deviate by much.</a:t>
            </a:r>
          </a:p>
          <a:p>
            <a:r>
              <a:rPr lang="en-US" dirty="0" smtClean="0">
                <a:latin typeface="Bookman Old Style" pitchFamily="18" charset="0"/>
              </a:rPr>
              <a:t>This implies that most of the significant performance of a CNN is attributed to the Convolutional layers and not the fully connected Dense Layers.</a:t>
            </a:r>
          </a:p>
          <a:p>
            <a:r>
              <a:rPr lang="en-US" dirty="0" smtClean="0">
                <a:latin typeface="Bookman Old Style" pitchFamily="18" charset="0"/>
              </a:rPr>
              <a:t>This can be seen from the fact that the accuracy has not varied much from Iteration 3 through Iteration 5.</a:t>
            </a:r>
          </a:p>
          <a:p>
            <a:endParaRPr lang="en-US" dirty="0" smtClean="0">
              <a:latin typeface="Bookman Old Style" pitchFamily="18" charset="0"/>
            </a:endParaRPr>
          </a:p>
          <a:p>
            <a:endParaRPr lang="en-US" dirty="0">
              <a:latin typeface="Bookman Old Style"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196747-D18C-1A4B-9B62-6ADB6198F1A4}"/>
              </a:ext>
            </a:extLst>
          </p:cNvPr>
          <p:cNvSpPr>
            <a:spLocks noGrp="1"/>
          </p:cNvSpPr>
          <p:nvPr>
            <p:ph type="title"/>
          </p:nvPr>
        </p:nvSpPr>
        <p:spPr>
          <a:xfrm>
            <a:off x="1371600" y="685800"/>
            <a:ext cx="9601200" cy="832757"/>
          </a:xfrm>
        </p:spPr>
        <p:txBody>
          <a:bodyPr>
            <a:normAutofit/>
          </a:bodyPr>
          <a:lstStyle/>
          <a:p>
            <a:r>
              <a:rPr lang="en-US" sz="3600" dirty="0">
                <a:latin typeface="Bookman Old Style" panose="02050604050505020204" pitchFamily="18" charset="0"/>
              </a:rPr>
              <a:t>Conclusion</a:t>
            </a:r>
          </a:p>
        </p:txBody>
      </p:sp>
      <p:sp>
        <p:nvSpPr>
          <p:cNvPr id="3" name="Content Placeholder 2">
            <a:extLst>
              <a:ext uri="{FF2B5EF4-FFF2-40B4-BE49-F238E27FC236}">
                <a16:creationId xmlns:a16="http://schemas.microsoft.com/office/drawing/2014/main" xmlns="" id="{2911D37E-A7F2-FF42-91E4-F66BBD66703B}"/>
              </a:ext>
            </a:extLst>
          </p:cNvPr>
          <p:cNvSpPr>
            <a:spLocks noGrp="1"/>
          </p:cNvSpPr>
          <p:nvPr>
            <p:ph idx="1"/>
          </p:nvPr>
        </p:nvSpPr>
        <p:spPr>
          <a:xfrm>
            <a:off x="1371600" y="1616528"/>
            <a:ext cx="9601200" cy="4250871"/>
          </a:xfrm>
        </p:spPr>
        <p:txBody>
          <a:bodyPr/>
          <a:lstStyle/>
          <a:p>
            <a:r>
              <a:rPr lang="en-IN" dirty="0">
                <a:latin typeface="Bookman Old Style" panose="02050604050505020204" pitchFamily="18" charset="0"/>
              </a:rPr>
              <a:t>As seen in the prior slides, we were able to achieve the goals we set. </a:t>
            </a:r>
          </a:p>
          <a:p>
            <a:r>
              <a:rPr lang="en-IN" dirty="0">
                <a:latin typeface="Bookman Old Style" panose="02050604050505020204" pitchFamily="18" charset="0"/>
              </a:rPr>
              <a:t>The model was successfully able to classify unseen images correctly.</a:t>
            </a:r>
          </a:p>
          <a:p>
            <a:r>
              <a:rPr lang="en-IN" dirty="0">
                <a:latin typeface="Bookman Old Style" panose="02050604050505020204" pitchFamily="18" charset="0"/>
              </a:rPr>
              <a:t>We were able to make a sophisticated application that allowed the user to interact with the image classification engine in an effortless manner.</a:t>
            </a:r>
          </a:p>
          <a:p>
            <a:r>
              <a:rPr lang="en-IN" dirty="0">
                <a:latin typeface="Bookman Old Style" panose="02050604050505020204" pitchFamily="18" charset="0"/>
              </a:rPr>
              <a:t>The engine developed can further be used in numerous other applications including captcha tests, malicious content classification etc.</a:t>
            </a:r>
          </a:p>
          <a:p>
            <a:endParaRPr lang="en-US" dirty="0">
              <a:latin typeface="Bookman Old Style" panose="02050604050505020204" pitchFamily="18" charset="0"/>
            </a:endParaRPr>
          </a:p>
        </p:txBody>
      </p:sp>
    </p:spTree>
    <p:extLst>
      <p:ext uri="{BB962C8B-B14F-4D97-AF65-F5344CB8AC3E}">
        <p14:creationId xmlns:p14="http://schemas.microsoft.com/office/powerpoint/2010/main" xmlns="" val="11019902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579DBB-9261-1644-98E6-2149A5A197B1}"/>
              </a:ext>
            </a:extLst>
          </p:cNvPr>
          <p:cNvSpPr>
            <a:spLocks noGrp="1"/>
          </p:cNvSpPr>
          <p:nvPr>
            <p:ph type="title"/>
          </p:nvPr>
        </p:nvSpPr>
        <p:spPr>
          <a:xfrm>
            <a:off x="1371600" y="685800"/>
            <a:ext cx="9601200" cy="873579"/>
          </a:xfrm>
        </p:spPr>
        <p:txBody>
          <a:bodyPr>
            <a:normAutofit/>
          </a:bodyPr>
          <a:lstStyle/>
          <a:p>
            <a:r>
              <a:rPr lang="en-US" sz="3800" dirty="0">
                <a:latin typeface="Bookman Old Style" panose="02050604050505020204" pitchFamily="18" charset="0"/>
              </a:rPr>
              <a:t>References</a:t>
            </a:r>
          </a:p>
        </p:txBody>
      </p:sp>
      <p:sp>
        <p:nvSpPr>
          <p:cNvPr id="3" name="Content Placeholder 2">
            <a:extLst>
              <a:ext uri="{FF2B5EF4-FFF2-40B4-BE49-F238E27FC236}">
                <a16:creationId xmlns:a16="http://schemas.microsoft.com/office/drawing/2014/main" xmlns="" id="{2C22825A-096F-7E4A-A2EA-DDC544AE499D}"/>
              </a:ext>
            </a:extLst>
          </p:cNvPr>
          <p:cNvSpPr>
            <a:spLocks noGrp="1"/>
          </p:cNvSpPr>
          <p:nvPr>
            <p:ph idx="1"/>
          </p:nvPr>
        </p:nvSpPr>
        <p:spPr>
          <a:xfrm>
            <a:off x="1371600" y="1624693"/>
            <a:ext cx="9601200" cy="4686300"/>
          </a:xfrm>
        </p:spPr>
        <p:txBody>
          <a:bodyPr>
            <a:normAutofit/>
          </a:bodyPr>
          <a:lstStyle/>
          <a:p>
            <a:pPr>
              <a:lnSpc>
                <a:spcPct val="150000"/>
              </a:lnSpc>
            </a:pPr>
            <a:r>
              <a:rPr lang="en-IN" dirty="0"/>
              <a:t> </a:t>
            </a:r>
            <a:r>
              <a:rPr lang="en-IN" sz="1600" dirty="0">
                <a:latin typeface="Bookman Old Style" panose="02050604050505020204" pitchFamily="18" charset="0"/>
              </a:rPr>
              <a:t>Sharma, Neha &amp; Jain, </a:t>
            </a:r>
            <a:r>
              <a:rPr lang="en-IN" sz="1600" dirty="0" err="1">
                <a:latin typeface="Bookman Old Style" panose="02050604050505020204" pitchFamily="18" charset="0"/>
              </a:rPr>
              <a:t>Vibhor</a:t>
            </a:r>
            <a:r>
              <a:rPr lang="en-IN" sz="1600" dirty="0">
                <a:latin typeface="Bookman Old Style" panose="02050604050505020204" pitchFamily="18" charset="0"/>
              </a:rPr>
              <a:t> &amp; Mishra, Anju. (2018). An Analysis Of Convolutional Neural Networks For Image Classification. Procedia Computer Science. 132. 377-384. 10.1016/j.procs.2018.05.198</a:t>
            </a:r>
          </a:p>
          <a:p>
            <a:pPr marL="0" indent="0">
              <a:lnSpc>
                <a:spcPct val="150000"/>
              </a:lnSpc>
              <a:buNone/>
            </a:pPr>
            <a:endParaRPr lang="en-IN" sz="1600" dirty="0">
              <a:latin typeface="Bookman Old Style" panose="02050604050505020204" pitchFamily="18" charset="0"/>
            </a:endParaRPr>
          </a:p>
          <a:p>
            <a:pPr>
              <a:lnSpc>
                <a:spcPct val="150000"/>
              </a:lnSpc>
            </a:pPr>
            <a:r>
              <a:rPr lang="en-IN" sz="1600" dirty="0" err="1">
                <a:latin typeface="Bookman Old Style" panose="02050604050505020204" pitchFamily="18" charset="0"/>
              </a:rPr>
              <a:t>Calık</a:t>
            </a:r>
            <a:r>
              <a:rPr lang="en-IN" sz="1600" dirty="0">
                <a:latin typeface="Bookman Old Style" panose="02050604050505020204" pitchFamily="18" charset="0"/>
              </a:rPr>
              <a:t>, Caner &amp; </a:t>
            </a:r>
            <a:r>
              <a:rPr lang="en-IN" sz="1600" dirty="0" err="1">
                <a:latin typeface="Bookman Old Style" panose="02050604050505020204" pitchFamily="18" charset="0"/>
              </a:rPr>
              <a:t>Demirci</a:t>
            </a:r>
            <a:r>
              <a:rPr lang="en-IN" sz="1600" dirty="0">
                <a:latin typeface="Bookman Old Style" panose="02050604050505020204" pitchFamily="18" charset="0"/>
              </a:rPr>
              <a:t>, M. </a:t>
            </a:r>
            <a:r>
              <a:rPr lang="en-IN" sz="1600" dirty="0" err="1">
                <a:latin typeface="Bookman Old Style" panose="02050604050505020204" pitchFamily="18" charset="0"/>
              </a:rPr>
              <a:t>Fatih</a:t>
            </a:r>
            <a:r>
              <a:rPr lang="en-IN" sz="1600" dirty="0">
                <a:latin typeface="Bookman Old Style" panose="02050604050505020204" pitchFamily="18" charset="0"/>
              </a:rPr>
              <a:t>. (2018). Cifar-10 Image Classification with Convolutional Neural Networks for Embedded Systems. 1-2. 10.1109/AICCSA.2018.8612873</a:t>
            </a:r>
          </a:p>
          <a:p>
            <a:pPr marL="0" indent="0">
              <a:lnSpc>
                <a:spcPct val="150000"/>
              </a:lnSpc>
              <a:buNone/>
            </a:pPr>
            <a:endParaRPr lang="en-IN" sz="1600" dirty="0">
              <a:latin typeface="Bookman Old Style" panose="02050604050505020204" pitchFamily="18" charset="0"/>
            </a:endParaRPr>
          </a:p>
          <a:p>
            <a:pPr>
              <a:lnSpc>
                <a:spcPct val="150000"/>
              </a:lnSpc>
            </a:pPr>
            <a:r>
              <a:rPr lang="en-IN" sz="1600" dirty="0" err="1">
                <a:latin typeface="Bookman Old Style" panose="02050604050505020204" pitchFamily="18" charset="0"/>
              </a:rPr>
              <a:t>Simonyan</a:t>
            </a:r>
            <a:r>
              <a:rPr lang="en-IN" sz="1600" dirty="0">
                <a:latin typeface="Bookman Old Style" panose="02050604050505020204" pitchFamily="18" charset="0"/>
              </a:rPr>
              <a:t>, Karen &amp; Zisserman, Andrew. (2014). Very Deep Convolutional Networks for Large-Scale Image Recognition. </a:t>
            </a:r>
            <a:r>
              <a:rPr lang="en-IN" sz="1600" dirty="0" err="1">
                <a:latin typeface="Bookman Old Style" panose="02050604050505020204" pitchFamily="18" charset="0"/>
              </a:rPr>
              <a:t>arXiv</a:t>
            </a:r>
            <a:r>
              <a:rPr lang="en-IN" sz="1600" dirty="0">
                <a:latin typeface="Bookman Old Style" panose="02050604050505020204" pitchFamily="18" charset="0"/>
              </a:rPr>
              <a:t> 1409.1556. </a:t>
            </a:r>
          </a:p>
          <a:p>
            <a:pPr marL="0" indent="0">
              <a:lnSpc>
                <a:spcPct val="150000"/>
              </a:lnSpc>
              <a:buNone/>
            </a:pPr>
            <a:endParaRPr lang="en-IN" sz="1600" dirty="0">
              <a:latin typeface="Bookman Old Style" panose="02050604050505020204" pitchFamily="18" charset="0"/>
            </a:endParaRPr>
          </a:p>
          <a:p>
            <a:pPr>
              <a:lnSpc>
                <a:spcPct val="150000"/>
              </a:lnSpc>
            </a:pPr>
            <a:endParaRPr lang="en-IN" sz="1600" dirty="0">
              <a:latin typeface="Bookman Old Style" panose="02050604050505020204" pitchFamily="18" charset="0"/>
            </a:endParaRPr>
          </a:p>
          <a:p>
            <a:pPr marL="0" indent="0">
              <a:buNone/>
            </a:pPr>
            <a:endParaRPr lang="en-IN" dirty="0">
              <a:latin typeface="Bookman Old Style" panose="02050604050505020204" pitchFamily="18" charset="0"/>
            </a:endParaRPr>
          </a:p>
          <a:p>
            <a:endParaRPr lang="en-IN" dirty="0">
              <a:latin typeface="Bookman Old Style" panose="02050604050505020204" pitchFamily="18" charset="0"/>
            </a:endParaRPr>
          </a:p>
          <a:p>
            <a:endParaRPr lang="en-US" dirty="0"/>
          </a:p>
        </p:txBody>
      </p:sp>
    </p:spTree>
    <p:extLst>
      <p:ext uri="{BB962C8B-B14F-4D97-AF65-F5344CB8AC3E}">
        <p14:creationId xmlns:p14="http://schemas.microsoft.com/office/powerpoint/2010/main" xmlns="" val="3896079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4CDD05-56F1-9A44-870B-D69B901C42DD}"/>
              </a:ext>
            </a:extLst>
          </p:cNvPr>
          <p:cNvSpPr>
            <a:spLocks noGrp="1"/>
          </p:cNvSpPr>
          <p:nvPr>
            <p:ph type="title"/>
          </p:nvPr>
        </p:nvSpPr>
        <p:spPr>
          <a:xfrm>
            <a:off x="1371600" y="685800"/>
            <a:ext cx="9601200" cy="1006813"/>
          </a:xfrm>
        </p:spPr>
        <p:txBody>
          <a:bodyPr/>
          <a:lstStyle/>
          <a:p>
            <a:r>
              <a:rPr lang="en-US" dirty="0">
                <a:latin typeface="Bookman Old Style" panose="02050604050505020204" pitchFamily="18" charset="0"/>
              </a:rPr>
              <a:t>PROBLEM DESCRIPTION</a:t>
            </a:r>
          </a:p>
        </p:txBody>
      </p:sp>
      <p:sp>
        <p:nvSpPr>
          <p:cNvPr id="3" name="Content Placeholder 2">
            <a:extLst>
              <a:ext uri="{FF2B5EF4-FFF2-40B4-BE49-F238E27FC236}">
                <a16:creationId xmlns:a16="http://schemas.microsoft.com/office/drawing/2014/main" xmlns="" id="{A3868C56-979C-4140-A665-0E6FB3691DCD}"/>
              </a:ext>
            </a:extLst>
          </p:cNvPr>
          <p:cNvSpPr>
            <a:spLocks noGrp="1"/>
          </p:cNvSpPr>
          <p:nvPr>
            <p:ph idx="1"/>
          </p:nvPr>
        </p:nvSpPr>
        <p:spPr>
          <a:xfrm>
            <a:off x="1371600" y="1692613"/>
            <a:ext cx="9601200" cy="4174787"/>
          </a:xfrm>
        </p:spPr>
        <p:txBody>
          <a:bodyPr>
            <a:normAutofit fontScale="70000" lnSpcReduction="20000"/>
          </a:bodyPr>
          <a:lstStyle/>
          <a:p>
            <a:pPr>
              <a:lnSpc>
                <a:spcPct val="150000"/>
              </a:lnSpc>
            </a:pPr>
            <a:r>
              <a:rPr lang="en-US" dirty="0">
                <a:latin typeface="Bookman Old Style" panose="02050604050505020204" pitchFamily="18" charset="0"/>
              </a:rPr>
              <a:t>Type of Problem : Image Classification</a:t>
            </a:r>
          </a:p>
          <a:p>
            <a:pPr>
              <a:lnSpc>
                <a:spcPct val="150000"/>
              </a:lnSpc>
            </a:pPr>
            <a:r>
              <a:rPr lang="en-US" dirty="0">
                <a:latin typeface="Bookman Old Style" panose="02050604050505020204" pitchFamily="18" charset="0"/>
              </a:rPr>
              <a:t>Dataset Used: CIFAR – 10</a:t>
            </a:r>
          </a:p>
          <a:p>
            <a:pPr>
              <a:lnSpc>
                <a:spcPct val="150000"/>
              </a:lnSpc>
            </a:pPr>
            <a:r>
              <a:rPr lang="en-US" dirty="0">
                <a:latin typeface="Bookman Old Style" panose="02050604050505020204" pitchFamily="18" charset="0"/>
              </a:rPr>
              <a:t>Goal: Accurately classify unseen images using the trained model.</a:t>
            </a:r>
          </a:p>
          <a:p>
            <a:pPr>
              <a:lnSpc>
                <a:spcPct val="150000"/>
              </a:lnSpc>
            </a:pPr>
            <a:r>
              <a:rPr lang="en-US" dirty="0">
                <a:latin typeface="Bookman Old Style" panose="02050604050505020204" pitchFamily="18" charset="0"/>
              </a:rPr>
              <a:t>Model Used: Convolutional Neural Network (CNN)</a:t>
            </a:r>
          </a:p>
          <a:p>
            <a:pPr>
              <a:lnSpc>
                <a:spcPct val="150000"/>
              </a:lnSpc>
            </a:pPr>
            <a:r>
              <a:rPr lang="en-US" dirty="0">
                <a:latin typeface="Bookman Old Style" panose="02050604050505020204" pitchFamily="18" charset="0"/>
              </a:rPr>
              <a:t>Layers Used: </a:t>
            </a:r>
          </a:p>
          <a:p>
            <a:pPr lvl="1">
              <a:lnSpc>
                <a:spcPct val="150000"/>
              </a:lnSpc>
            </a:pPr>
            <a:r>
              <a:rPr lang="en-US" i="0" dirty="0">
                <a:latin typeface="Bookman Old Style" panose="02050604050505020204" pitchFamily="18" charset="0"/>
              </a:rPr>
              <a:t>6</a:t>
            </a:r>
            <a:r>
              <a:rPr lang="en-US" i="0" dirty="0" smtClean="0">
                <a:latin typeface="Bookman Old Style" panose="02050604050505020204" pitchFamily="18" charset="0"/>
              </a:rPr>
              <a:t> </a:t>
            </a:r>
            <a:r>
              <a:rPr lang="en-US" i="0" dirty="0">
                <a:latin typeface="Bookman Old Style" panose="02050604050505020204" pitchFamily="18" charset="0"/>
              </a:rPr>
              <a:t>x Convolutional Layers</a:t>
            </a:r>
          </a:p>
          <a:p>
            <a:pPr lvl="1">
              <a:lnSpc>
                <a:spcPct val="150000"/>
              </a:lnSpc>
            </a:pPr>
            <a:r>
              <a:rPr lang="en-US" i="0" dirty="0">
                <a:latin typeface="Bookman Old Style" panose="02050604050505020204" pitchFamily="18" charset="0"/>
              </a:rPr>
              <a:t>3</a:t>
            </a:r>
            <a:r>
              <a:rPr lang="en-US" i="0" dirty="0" smtClean="0">
                <a:latin typeface="Bookman Old Style" panose="02050604050505020204" pitchFamily="18" charset="0"/>
              </a:rPr>
              <a:t> </a:t>
            </a:r>
            <a:r>
              <a:rPr lang="en-US" i="0" dirty="0">
                <a:latin typeface="Bookman Old Style" panose="02050604050505020204" pitchFamily="18" charset="0"/>
              </a:rPr>
              <a:t>x Max Pooling </a:t>
            </a:r>
            <a:r>
              <a:rPr lang="en-US" i="0" dirty="0" smtClean="0">
                <a:latin typeface="Bookman Old Style" panose="02050604050505020204" pitchFamily="18" charset="0"/>
              </a:rPr>
              <a:t>Layers</a:t>
            </a:r>
          </a:p>
          <a:p>
            <a:pPr lvl="1">
              <a:lnSpc>
                <a:spcPct val="150000"/>
              </a:lnSpc>
            </a:pPr>
            <a:r>
              <a:rPr lang="en-US" i="0" dirty="0" smtClean="0">
                <a:latin typeface="Bookman Old Style" panose="02050604050505020204" pitchFamily="18" charset="0"/>
              </a:rPr>
              <a:t>4 x Dropout Layers</a:t>
            </a:r>
            <a:endParaRPr lang="en-US" i="0" dirty="0">
              <a:latin typeface="Bookman Old Style" panose="02050604050505020204" pitchFamily="18" charset="0"/>
            </a:endParaRPr>
          </a:p>
          <a:p>
            <a:pPr lvl="1">
              <a:lnSpc>
                <a:spcPct val="150000"/>
              </a:lnSpc>
            </a:pPr>
            <a:r>
              <a:rPr lang="en-US" i="0" dirty="0">
                <a:latin typeface="Bookman Old Style" panose="02050604050505020204" pitchFamily="18" charset="0"/>
              </a:rPr>
              <a:t>1 x Flatten Layer</a:t>
            </a:r>
          </a:p>
          <a:p>
            <a:pPr lvl="1">
              <a:lnSpc>
                <a:spcPct val="150000"/>
              </a:lnSpc>
            </a:pPr>
            <a:r>
              <a:rPr lang="en-US" i="0" dirty="0">
                <a:latin typeface="Bookman Old Style" panose="02050604050505020204" pitchFamily="18" charset="0"/>
              </a:rPr>
              <a:t>2 x Fully Connected </a:t>
            </a:r>
            <a:r>
              <a:rPr lang="en-US" i="0" dirty="0" smtClean="0">
                <a:latin typeface="Bookman Old Style" panose="02050604050505020204" pitchFamily="18" charset="0"/>
              </a:rPr>
              <a:t>Layers</a:t>
            </a:r>
            <a:endParaRPr lang="en-US" i="0" dirty="0">
              <a:latin typeface="Bookman Old Style" panose="02050604050505020204" pitchFamily="18" charset="0"/>
            </a:endParaRPr>
          </a:p>
          <a:p>
            <a:endParaRPr lang="en-US" dirty="0"/>
          </a:p>
        </p:txBody>
      </p:sp>
    </p:spTree>
    <p:extLst>
      <p:ext uri="{BB962C8B-B14F-4D97-AF65-F5344CB8AC3E}">
        <p14:creationId xmlns:p14="http://schemas.microsoft.com/office/powerpoint/2010/main" xmlns="" val="3745327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13486"/>
          </a:xfrm>
        </p:spPr>
        <p:txBody>
          <a:bodyPr/>
          <a:lstStyle/>
          <a:p>
            <a:r>
              <a:rPr lang="en-US" dirty="0" smtClean="0">
                <a:latin typeface="Bookman Old Style" pitchFamily="18" charset="0"/>
              </a:rPr>
              <a:t>MAIN CONCEPTS</a:t>
            </a:r>
            <a:endParaRPr lang="en-US" dirty="0">
              <a:latin typeface="Bookman Old Style" pitchFamily="18" charset="0"/>
            </a:endParaRPr>
          </a:p>
        </p:txBody>
      </p:sp>
      <p:sp>
        <p:nvSpPr>
          <p:cNvPr id="3" name="Content Placeholder 2"/>
          <p:cNvSpPr>
            <a:spLocks noGrp="1"/>
          </p:cNvSpPr>
          <p:nvPr>
            <p:ph idx="1"/>
          </p:nvPr>
        </p:nvSpPr>
        <p:spPr>
          <a:xfrm>
            <a:off x="1371600" y="1499286"/>
            <a:ext cx="9601200" cy="4368114"/>
          </a:xfrm>
        </p:spPr>
        <p:txBody>
          <a:bodyPr>
            <a:normAutofit/>
          </a:bodyPr>
          <a:lstStyle/>
          <a:p>
            <a:r>
              <a:rPr lang="en-US" sz="1700" b="1" i="1" dirty="0" err="1" smtClean="0">
                <a:latin typeface="Bookman Old Style" pitchFamily="18" charset="0"/>
              </a:rPr>
              <a:t>Convolutional</a:t>
            </a:r>
            <a:r>
              <a:rPr lang="en-US" sz="1700" b="1" i="1" dirty="0" smtClean="0">
                <a:latin typeface="Bookman Old Style" pitchFamily="18" charset="0"/>
              </a:rPr>
              <a:t> Neural Network</a:t>
            </a:r>
          </a:p>
          <a:p>
            <a:pPr lvl="1"/>
            <a:r>
              <a:rPr lang="en-US" sz="1700" i="0" dirty="0" smtClean="0">
                <a:latin typeface="Bookman Old Style" pitchFamily="18" charset="0"/>
              </a:rPr>
              <a:t>Neural Network model with hierarchical layers</a:t>
            </a:r>
          </a:p>
          <a:p>
            <a:pPr lvl="1"/>
            <a:r>
              <a:rPr lang="en-US" sz="1700" i="0" dirty="0" smtClean="0">
                <a:latin typeface="Bookman Old Style" pitchFamily="18" charset="0"/>
              </a:rPr>
              <a:t>Each layer involves convolutions with learned filters followed by </a:t>
            </a:r>
            <a:r>
              <a:rPr lang="en-US" sz="1700" i="0" dirty="0" err="1" smtClean="0">
                <a:latin typeface="Bookman Old Style" pitchFamily="18" charset="0"/>
              </a:rPr>
              <a:t>pointwise</a:t>
            </a:r>
            <a:r>
              <a:rPr lang="en-US" sz="1700" i="0" dirty="0" smtClean="0">
                <a:latin typeface="Bookman Old Style" pitchFamily="18" charset="0"/>
              </a:rPr>
              <a:t> non-linearity and </a:t>
            </a:r>
            <a:r>
              <a:rPr lang="en-US" sz="1700" i="0" dirty="0" err="1" smtClean="0">
                <a:latin typeface="Bookman Old Style" pitchFamily="18" charset="0"/>
              </a:rPr>
              <a:t>downsampling</a:t>
            </a:r>
            <a:r>
              <a:rPr lang="en-US" sz="1700" i="0" dirty="0" smtClean="0">
                <a:latin typeface="Bookman Old Style" pitchFamily="18" charset="0"/>
              </a:rPr>
              <a:t> operation called feature-pooling</a:t>
            </a:r>
          </a:p>
          <a:p>
            <a:r>
              <a:rPr lang="en-US" sz="1700" b="1" i="1" dirty="0" err="1" smtClean="0">
                <a:latin typeface="Bookman Old Style" pitchFamily="18" charset="0"/>
              </a:rPr>
              <a:t>Convolutional</a:t>
            </a:r>
            <a:r>
              <a:rPr lang="en-US" sz="1700" b="1" i="1" dirty="0" smtClean="0">
                <a:latin typeface="Bookman Old Style" pitchFamily="18" charset="0"/>
              </a:rPr>
              <a:t> Layer</a:t>
            </a:r>
          </a:p>
          <a:p>
            <a:pPr lvl="1"/>
            <a:r>
              <a:rPr lang="en-US" sz="1700" i="0" dirty="0" smtClean="0">
                <a:latin typeface="Bookman Old Style" pitchFamily="18" charset="0"/>
              </a:rPr>
              <a:t>Parts of the image are taken and compared. These parts are called features/kernels.</a:t>
            </a:r>
          </a:p>
          <a:p>
            <a:pPr lvl="1"/>
            <a:r>
              <a:rPr lang="en-US" sz="1700" i="0" dirty="0" smtClean="0">
                <a:latin typeface="Bookman Old Style" pitchFamily="18" charset="0"/>
              </a:rPr>
              <a:t>Each pixel is multiplied with its corresponding feature pixel. Find mean for that specific feature and replace the original pixel with this new value.</a:t>
            </a:r>
          </a:p>
          <a:p>
            <a:r>
              <a:rPr lang="en-US" sz="1700" b="1" i="1" dirty="0" err="1" smtClean="0">
                <a:latin typeface="Bookman Old Style" pitchFamily="18" charset="0"/>
              </a:rPr>
              <a:t>ReLU</a:t>
            </a:r>
            <a:r>
              <a:rPr lang="en-US" sz="1700" b="1" i="1" dirty="0" smtClean="0">
                <a:latin typeface="Bookman Old Style" pitchFamily="18" charset="0"/>
              </a:rPr>
              <a:t> Activation</a:t>
            </a:r>
          </a:p>
          <a:p>
            <a:pPr lvl="1"/>
            <a:r>
              <a:rPr lang="en-US" sz="1700" i="0" dirty="0" smtClean="0">
                <a:latin typeface="Bookman Old Style" pitchFamily="18" charset="0"/>
              </a:rPr>
              <a:t>Rectified linear unit</a:t>
            </a:r>
            <a:endParaRPr lang="en-US" sz="1700" i="0" dirty="0">
              <a:latin typeface="Bookman Old Style" pitchFamily="18" charset="0"/>
            </a:endParaRPr>
          </a:p>
        </p:txBody>
      </p:sp>
      <p:pic>
        <p:nvPicPr>
          <p:cNvPr id="1026" name="Picture 2" descr="ReLU : Not a Differentiable Function: Why used in Gradient Based  Optimization? and Other Generalizations of ReLU. | by Kanchan Sarkar |  Medium"/>
          <p:cNvPicPr>
            <a:picLocks noChangeAspect="1" noChangeArrowheads="1"/>
          </p:cNvPicPr>
          <p:nvPr/>
        </p:nvPicPr>
        <p:blipFill>
          <a:blip r:embed="rId2"/>
          <a:srcRect/>
          <a:stretch>
            <a:fillRect/>
          </a:stretch>
        </p:blipFill>
        <p:spPr bwMode="auto">
          <a:xfrm>
            <a:off x="4612246" y="4778462"/>
            <a:ext cx="2439344" cy="1899546"/>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2465" y="214193"/>
            <a:ext cx="9601200" cy="829962"/>
          </a:xfrm>
        </p:spPr>
        <p:txBody>
          <a:bodyPr/>
          <a:lstStyle/>
          <a:p>
            <a:r>
              <a:rPr lang="en-US" dirty="0" smtClean="0"/>
              <a:t> </a:t>
            </a:r>
            <a:endParaRPr lang="en-US" dirty="0"/>
          </a:p>
        </p:txBody>
      </p:sp>
      <p:sp>
        <p:nvSpPr>
          <p:cNvPr id="3" name="Content Placeholder 2"/>
          <p:cNvSpPr>
            <a:spLocks noGrp="1"/>
          </p:cNvSpPr>
          <p:nvPr>
            <p:ph idx="1"/>
          </p:nvPr>
        </p:nvSpPr>
        <p:spPr>
          <a:xfrm>
            <a:off x="1371600" y="629174"/>
            <a:ext cx="9601200" cy="5229837"/>
          </a:xfrm>
        </p:spPr>
        <p:txBody>
          <a:bodyPr>
            <a:normAutofit/>
          </a:bodyPr>
          <a:lstStyle/>
          <a:p>
            <a:r>
              <a:rPr lang="en-US" sz="1700" b="1" i="1" dirty="0" smtClean="0">
                <a:latin typeface="Bookman Old Style" pitchFamily="18" charset="0"/>
              </a:rPr>
              <a:t>Max-Pooling Layer</a:t>
            </a:r>
          </a:p>
          <a:p>
            <a:pPr lvl="1"/>
            <a:r>
              <a:rPr lang="en-US" sz="1700" i="0" dirty="0" smtClean="0">
                <a:latin typeface="Bookman Old Style" pitchFamily="18" charset="0"/>
              </a:rPr>
              <a:t>Used to shrink the image</a:t>
            </a:r>
          </a:p>
          <a:p>
            <a:pPr lvl="1"/>
            <a:r>
              <a:rPr lang="en-US" sz="1700" i="0" dirty="0" smtClean="0">
                <a:latin typeface="Bookman Old Style" pitchFamily="18" charset="0"/>
              </a:rPr>
              <a:t>Specific Window size is chosen and the window is moved along the </a:t>
            </a:r>
            <a:r>
              <a:rPr lang="en-US" sz="1700" i="0" dirty="0" err="1" smtClean="0">
                <a:latin typeface="Bookman Old Style" pitchFamily="18" charset="0"/>
              </a:rPr>
              <a:t>ReLU</a:t>
            </a:r>
            <a:r>
              <a:rPr lang="en-US" sz="1700" i="0" dirty="0" smtClean="0">
                <a:latin typeface="Bookman Old Style" pitchFamily="18" charset="0"/>
              </a:rPr>
              <a:t> activated image. </a:t>
            </a:r>
          </a:p>
          <a:p>
            <a:pPr lvl="1"/>
            <a:r>
              <a:rPr lang="en-US" sz="1700" i="0" dirty="0" smtClean="0">
                <a:latin typeface="Bookman Old Style" pitchFamily="18" charset="0"/>
              </a:rPr>
              <a:t>Maximum pixel value within the window is chosen to represent the group</a:t>
            </a:r>
          </a:p>
          <a:p>
            <a:r>
              <a:rPr lang="en-US" sz="1700" b="1" i="1" dirty="0" smtClean="0">
                <a:latin typeface="Bookman Old Style" pitchFamily="18" charset="0"/>
              </a:rPr>
              <a:t>Fully Connected Layer</a:t>
            </a:r>
          </a:p>
          <a:p>
            <a:pPr lvl="1"/>
            <a:r>
              <a:rPr lang="en-US" sz="1700" i="0" dirty="0" smtClean="0">
                <a:latin typeface="Bookman Old Style" pitchFamily="18" charset="0"/>
              </a:rPr>
              <a:t>Conversion of the resultant image into a flattened vector.</a:t>
            </a:r>
          </a:p>
          <a:p>
            <a:r>
              <a:rPr lang="en-US" sz="1700" b="1" i="1" dirty="0" smtClean="0">
                <a:latin typeface="Bookman Old Style" pitchFamily="18" charset="0"/>
              </a:rPr>
              <a:t>Dropout Layer</a:t>
            </a:r>
          </a:p>
          <a:p>
            <a:pPr lvl="1"/>
            <a:r>
              <a:rPr lang="en-US" sz="1700" i="0" dirty="0" smtClean="0">
                <a:latin typeface="Bookman Old Style" pitchFamily="18" charset="0"/>
              </a:rPr>
              <a:t>In </a:t>
            </a:r>
            <a:r>
              <a:rPr lang="en-US" sz="1700" i="0" dirty="0" err="1" smtClean="0">
                <a:latin typeface="Bookman Old Style" pitchFamily="18" charset="0"/>
              </a:rPr>
              <a:t>Keras</a:t>
            </a:r>
            <a:r>
              <a:rPr lang="en-US" sz="1700" i="0" dirty="0" smtClean="0">
                <a:latin typeface="Bookman Old Style" pitchFamily="18" charset="0"/>
              </a:rPr>
              <a:t>, dropout layer randomly sets input units to 0 during training while the inputs not set to 0 are scaled up. This is done to avoid the problem of over-fitting.</a:t>
            </a:r>
          </a:p>
          <a:p>
            <a:r>
              <a:rPr lang="en-US" sz="1700" b="1" i="1" dirty="0" smtClean="0">
                <a:latin typeface="Bookman Old Style" pitchFamily="18" charset="0"/>
              </a:rPr>
              <a:t>Batch Normalization</a:t>
            </a:r>
          </a:p>
          <a:p>
            <a:pPr lvl="1"/>
            <a:r>
              <a:rPr lang="en-US" sz="1700" i="0" dirty="0" smtClean="0">
                <a:latin typeface="Bookman Old Style" pitchFamily="18" charset="0"/>
              </a:rPr>
              <a:t>Standardizes the input at each layer for a mini-batch</a:t>
            </a:r>
          </a:p>
          <a:p>
            <a:pPr lvl="1"/>
            <a:r>
              <a:rPr lang="en-US" sz="1700" i="0" dirty="0" smtClean="0">
                <a:latin typeface="Bookman Old Style" pitchFamily="18" charset="0"/>
              </a:rPr>
              <a:t>Standardization is the rescaling of data to have a mean of 0 and standard deviation of 1</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70209B-FD68-2E48-92E0-63FEB143154C}"/>
              </a:ext>
            </a:extLst>
          </p:cNvPr>
          <p:cNvSpPr>
            <a:spLocks noGrp="1"/>
          </p:cNvSpPr>
          <p:nvPr>
            <p:ph type="title"/>
          </p:nvPr>
        </p:nvSpPr>
        <p:spPr>
          <a:xfrm>
            <a:off x="1371600" y="685800"/>
            <a:ext cx="9601200" cy="1006813"/>
          </a:xfrm>
        </p:spPr>
        <p:txBody>
          <a:bodyPr>
            <a:normAutofit/>
          </a:bodyPr>
          <a:lstStyle/>
          <a:p>
            <a:r>
              <a:rPr lang="en-US" sz="4000" dirty="0">
                <a:latin typeface="Bookman Old Style" panose="02050604050505020204" pitchFamily="18" charset="0"/>
              </a:rPr>
              <a:t>Dataset Information</a:t>
            </a:r>
          </a:p>
        </p:txBody>
      </p:sp>
      <p:sp>
        <p:nvSpPr>
          <p:cNvPr id="3" name="Content Placeholder 2">
            <a:extLst>
              <a:ext uri="{FF2B5EF4-FFF2-40B4-BE49-F238E27FC236}">
                <a16:creationId xmlns:a16="http://schemas.microsoft.com/office/drawing/2014/main" xmlns="" id="{EBFD1D80-3A73-C243-96CE-7E8779239B46}"/>
              </a:ext>
            </a:extLst>
          </p:cNvPr>
          <p:cNvSpPr>
            <a:spLocks noGrp="1"/>
          </p:cNvSpPr>
          <p:nvPr>
            <p:ph idx="1"/>
          </p:nvPr>
        </p:nvSpPr>
        <p:spPr>
          <a:xfrm>
            <a:off x="1371600" y="1517515"/>
            <a:ext cx="9601200" cy="4349885"/>
          </a:xfrm>
        </p:spPr>
        <p:txBody>
          <a:bodyPr/>
          <a:lstStyle/>
          <a:p>
            <a:r>
              <a:rPr lang="en-IN" dirty="0">
                <a:latin typeface="Bookman Old Style" pitchFamily="18" charset="0"/>
              </a:rPr>
              <a:t>CIFAR-10 is a labelled dataset consisting of numerous images of 32x32 dimensions classified and labelled into 10 different classes. </a:t>
            </a:r>
          </a:p>
          <a:p>
            <a:r>
              <a:rPr lang="en-IN" dirty="0">
                <a:latin typeface="Bookman Old Style" pitchFamily="18" charset="0"/>
              </a:rPr>
              <a:t>The target classes are: Airplane, Automobile, Bird, Cat, Deer, Dog, Frog, Horse, Ship, Truck </a:t>
            </a:r>
          </a:p>
          <a:p>
            <a:r>
              <a:rPr lang="en-IN" dirty="0">
                <a:latin typeface="Bookman Old Style" pitchFamily="18" charset="0"/>
              </a:rPr>
              <a:t>The classes are completely mutually exclusive. There is no overlapping between classes.</a:t>
            </a:r>
          </a:p>
          <a:p>
            <a:r>
              <a:rPr lang="en-IN" dirty="0">
                <a:latin typeface="Bookman Old Style" pitchFamily="18" charset="0"/>
              </a:rPr>
              <a:t>This essentially means that there is no image that can be classified into two target classes. There are 60000 images with 10000 images in each class, making this a very large dataset to work on and use for training.</a:t>
            </a:r>
          </a:p>
          <a:p>
            <a:r>
              <a:rPr lang="en-IN" dirty="0">
                <a:latin typeface="Bookman Old Style" pitchFamily="18" charset="0"/>
              </a:rPr>
              <a:t>Link: </a:t>
            </a:r>
            <a:r>
              <a:rPr lang="en-IN" dirty="0">
                <a:solidFill>
                  <a:srgbClr val="C00000"/>
                </a:solidFill>
                <a:latin typeface="Bookman Old Style" pitchFamily="18" charset="0"/>
              </a:rPr>
              <a:t>https://</a:t>
            </a:r>
            <a:r>
              <a:rPr lang="en-IN" dirty="0" err="1">
                <a:solidFill>
                  <a:srgbClr val="C00000"/>
                </a:solidFill>
                <a:latin typeface="Bookman Old Style" pitchFamily="18" charset="0"/>
              </a:rPr>
              <a:t>www.cs.toronto.edu</a:t>
            </a:r>
            <a:r>
              <a:rPr lang="en-IN" dirty="0">
                <a:solidFill>
                  <a:srgbClr val="C00000"/>
                </a:solidFill>
                <a:latin typeface="Bookman Old Style" pitchFamily="18" charset="0"/>
              </a:rPr>
              <a:t>/~</a:t>
            </a:r>
            <a:r>
              <a:rPr lang="en-IN" dirty="0" err="1">
                <a:solidFill>
                  <a:srgbClr val="C00000"/>
                </a:solidFill>
                <a:latin typeface="Bookman Old Style" pitchFamily="18" charset="0"/>
              </a:rPr>
              <a:t>kriz</a:t>
            </a:r>
            <a:r>
              <a:rPr lang="en-IN" dirty="0">
                <a:solidFill>
                  <a:srgbClr val="C00000"/>
                </a:solidFill>
                <a:latin typeface="Bookman Old Style" pitchFamily="18" charset="0"/>
              </a:rPr>
              <a:t>/</a:t>
            </a:r>
            <a:r>
              <a:rPr lang="en-IN" dirty="0" err="1">
                <a:solidFill>
                  <a:srgbClr val="C00000"/>
                </a:solidFill>
                <a:latin typeface="Bookman Old Style" pitchFamily="18" charset="0"/>
              </a:rPr>
              <a:t>cifar.html</a:t>
            </a:r>
            <a:endParaRPr lang="en-IN" dirty="0">
              <a:solidFill>
                <a:srgbClr val="C00000"/>
              </a:solidFill>
              <a:latin typeface="Bookman Old Style" pitchFamily="18" charset="0"/>
            </a:endParaRPr>
          </a:p>
          <a:p>
            <a:pPr marL="0" indent="0">
              <a:buNone/>
            </a:pPr>
            <a:endParaRPr lang="en-US" dirty="0"/>
          </a:p>
        </p:txBody>
      </p:sp>
    </p:spTree>
    <p:extLst>
      <p:ext uri="{BB962C8B-B14F-4D97-AF65-F5344CB8AC3E}">
        <p14:creationId xmlns:p14="http://schemas.microsoft.com/office/powerpoint/2010/main" xmlns="" val="3803368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4947C9-6B84-4D4F-A348-878C42A741ED}"/>
              </a:ext>
            </a:extLst>
          </p:cNvPr>
          <p:cNvSpPr>
            <a:spLocks noGrp="1"/>
          </p:cNvSpPr>
          <p:nvPr>
            <p:ph type="title"/>
          </p:nvPr>
        </p:nvSpPr>
        <p:spPr>
          <a:xfrm>
            <a:off x="721453" y="532875"/>
            <a:ext cx="6923261" cy="958174"/>
          </a:xfrm>
        </p:spPr>
        <p:txBody>
          <a:bodyPr>
            <a:normAutofit/>
          </a:bodyPr>
          <a:lstStyle/>
          <a:p>
            <a:pPr algn="ctr"/>
            <a:r>
              <a:rPr lang="en-US" sz="4000" dirty="0">
                <a:latin typeface="Bookman Old Style" panose="02050604050505020204" pitchFamily="18" charset="0"/>
              </a:rPr>
              <a:t>System Architecture</a:t>
            </a:r>
          </a:p>
        </p:txBody>
      </p:sp>
      <p:pic>
        <p:nvPicPr>
          <p:cNvPr id="5" name="Content Placeholder 4" descr="main.png"/>
          <p:cNvPicPr>
            <a:picLocks noGrp="1" noChangeAspect="1"/>
          </p:cNvPicPr>
          <p:nvPr>
            <p:ph idx="1"/>
          </p:nvPr>
        </p:nvPicPr>
        <p:blipFill>
          <a:blip r:embed="rId2"/>
          <a:stretch>
            <a:fillRect/>
          </a:stretch>
        </p:blipFill>
        <p:spPr>
          <a:xfrm>
            <a:off x="8172563" y="110684"/>
            <a:ext cx="3294507" cy="6503629"/>
          </a:xfrm>
        </p:spPr>
      </p:pic>
      <p:sp>
        <p:nvSpPr>
          <p:cNvPr id="7" name="Rectangle 6"/>
          <p:cNvSpPr/>
          <p:nvPr/>
        </p:nvSpPr>
        <p:spPr>
          <a:xfrm>
            <a:off x="1318054" y="2001795"/>
            <a:ext cx="6096000" cy="2585323"/>
          </a:xfrm>
          <a:prstGeom prst="rect">
            <a:avLst/>
          </a:prstGeom>
        </p:spPr>
        <p:txBody>
          <a:bodyPr>
            <a:spAutoFit/>
          </a:bodyPr>
          <a:lstStyle/>
          <a:p>
            <a:pPr>
              <a:lnSpc>
                <a:spcPct val="150000"/>
              </a:lnSpc>
            </a:pPr>
            <a:r>
              <a:rPr lang="en-US" dirty="0" smtClean="0">
                <a:latin typeface="Bookman Old Style" panose="02050604050505020204" pitchFamily="18" charset="0"/>
              </a:rPr>
              <a:t>Model Summary: </a:t>
            </a:r>
          </a:p>
          <a:p>
            <a:pPr lvl="1">
              <a:lnSpc>
                <a:spcPct val="150000"/>
              </a:lnSpc>
            </a:pPr>
            <a:r>
              <a:rPr lang="en-US" dirty="0" smtClean="0">
                <a:latin typeface="Bookman Old Style" panose="02050604050505020204" pitchFamily="18" charset="0"/>
              </a:rPr>
              <a:t>6 x </a:t>
            </a:r>
            <a:r>
              <a:rPr lang="en-US" dirty="0" err="1" smtClean="0">
                <a:latin typeface="Bookman Old Style" panose="02050604050505020204" pitchFamily="18" charset="0"/>
              </a:rPr>
              <a:t>Convolutional</a:t>
            </a:r>
            <a:r>
              <a:rPr lang="en-US" dirty="0" smtClean="0">
                <a:latin typeface="Bookman Old Style" panose="02050604050505020204" pitchFamily="18" charset="0"/>
              </a:rPr>
              <a:t> Layers</a:t>
            </a:r>
          </a:p>
          <a:p>
            <a:pPr lvl="1">
              <a:lnSpc>
                <a:spcPct val="150000"/>
              </a:lnSpc>
            </a:pPr>
            <a:r>
              <a:rPr lang="en-US" dirty="0" smtClean="0">
                <a:latin typeface="Bookman Old Style" panose="02050604050505020204" pitchFamily="18" charset="0"/>
              </a:rPr>
              <a:t>3 x Max Pooling Layers</a:t>
            </a:r>
          </a:p>
          <a:p>
            <a:pPr lvl="1">
              <a:lnSpc>
                <a:spcPct val="150000"/>
              </a:lnSpc>
            </a:pPr>
            <a:r>
              <a:rPr lang="en-US" dirty="0" smtClean="0">
                <a:latin typeface="Bookman Old Style" panose="02050604050505020204" pitchFamily="18" charset="0"/>
              </a:rPr>
              <a:t>4 x Dropout Layers</a:t>
            </a:r>
          </a:p>
          <a:p>
            <a:pPr lvl="1">
              <a:lnSpc>
                <a:spcPct val="150000"/>
              </a:lnSpc>
            </a:pPr>
            <a:r>
              <a:rPr lang="en-US" dirty="0" smtClean="0">
                <a:latin typeface="Bookman Old Style" panose="02050604050505020204" pitchFamily="18" charset="0"/>
              </a:rPr>
              <a:t>1 x Flatten Layer</a:t>
            </a:r>
          </a:p>
          <a:p>
            <a:pPr lvl="1">
              <a:lnSpc>
                <a:spcPct val="150000"/>
              </a:lnSpc>
            </a:pPr>
            <a:r>
              <a:rPr lang="en-US" dirty="0" smtClean="0">
                <a:latin typeface="Bookman Old Style" panose="02050604050505020204" pitchFamily="18" charset="0"/>
              </a:rPr>
              <a:t>2 x Fully Connected Layers</a:t>
            </a:r>
            <a:endParaRPr lang="en-US" dirty="0">
              <a:latin typeface="Bookman Old Style" panose="02050604050505020204" pitchFamily="18" charset="0"/>
            </a:endParaRPr>
          </a:p>
        </p:txBody>
      </p:sp>
      <p:sp>
        <p:nvSpPr>
          <p:cNvPr id="8" name="Rectangle 7"/>
          <p:cNvSpPr/>
          <p:nvPr/>
        </p:nvSpPr>
        <p:spPr>
          <a:xfrm>
            <a:off x="1194486" y="6035739"/>
            <a:ext cx="6096000" cy="318229"/>
          </a:xfrm>
          <a:prstGeom prst="rect">
            <a:avLst/>
          </a:prstGeom>
        </p:spPr>
        <p:txBody>
          <a:bodyPr>
            <a:spAutoFit/>
          </a:bodyPr>
          <a:lstStyle/>
          <a:p>
            <a:pPr>
              <a:lnSpc>
                <a:spcPct val="150000"/>
              </a:lnSpc>
            </a:pPr>
            <a:r>
              <a:rPr lang="en-US" sz="1100" i="1" dirty="0" smtClean="0">
                <a:latin typeface="Bookman Old Style" panose="02050604050505020204" pitchFamily="18" charset="0"/>
              </a:rPr>
              <a:t>Diagram follows in next slide</a:t>
            </a:r>
            <a:endParaRPr lang="en-US" sz="1100" i="1" dirty="0">
              <a:latin typeface="Bookman Old Style" panose="02050604050505020204" pitchFamily="18" charset="0"/>
            </a:endParaRPr>
          </a:p>
        </p:txBody>
      </p:sp>
    </p:spTree>
    <p:extLst>
      <p:ext uri="{BB962C8B-B14F-4D97-AF65-F5344CB8AC3E}">
        <p14:creationId xmlns:p14="http://schemas.microsoft.com/office/powerpoint/2010/main" xmlns="" val="27509435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4947C9-6B84-4D4F-A348-878C42A741ED}"/>
              </a:ext>
            </a:extLst>
          </p:cNvPr>
          <p:cNvSpPr>
            <a:spLocks noGrp="1"/>
          </p:cNvSpPr>
          <p:nvPr>
            <p:ph type="title"/>
          </p:nvPr>
        </p:nvSpPr>
        <p:spPr>
          <a:xfrm>
            <a:off x="1371600" y="685800"/>
            <a:ext cx="9601200" cy="958174"/>
          </a:xfrm>
        </p:spPr>
        <p:txBody>
          <a:bodyPr>
            <a:normAutofit/>
          </a:bodyPr>
          <a:lstStyle/>
          <a:p>
            <a:pPr algn="ctr"/>
            <a:r>
              <a:rPr lang="en-US" sz="4000" dirty="0">
                <a:latin typeface="Bookman Old Style" panose="02050604050505020204" pitchFamily="18" charset="0"/>
              </a:rPr>
              <a:t>System Architecture</a:t>
            </a:r>
          </a:p>
        </p:txBody>
      </p:sp>
      <p:pic>
        <p:nvPicPr>
          <p:cNvPr id="5" name="Content Placeholder 4" descr="system_architecture.png"/>
          <p:cNvPicPr>
            <a:picLocks noGrp="1" noChangeAspect="1"/>
          </p:cNvPicPr>
          <p:nvPr>
            <p:ph idx="1"/>
          </p:nvPr>
        </p:nvPicPr>
        <p:blipFill>
          <a:blip r:embed="rId2"/>
          <a:stretch>
            <a:fillRect/>
          </a:stretch>
        </p:blipFill>
        <p:spPr>
          <a:xfrm>
            <a:off x="3510896" y="1643974"/>
            <a:ext cx="5724544" cy="4634820"/>
          </a:xfrm>
        </p:spPr>
      </p:pic>
    </p:spTree>
    <p:extLst>
      <p:ext uri="{BB962C8B-B14F-4D97-AF65-F5344CB8AC3E}">
        <p14:creationId xmlns:p14="http://schemas.microsoft.com/office/powerpoint/2010/main" xmlns="" val="2750943532"/>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570</TotalTime>
  <Words>1220</Words>
  <Application>Microsoft Office PowerPoint</Application>
  <PresentationFormat>Custom</PresentationFormat>
  <Paragraphs>276</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Crop</vt:lpstr>
      <vt:lpstr>MINIPROJECT   CS6301- MACHINE LEARNING   CIFAR-10 IMAGE RECOGNITION ENGINE USING CNNs </vt:lpstr>
      <vt:lpstr>OBJECTIVE</vt:lpstr>
      <vt:lpstr>INTRODUCTION</vt:lpstr>
      <vt:lpstr>PROBLEM DESCRIPTION</vt:lpstr>
      <vt:lpstr>MAIN CONCEPTS</vt:lpstr>
      <vt:lpstr> </vt:lpstr>
      <vt:lpstr>Dataset Information</vt:lpstr>
      <vt:lpstr>System Architecture</vt:lpstr>
      <vt:lpstr>System Architecture</vt:lpstr>
      <vt:lpstr>Module-Wise Algorithms</vt:lpstr>
      <vt:lpstr> </vt:lpstr>
      <vt:lpstr>Slide 12</vt:lpstr>
      <vt:lpstr>Slide 13</vt:lpstr>
      <vt:lpstr>Slide 14</vt:lpstr>
      <vt:lpstr>Slide 15</vt:lpstr>
      <vt:lpstr>Slide 16</vt:lpstr>
      <vt:lpstr>Slide 17</vt:lpstr>
      <vt:lpstr>Output  Screenshot</vt:lpstr>
      <vt:lpstr>Slide 19</vt:lpstr>
      <vt:lpstr>Slide 20</vt:lpstr>
      <vt:lpstr>Slide 21</vt:lpstr>
      <vt:lpstr>Test Cases</vt:lpstr>
      <vt:lpstr>Test Cases</vt:lpstr>
      <vt:lpstr>Analytical Ablation Study</vt:lpstr>
      <vt:lpstr>Iteration 1:</vt:lpstr>
      <vt:lpstr>Iteration 2:</vt:lpstr>
      <vt:lpstr>Iteration 3:</vt:lpstr>
      <vt:lpstr>Iteration 4:</vt:lpstr>
      <vt:lpstr>Iteration 5:</vt:lpstr>
      <vt:lpstr>Analytical Ablation Study: Inferences</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   CS6301- MACHINE LEARNING</dc:title>
  <dc:creator>Gokul Sunilkumar</dc:creator>
  <cp:lastModifiedBy>Reuel Sam</cp:lastModifiedBy>
  <cp:revision>68</cp:revision>
  <dcterms:created xsi:type="dcterms:W3CDTF">2020-10-23T15:39:41Z</dcterms:created>
  <dcterms:modified xsi:type="dcterms:W3CDTF">2020-11-06T04:54:48Z</dcterms:modified>
</cp:coreProperties>
</file>