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35" r:id="rId3"/>
    <p:sldId id="258" r:id="rId4"/>
    <p:sldId id="323" r:id="rId5"/>
    <p:sldId id="350" r:id="rId6"/>
    <p:sldId id="354" r:id="rId7"/>
    <p:sldId id="260" r:id="rId8"/>
    <p:sldId id="262" r:id="rId9"/>
    <p:sldId id="347" r:id="rId10"/>
    <p:sldId id="324" r:id="rId11"/>
    <p:sldId id="348" r:id="rId12"/>
    <p:sldId id="325" r:id="rId13"/>
    <p:sldId id="326" r:id="rId14"/>
    <p:sldId id="349" r:id="rId15"/>
    <p:sldId id="261" r:id="rId16"/>
    <p:sldId id="327" r:id="rId17"/>
    <p:sldId id="328" r:id="rId18"/>
    <p:sldId id="264" r:id="rId19"/>
    <p:sldId id="263" r:id="rId20"/>
    <p:sldId id="265" r:id="rId21"/>
    <p:sldId id="266" r:id="rId22"/>
    <p:sldId id="337" r:id="rId23"/>
    <p:sldId id="343" r:id="rId24"/>
    <p:sldId id="344" r:id="rId25"/>
    <p:sldId id="345" r:id="rId26"/>
    <p:sldId id="338" r:id="rId27"/>
    <p:sldId id="339" r:id="rId28"/>
    <p:sldId id="340" r:id="rId29"/>
    <p:sldId id="341" r:id="rId30"/>
    <p:sldId id="342" r:id="rId31"/>
    <p:sldId id="268" r:id="rId32"/>
    <p:sldId id="329" r:id="rId33"/>
    <p:sldId id="330" r:id="rId34"/>
    <p:sldId id="331" r:id="rId35"/>
    <p:sldId id="269" r:id="rId36"/>
    <p:sldId id="332" r:id="rId37"/>
    <p:sldId id="270" r:id="rId38"/>
    <p:sldId id="333" r:id="rId39"/>
    <p:sldId id="271" r:id="rId40"/>
    <p:sldId id="334" r:id="rId41"/>
    <p:sldId id="259" r:id="rId42"/>
    <p:sldId id="34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yaa Seran" initials="SS" lastIdx="1" clrIdx="0">
    <p:extLst>
      <p:ext uri="{19B8F6BF-5375-455C-9EA6-DF929625EA0E}">
        <p15:presenceInfo xmlns:p15="http://schemas.microsoft.com/office/powerpoint/2012/main" xmlns="" userId="14e44cb8c13ff7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3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2T00:43:10.734" idx="1">
    <p:pos x="10" y="10"/>
    <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2D372-4ADB-4F2D-BFEB-B7B0D139989F}" type="datetimeFigureOut">
              <a:rPr lang="en-IN" smtClean="0"/>
              <a:pPr/>
              <a:t>22-10-2020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FEFEC-C087-41EB-8F82-0C31DB63F11E}" type="slidenum">
              <a:rPr lang="en-IN" smtClean="0"/>
              <a:pPr/>
              <a:t>‹#›</a:t>
            </a:fld>
            <a:endParaRPr lang="en-IN"/>
          </a:p>
        </p:txBody>
      </p:sp>
    </p:spTree>
    <p:extLst>
      <p:ext uri="{BB962C8B-B14F-4D97-AF65-F5344CB8AC3E}">
        <p14:creationId xmlns:p14="http://schemas.microsoft.com/office/powerpoint/2010/main" xmlns="" val="1161626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day and age, where the internet has taken control of most people’s lives, social media exists as one of the most powerful platforms to share and voice one’s opinions. People put up content looking for appreciation and constructive criticism from the general public to help improve their skills in their art. In these scenarios, users can speak freely on any relevant topic.  The high volume of user-generated content makes a manual analysis of this discourse unviable. Consequently, automatic analysis techniques are needed to extract the opinions expressed in users’ comments, given that these opinions are an implicit parameter of unquestionable interest for a vast section of the society. These posts and the corresponding comments left on one's handle, assist people in decision making under various situations based on the opinions of other people. Many a times these comments influence one's thought process while making decisions due to higher number of likes and comments viewed on such posts. However, these responses usually in the form of comments, are at times more negative and positive and thereby may cause some form of emotional pain to the original content poster. Our project aims to automate this task of analysing the reactions on the posts and generate a report based on the outcome. This project tries to tackle this situation head on by segregating the comments left on posts into three main categories - positive, neutral and negative. The comments are analysed using a Lexicon based sentiment analysis approach that breaks down the comment to its constituent parts and provides the user an output with desirable filtered comments. Socially concise individuals use this platform to impact lives. Many comments on a post tend to be interpreted is a number of ways that contrast with what was intended. In order to overcome this ambiguity in expression, the viewers of the post are provided a feature to predict the number of likes their comment would yield based on the post and existing comments. Decision to express or not is in their own hands.</a:t>
            </a:r>
          </a:p>
          <a:p>
            <a:endParaRPr lang="en-IN" dirty="0"/>
          </a:p>
        </p:txBody>
      </p:sp>
      <p:sp>
        <p:nvSpPr>
          <p:cNvPr id="4" name="Slide Number Placeholder 3"/>
          <p:cNvSpPr>
            <a:spLocks noGrp="1"/>
          </p:cNvSpPr>
          <p:nvPr>
            <p:ph type="sldNum" sz="quarter" idx="5"/>
          </p:nvPr>
        </p:nvSpPr>
        <p:spPr/>
        <p:txBody>
          <a:bodyPr/>
          <a:lstStyle/>
          <a:p>
            <a:fld id="{BD3FEFEC-C087-41EB-8F82-0C31DB63F11E}" type="slidenum">
              <a:rPr lang="en-IN" smtClean="0"/>
              <a:pPr/>
              <a:t>2</a:t>
            </a:fld>
            <a:endParaRPr lang="en-IN"/>
          </a:p>
        </p:txBody>
      </p:sp>
    </p:spTree>
    <p:extLst>
      <p:ext uri="{BB962C8B-B14F-4D97-AF65-F5344CB8AC3E}">
        <p14:creationId xmlns:p14="http://schemas.microsoft.com/office/powerpoint/2010/main" xmlns="" val="76594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 word is considered as a proper noun, if it begins with an </a:t>
            </a:r>
            <a:r>
              <a:rPr lang="en-IN" dirty="0" err="1"/>
              <a:t>UpperCase</a:t>
            </a:r>
            <a:r>
              <a:rPr lang="en-IN" dirty="0"/>
              <a:t> letter and doesn’t occur at the beginning of a sentence (or) if it is all </a:t>
            </a:r>
            <a:r>
              <a:rPr lang="en-IN" dirty="0" err="1"/>
              <a:t>UpperCase</a:t>
            </a:r>
            <a:r>
              <a:rPr lang="en-IN" dirty="0"/>
              <a:t> letters.</a:t>
            </a:r>
          </a:p>
          <a:p>
            <a:endParaRPr lang="en-IN" dirty="0"/>
          </a:p>
        </p:txBody>
      </p:sp>
      <p:sp>
        <p:nvSpPr>
          <p:cNvPr id="4" name="Slide Number Placeholder 3"/>
          <p:cNvSpPr>
            <a:spLocks noGrp="1"/>
          </p:cNvSpPr>
          <p:nvPr>
            <p:ph type="sldNum" sz="quarter" idx="5"/>
          </p:nvPr>
        </p:nvSpPr>
        <p:spPr/>
        <p:txBody>
          <a:bodyPr/>
          <a:lstStyle/>
          <a:p>
            <a:fld id="{BD3FEFEC-C087-41EB-8F82-0C31DB63F11E}" type="slidenum">
              <a:rPr lang="en-IN" smtClean="0"/>
              <a:pPr/>
              <a:t>12</a:t>
            </a:fld>
            <a:endParaRPr lang="en-IN"/>
          </a:p>
        </p:txBody>
      </p:sp>
    </p:spTree>
    <p:extLst>
      <p:ext uri="{BB962C8B-B14F-4D97-AF65-F5344CB8AC3E}">
        <p14:creationId xmlns:p14="http://schemas.microsoft.com/office/powerpoint/2010/main" xmlns="" val="1090680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678590-F7B3-47F2-9327-AD6D3F4BF5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6C842A7-71BC-4C27-BECE-CE9494651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6C5F9E9-2188-421E-B13D-16E32F0165C1}"/>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5" name="Footer Placeholder 4">
            <a:extLst>
              <a:ext uri="{FF2B5EF4-FFF2-40B4-BE49-F238E27FC236}">
                <a16:creationId xmlns:a16="http://schemas.microsoft.com/office/drawing/2014/main" xmlns="" id="{C5BE9C17-29B6-44E5-9CFC-90C94380CF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E642283-5394-48FE-B544-625180688DA2}"/>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395546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9DEE4-7107-4E41-9256-B3EC855E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C583963-066F-4A5D-ABE4-E31BD3D33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1A8C04-14A4-4E25-B943-FA40A110F088}"/>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5" name="Footer Placeholder 4">
            <a:extLst>
              <a:ext uri="{FF2B5EF4-FFF2-40B4-BE49-F238E27FC236}">
                <a16:creationId xmlns:a16="http://schemas.microsoft.com/office/drawing/2014/main" xmlns="" id="{8F4D67C5-D296-49CC-9C56-12F5D304B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A07AE79-D33D-4443-94EF-E0F4CF969AC1}"/>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11780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68C9F77-80C3-4290-88B6-1810859030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1726BA8-1863-4BEC-9D3A-7F298B3B9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4F8CAE4-2BB8-4AC8-B96E-13E9AF954807}"/>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5" name="Footer Placeholder 4">
            <a:extLst>
              <a:ext uri="{FF2B5EF4-FFF2-40B4-BE49-F238E27FC236}">
                <a16:creationId xmlns:a16="http://schemas.microsoft.com/office/drawing/2014/main" xmlns="" id="{DBD8A225-F6C8-4EFC-98B9-DD3DF2A01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3BB797F-1A28-4F07-9118-3E0271A29364}"/>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350931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1D58C-EFC5-4595-9209-82049632E2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14FC13C-B4BE-4181-943C-B0FC68D9FF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3FD1E6D-CF01-4A73-A2F9-1024AB389214}"/>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5" name="Footer Placeholder 4">
            <a:extLst>
              <a:ext uri="{FF2B5EF4-FFF2-40B4-BE49-F238E27FC236}">
                <a16:creationId xmlns:a16="http://schemas.microsoft.com/office/drawing/2014/main" xmlns="" id="{C89B05E4-9D52-488B-A6BB-BF7BD903F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D8821AB-288F-4297-AD95-BC5682AFB434}"/>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38854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6A51BD-6FF1-4820-9140-D7AF7CAF3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F076A3F-E32E-4BFD-AF90-774227C17D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C083C38-70DB-4693-98CB-4953FF964923}"/>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5" name="Footer Placeholder 4">
            <a:extLst>
              <a:ext uri="{FF2B5EF4-FFF2-40B4-BE49-F238E27FC236}">
                <a16:creationId xmlns:a16="http://schemas.microsoft.com/office/drawing/2014/main" xmlns="" id="{DC589964-0753-4E46-9D3D-05C5F3A1FC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DA39DA9-9FA9-4102-9034-F51644A3BDC4}"/>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245751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69A4A-F329-476F-832F-10A9F79207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920D27D-A1C8-4A31-8F19-D33D55B5C8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700E915-C63F-4CE6-AC55-1C7DF03750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87CA72D-F88B-489F-849D-BCED399A771D}"/>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6" name="Footer Placeholder 5">
            <a:extLst>
              <a:ext uri="{FF2B5EF4-FFF2-40B4-BE49-F238E27FC236}">
                <a16:creationId xmlns:a16="http://schemas.microsoft.com/office/drawing/2014/main" xmlns="" id="{9C76351F-65C0-400F-B2CC-4557F4D4A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02E1736-01D9-4EF1-83C9-8D4641486CD3}"/>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420084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B8895-A20F-443B-BF29-BCB73A6F0D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DEDC7CC-52F1-4CD0-98E6-44CAB1578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E76D02-2C93-4272-BB02-EAC30C3D06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A5FAB90-E71B-45B1-B7AD-BFF11973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4E0FD32-C3C3-46E8-83DB-DBCFA5EFD4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8DE0B13-EEBB-419A-9281-7C2231FD599C}"/>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8" name="Footer Placeholder 7">
            <a:extLst>
              <a:ext uri="{FF2B5EF4-FFF2-40B4-BE49-F238E27FC236}">
                <a16:creationId xmlns:a16="http://schemas.microsoft.com/office/drawing/2014/main" xmlns="" id="{17728B13-F283-455B-B609-7F9D54422D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6108C1D-32D9-4F5F-B16F-85FE188DEDB0}"/>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242685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7C7CA-6F76-419E-97F8-57E1A41081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E647FF6-C744-45EC-B809-6A90C45BD59A}"/>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4" name="Footer Placeholder 3">
            <a:extLst>
              <a:ext uri="{FF2B5EF4-FFF2-40B4-BE49-F238E27FC236}">
                <a16:creationId xmlns:a16="http://schemas.microsoft.com/office/drawing/2014/main" xmlns="" id="{602A8236-7FED-4CE8-8827-D634281F7E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69CE556-6AF0-48A5-91C6-F36DEDD7317A}"/>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205245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888D473-9332-4B20-BDC5-887BEAE4E919}"/>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3" name="Footer Placeholder 2">
            <a:extLst>
              <a:ext uri="{FF2B5EF4-FFF2-40B4-BE49-F238E27FC236}">
                <a16:creationId xmlns:a16="http://schemas.microsoft.com/office/drawing/2014/main" xmlns="" id="{B1F42D94-3908-4C59-916D-3D869EE510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D0935E3-BD72-4AA9-9FBC-F457C30CAC37}"/>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224717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EC091-C327-4CE6-9002-BC2CD3C0C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0D849A0-6AC8-4953-9831-FC0869DA8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53504F3-223B-4ECC-AD95-B37319A4E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B739A74-5EEC-4154-ACCE-2FB25CD0DA60}"/>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6" name="Footer Placeholder 5">
            <a:extLst>
              <a:ext uri="{FF2B5EF4-FFF2-40B4-BE49-F238E27FC236}">
                <a16:creationId xmlns:a16="http://schemas.microsoft.com/office/drawing/2014/main" xmlns="" id="{A8AF4861-3622-48A5-9923-5D3CA3C7A1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9AE1110-AE26-4B9D-9715-D83D5ABB38B3}"/>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223198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2B3F7-9DF8-475D-BFB6-4331640BC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7ED3168-2816-4116-88A8-292B0407C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9E972C7-45B8-445A-9491-EF12359BE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63694A9-2A0E-4C84-8F3F-DECD26125D74}"/>
              </a:ext>
            </a:extLst>
          </p:cNvPr>
          <p:cNvSpPr>
            <a:spLocks noGrp="1"/>
          </p:cNvSpPr>
          <p:nvPr>
            <p:ph type="dt" sz="half" idx="10"/>
          </p:nvPr>
        </p:nvSpPr>
        <p:spPr/>
        <p:txBody>
          <a:bodyPr/>
          <a:lstStyle/>
          <a:p>
            <a:fld id="{D1C87C54-2CCA-4D98-96E0-11986D6761BC}" type="datetimeFigureOut">
              <a:rPr lang="en-IN" smtClean="0"/>
              <a:pPr/>
              <a:t>22-10-2020</a:t>
            </a:fld>
            <a:endParaRPr lang="en-IN"/>
          </a:p>
        </p:txBody>
      </p:sp>
      <p:sp>
        <p:nvSpPr>
          <p:cNvPr id="6" name="Footer Placeholder 5">
            <a:extLst>
              <a:ext uri="{FF2B5EF4-FFF2-40B4-BE49-F238E27FC236}">
                <a16:creationId xmlns:a16="http://schemas.microsoft.com/office/drawing/2014/main" xmlns="" id="{A7459092-4C04-4FBD-9534-118F0DC372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D81AF88-943F-40D8-9554-4457C82E9098}"/>
              </a:ext>
            </a:extLst>
          </p:cNvPr>
          <p:cNvSpPr>
            <a:spLocks noGrp="1"/>
          </p:cNvSpPr>
          <p:nvPr>
            <p:ph type="sldNum" sz="quarter" idx="12"/>
          </p:nvPr>
        </p:nvSpPr>
        <p:spPr/>
        <p:txBody>
          <a:body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179473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968FED0-5DEC-4B3F-BFF6-03DCDDF57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4D74B4E-DD2F-4A35-9B1A-0BD6CF287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4BD621D-DE02-4063-80BA-3C4455075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87C54-2CCA-4D98-96E0-11986D6761BC}" type="datetimeFigureOut">
              <a:rPr lang="en-IN" smtClean="0"/>
              <a:pPr/>
              <a:t>22-10-2020</a:t>
            </a:fld>
            <a:endParaRPr lang="en-IN"/>
          </a:p>
        </p:txBody>
      </p:sp>
      <p:sp>
        <p:nvSpPr>
          <p:cNvPr id="5" name="Footer Placeholder 4">
            <a:extLst>
              <a:ext uri="{FF2B5EF4-FFF2-40B4-BE49-F238E27FC236}">
                <a16:creationId xmlns:a16="http://schemas.microsoft.com/office/drawing/2014/main" xmlns="" id="{963F37FE-AD47-41ED-A849-00F547868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BF50B04-17B3-4154-8082-D95AB7C1A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B9525-28E4-472B-BF45-D27C397F882E}" type="slidenum">
              <a:rPr lang="en-IN" smtClean="0"/>
              <a:pPr/>
              <a:t>‹#›</a:t>
            </a:fld>
            <a:endParaRPr lang="en-IN"/>
          </a:p>
        </p:txBody>
      </p:sp>
    </p:spTree>
    <p:extLst>
      <p:ext uri="{BB962C8B-B14F-4D97-AF65-F5344CB8AC3E}">
        <p14:creationId xmlns:p14="http://schemas.microsoft.com/office/powerpoint/2010/main" xmlns="" val="571898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5E008E-97C8-45D9-9FC2-BD9B881456AE}"/>
              </a:ext>
            </a:extLst>
          </p:cNvPr>
          <p:cNvSpPr>
            <a:spLocks noGrp="1"/>
          </p:cNvSpPr>
          <p:nvPr>
            <p:ph type="ctrTitle"/>
          </p:nvPr>
        </p:nvSpPr>
        <p:spPr/>
        <p:txBody>
          <a:bodyPr/>
          <a:lstStyle/>
          <a:p>
            <a:r>
              <a:rPr lang="en-IN" dirty="0"/>
              <a:t>Feature Extraction from Comments</a:t>
            </a:r>
          </a:p>
        </p:txBody>
      </p:sp>
      <p:sp>
        <p:nvSpPr>
          <p:cNvPr id="3" name="Subtitle 2">
            <a:extLst>
              <a:ext uri="{FF2B5EF4-FFF2-40B4-BE49-F238E27FC236}">
                <a16:creationId xmlns:a16="http://schemas.microsoft.com/office/drawing/2014/main" xmlns="" id="{1830305B-D9C7-413F-A2D2-24D3DB8978DD}"/>
              </a:ext>
            </a:extLst>
          </p:cNvPr>
          <p:cNvSpPr>
            <a:spLocks noGrp="1"/>
          </p:cNvSpPr>
          <p:nvPr>
            <p:ph type="subTitle" idx="1"/>
          </p:nvPr>
        </p:nvSpPr>
        <p:spPr/>
        <p:txBody>
          <a:bodyPr/>
          <a:lstStyle/>
          <a:p>
            <a:pPr algn="r"/>
            <a:r>
              <a:rPr lang="en-IN" dirty="0"/>
              <a:t>Reuel Samuel Sam - 2018103053</a:t>
            </a:r>
          </a:p>
          <a:p>
            <a:pPr algn="r"/>
            <a:r>
              <a:rPr lang="en-IN" dirty="0" err="1"/>
              <a:t>V.S.Suryaa</a:t>
            </a:r>
            <a:r>
              <a:rPr lang="en-IN" dirty="0"/>
              <a:t> - 2018103610</a:t>
            </a:r>
          </a:p>
          <a:p>
            <a:pPr algn="r"/>
            <a:r>
              <a:rPr lang="en-IN" dirty="0" err="1"/>
              <a:t>S.Srihari</a:t>
            </a:r>
            <a:r>
              <a:rPr lang="en-IN" dirty="0"/>
              <a:t> - 2018103601</a:t>
            </a:r>
          </a:p>
        </p:txBody>
      </p:sp>
    </p:spTree>
    <p:extLst>
      <p:ext uri="{BB962C8B-B14F-4D97-AF65-F5344CB8AC3E}">
        <p14:creationId xmlns:p14="http://schemas.microsoft.com/office/powerpoint/2010/main" xmlns="" val="3119279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457182-EB80-4BD3-875E-33B472478227}"/>
              </a:ext>
            </a:extLst>
          </p:cNvPr>
          <p:cNvSpPr>
            <a:spLocks noGrp="1"/>
          </p:cNvSpPr>
          <p:nvPr>
            <p:ph type="title"/>
          </p:nvPr>
        </p:nvSpPr>
        <p:spPr>
          <a:xfrm>
            <a:off x="838200" y="250183"/>
            <a:ext cx="10515600" cy="1325563"/>
          </a:xfrm>
        </p:spPr>
        <p:txBody>
          <a:bodyPr/>
          <a:lstStyle/>
          <a:p>
            <a:r>
              <a:rPr lang="en-IN" dirty="0"/>
              <a:t>Module 1</a:t>
            </a:r>
            <a:br>
              <a:rPr lang="en-IN" dirty="0"/>
            </a:br>
            <a:r>
              <a:rPr lang="en-IN" dirty="0"/>
              <a:t>Phase 2: Extraction of Hashtags</a:t>
            </a:r>
          </a:p>
        </p:txBody>
      </p:sp>
      <p:sp>
        <p:nvSpPr>
          <p:cNvPr id="3" name="Content Placeholder 2">
            <a:extLst>
              <a:ext uri="{FF2B5EF4-FFF2-40B4-BE49-F238E27FC236}">
                <a16:creationId xmlns:a16="http://schemas.microsoft.com/office/drawing/2014/main" xmlns="" id="{234C271A-D415-4F44-8639-23AF1BB657A8}"/>
              </a:ext>
            </a:extLst>
          </p:cNvPr>
          <p:cNvSpPr>
            <a:spLocks noGrp="1"/>
          </p:cNvSpPr>
          <p:nvPr>
            <p:ph idx="1"/>
          </p:nvPr>
        </p:nvSpPr>
        <p:spPr>
          <a:xfrm>
            <a:off x="838200" y="1825625"/>
            <a:ext cx="6619043" cy="4351338"/>
          </a:xfrm>
        </p:spPr>
        <p:txBody>
          <a:bodyPr/>
          <a:lstStyle/>
          <a:p>
            <a:r>
              <a:rPr lang="en-IN" dirty="0"/>
              <a:t>Any hashtag is of the form </a:t>
            </a:r>
            <a:r>
              <a:rPr lang="en-IN" b="1" dirty="0"/>
              <a:t>#word</a:t>
            </a:r>
            <a:endParaRPr lang="en-IN" dirty="0"/>
          </a:p>
          <a:p>
            <a:r>
              <a:rPr lang="en-IN" dirty="0"/>
              <a:t>Output:</a:t>
            </a:r>
          </a:p>
          <a:p>
            <a:pPr lvl="1"/>
            <a:r>
              <a:rPr lang="en-IN" dirty="0"/>
              <a:t>A file x_hashes.txt is created which contains the list of accounts that have been mentioned in a comment of post “x”.</a:t>
            </a:r>
          </a:p>
          <a:p>
            <a:pPr lvl="1"/>
            <a:r>
              <a:rPr lang="en-IN" dirty="0"/>
              <a:t>The details in x_hashes.txt are stored in the format:</a:t>
            </a:r>
          </a:p>
          <a:p>
            <a:pPr marL="914400" lvl="2" indent="0">
              <a:buNone/>
            </a:pPr>
            <a:r>
              <a:rPr lang="en-IN" b="1" dirty="0" err="1"/>
              <a:t>PostID;word;CommentNumber</a:t>
            </a:r>
            <a:endParaRPr lang="en-IN" b="1" dirty="0"/>
          </a:p>
        </p:txBody>
      </p:sp>
      <p:pic>
        <p:nvPicPr>
          <p:cNvPr id="5" name="Picture 4">
            <a:extLst>
              <a:ext uri="{FF2B5EF4-FFF2-40B4-BE49-F238E27FC236}">
                <a16:creationId xmlns:a16="http://schemas.microsoft.com/office/drawing/2014/main" xmlns="" id="{EB466D04-4040-4B69-B610-AF9DC481875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43397" y="1482636"/>
            <a:ext cx="4648603" cy="4694327"/>
          </a:xfrm>
          <a:prstGeom prst="rect">
            <a:avLst/>
          </a:prstGeom>
        </p:spPr>
      </p:pic>
      <p:sp>
        <p:nvSpPr>
          <p:cNvPr id="6" name="Rectangle 5">
            <a:extLst>
              <a:ext uri="{FF2B5EF4-FFF2-40B4-BE49-F238E27FC236}">
                <a16:creationId xmlns:a16="http://schemas.microsoft.com/office/drawing/2014/main" xmlns="" id="{D3089B95-2751-4D3B-9148-2DF1017C3EBD}"/>
              </a:ext>
            </a:extLst>
          </p:cNvPr>
          <p:cNvSpPr/>
          <p:nvPr/>
        </p:nvSpPr>
        <p:spPr>
          <a:xfrm>
            <a:off x="7543397" y="3577702"/>
            <a:ext cx="1538459" cy="2520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xmlns="" id="{7BCFBF27-33A5-436E-95C3-71F89B7D21FF}"/>
              </a:ext>
            </a:extLst>
          </p:cNvPr>
          <p:cNvCxnSpPr>
            <a:cxnSpLocks/>
          </p:cNvCxnSpPr>
          <p:nvPr/>
        </p:nvCxnSpPr>
        <p:spPr>
          <a:xfrm flipH="1">
            <a:off x="9044463" y="3203019"/>
            <a:ext cx="247094" cy="376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0D521A59-7C95-4BD2-A3C0-95E3EF9A9F7D}"/>
              </a:ext>
            </a:extLst>
          </p:cNvPr>
          <p:cNvSpPr txBox="1"/>
          <p:nvPr/>
        </p:nvSpPr>
        <p:spPr>
          <a:xfrm>
            <a:off x="9168010" y="2953140"/>
            <a:ext cx="2309671" cy="369332"/>
          </a:xfrm>
          <a:prstGeom prst="rect">
            <a:avLst/>
          </a:prstGeom>
          <a:noFill/>
        </p:spPr>
        <p:txBody>
          <a:bodyPr wrap="none" rtlCol="0">
            <a:spAutoFit/>
          </a:bodyPr>
          <a:lstStyle/>
          <a:p>
            <a:r>
              <a:rPr lang="en-IN" dirty="0"/>
              <a:t>Definition of a hashtag</a:t>
            </a:r>
          </a:p>
        </p:txBody>
      </p:sp>
    </p:spTree>
    <p:extLst>
      <p:ext uri="{BB962C8B-B14F-4D97-AF65-F5344CB8AC3E}">
        <p14:creationId xmlns:p14="http://schemas.microsoft.com/office/powerpoint/2010/main" xmlns="" val="2344641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2DCF1-7B96-4B28-8CA8-F80D5E9C590F}"/>
              </a:ext>
            </a:extLst>
          </p:cNvPr>
          <p:cNvSpPr>
            <a:spLocks noGrp="1"/>
          </p:cNvSpPr>
          <p:nvPr>
            <p:ph type="title"/>
          </p:nvPr>
        </p:nvSpPr>
        <p:spPr/>
        <p:txBody>
          <a:bodyPr/>
          <a:lstStyle/>
          <a:p>
            <a:r>
              <a:rPr lang="en-IN" dirty="0"/>
              <a:t>Module 1</a:t>
            </a:r>
            <a:br>
              <a:rPr lang="en-IN" dirty="0"/>
            </a:br>
            <a:r>
              <a:rPr lang="en-IN" dirty="0"/>
              <a:t>Phase 2: Extraction of Hashtags</a:t>
            </a:r>
          </a:p>
        </p:txBody>
      </p:sp>
      <p:pic>
        <p:nvPicPr>
          <p:cNvPr id="5" name="Picture 4">
            <a:extLst>
              <a:ext uri="{FF2B5EF4-FFF2-40B4-BE49-F238E27FC236}">
                <a16:creationId xmlns:a16="http://schemas.microsoft.com/office/drawing/2014/main" xmlns="" id="{4251F742-DEF9-4821-A2EB-58AAF30B1069}"/>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r="2388" b="77861"/>
          <a:stretch/>
        </p:blipFill>
        <p:spPr>
          <a:xfrm>
            <a:off x="1449271" y="2332092"/>
            <a:ext cx="8781850" cy="1926272"/>
          </a:xfrm>
          <a:prstGeom prst="rect">
            <a:avLst/>
          </a:prstGeom>
        </p:spPr>
      </p:pic>
      <p:pic>
        <p:nvPicPr>
          <p:cNvPr id="7" name="Content Placeholder 6">
            <a:extLst>
              <a:ext uri="{FF2B5EF4-FFF2-40B4-BE49-F238E27FC236}">
                <a16:creationId xmlns:a16="http://schemas.microsoft.com/office/drawing/2014/main" xmlns="" id="{36D98EC5-37FB-4F7A-B03A-D4D3EF09D71E}"/>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rcRect l="-389" t="44298" r="-597" b="25676"/>
          <a:stretch/>
        </p:blipFill>
        <p:spPr>
          <a:xfrm>
            <a:off x="1449270" y="4389913"/>
            <a:ext cx="8781851" cy="2163287"/>
          </a:xfrm>
          <a:prstGeom prst="rect">
            <a:avLst/>
          </a:prstGeom>
        </p:spPr>
      </p:pic>
      <p:sp>
        <p:nvSpPr>
          <p:cNvPr id="8" name="Content Placeholder 2">
            <a:extLst>
              <a:ext uri="{FF2B5EF4-FFF2-40B4-BE49-F238E27FC236}">
                <a16:creationId xmlns:a16="http://schemas.microsoft.com/office/drawing/2014/main" xmlns="" id="{B2696FF4-5989-4A51-A071-9DA7DB14085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t>Output File: 3_hashes.txt</a:t>
            </a:r>
          </a:p>
        </p:txBody>
      </p:sp>
    </p:spTree>
    <p:extLst>
      <p:ext uri="{BB962C8B-B14F-4D97-AF65-F5344CB8AC3E}">
        <p14:creationId xmlns:p14="http://schemas.microsoft.com/office/powerpoint/2010/main" xmlns="" val="4015791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457182-EB80-4BD3-875E-33B472478227}"/>
              </a:ext>
            </a:extLst>
          </p:cNvPr>
          <p:cNvSpPr>
            <a:spLocks noGrp="1"/>
          </p:cNvSpPr>
          <p:nvPr>
            <p:ph type="title"/>
          </p:nvPr>
        </p:nvSpPr>
        <p:spPr/>
        <p:txBody>
          <a:bodyPr/>
          <a:lstStyle/>
          <a:p>
            <a:r>
              <a:rPr lang="en-IN" dirty="0"/>
              <a:t>Module 1</a:t>
            </a:r>
            <a:br>
              <a:rPr lang="en-IN" dirty="0"/>
            </a:br>
            <a:r>
              <a:rPr lang="en-IN" dirty="0"/>
              <a:t>Phase 3: Extraction of Filtered Comments</a:t>
            </a:r>
          </a:p>
        </p:txBody>
      </p:sp>
      <p:sp>
        <p:nvSpPr>
          <p:cNvPr id="3" name="Content Placeholder 2">
            <a:extLst>
              <a:ext uri="{FF2B5EF4-FFF2-40B4-BE49-F238E27FC236}">
                <a16:creationId xmlns:a16="http://schemas.microsoft.com/office/drawing/2014/main" xmlns="" id="{234C271A-D415-4F44-8639-23AF1BB657A8}"/>
              </a:ext>
            </a:extLst>
          </p:cNvPr>
          <p:cNvSpPr>
            <a:spLocks noGrp="1"/>
          </p:cNvSpPr>
          <p:nvPr>
            <p:ph idx="1"/>
          </p:nvPr>
        </p:nvSpPr>
        <p:spPr>
          <a:xfrm>
            <a:off x="257452" y="1825625"/>
            <a:ext cx="7173158" cy="4351338"/>
          </a:xfrm>
        </p:spPr>
        <p:txBody>
          <a:bodyPr>
            <a:normAutofit/>
          </a:bodyPr>
          <a:lstStyle/>
          <a:p>
            <a:r>
              <a:rPr lang="en-IN" dirty="0"/>
              <a:t>Output:</a:t>
            </a:r>
          </a:p>
          <a:p>
            <a:pPr lvl="1"/>
            <a:r>
              <a:rPr lang="en-IN" dirty="0"/>
              <a:t>A file x_filtered_comments.txt is created which contains the comments of post “x” filtered by removing mentions, punctuations, proper nouns and stores the likes obtained by that comment.</a:t>
            </a:r>
          </a:p>
          <a:p>
            <a:pPr lvl="1"/>
            <a:endParaRPr lang="en-IN" dirty="0"/>
          </a:p>
          <a:p>
            <a:pPr lvl="1"/>
            <a:endParaRPr lang="en-IN" dirty="0"/>
          </a:p>
          <a:p>
            <a:pPr lvl="1"/>
            <a:r>
              <a:rPr lang="en-IN" dirty="0"/>
              <a:t>The details in x_ filtered_comments.txt are stored in the format:</a:t>
            </a:r>
          </a:p>
          <a:p>
            <a:pPr marL="914400" lvl="2" indent="0">
              <a:buNone/>
            </a:pPr>
            <a:r>
              <a:rPr lang="en-IN" b="1" dirty="0" err="1"/>
              <a:t>LikesObtained;filteredComment;CommentNumber</a:t>
            </a:r>
            <a:endParaRPr lang="en-IN" b="1" dirty="0"/>
          </a:p>
        </p:txBody>
      </p:sp>
      <p:pic>
        <p:nvPicPr>
          <p:cNvPr id="5" name="Picture 4">
            <a:extLst>
              <a:ext uri="{FF2B5EF4-FFF2-40B4-BE49-F238E27FC236}">
                <a16:creationId xmlns:a16="http://schemas.microsoft.com/office/drawing/2014/main" xmlns="" id="{88B9FE11-6A11-46ED-A5D1-67215BEB96B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430610" y="3412964"/>
            <a:ext cx="4480637" cy="2198225"/>
          </a:xfrm>
          <a:prstGeom prst="rect">
            <a:avLst/>
          </a:prstGeom>
        </p:spPr>
      </p:pic>
      <p:sp>
        <p:nvSpPr>
          <p:cNvPr id="6" name="TextBox 5">
            <a:extLst>
              <a:ext uri="{FF2B5EF4-FFF2-40B4-BE49-F238E27FC236}">
                <a16:creationId xmlns:a16="http://schemas.microsoft.com/office/drawing/2014/main" xmlns="" id="{AFBC3268-FFA8-401C-A3A3-D4AB0E9E7BD5}"/>
              </a:ext>
            </a:extLst>
          </p:cNvPr>
          <p:cNvSpPr txBox="1"/>
          <p:nvPr/>
        </p:nvSpPr>
        <p:spPr>
          <a:xfrm>
            <a:off x="7368466" y="2384871"/>
            <a:ext cx="3897297" cy="646331"/>
          </a:xfrm>
          <a:prstGeom prst="rect">
            <a:avLst/>
          </a:prstGeom>
          <a:noFill/>
        </p:spPr>
        <p:txBody>
          <a:bodyPr wrap="square" rtlCol="0">
            <a:spAutoFit/>
          </a:bodyPr>
          <a:lstStyle/>
          <a:p>
            <a:r>
              <a:rPr lang="en-IN" dirty="0"/>
              <a:t>Storing the count of likes obtained by a comment</a:t>
            </a:r>
          </a:p>
        </p:txBody>
      </p:sp>
      <p:sp>
        <p:nvSpPr>
          <p:cNvPr id="7" name="Rectangle 6">
            <a:extLst>
              <a:ext uri="{FF2B5EF4-FFF2-40B4-BE49-F238E27FC236}">
                <a16:creationId xmlns:a16="http://schemas.microsoft.com/office/drawing/2014/main" xmlns="" id="{87580126-3830-4874-9846-EDC9851EBDA0}"/>
              </a:ext>
            </a:extLst>
          </p:cNvPr>
          <p:cNvSpPr/>
          <p:nvPr/>
        </p:nvSpPr>
        <p:spPr>
          <a:xfrm>
            <a:off x="7528156" y="3435661"/>
            <a:ext cx="1491557" cy="248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xmlns="" id="{FDF8B132-85DB-4AEE-B9FD-FC6E61D1A23D}"/>
              </a:ext>
            </a:extLst>
          </p:cNvPr>
          <p:cNvCxnSpPr>
            <a:cxnSpLocks/>
          </p:cNvCxnSpPr>
          <p:nvPr/>
        </p:nvCxnSpPr>
        <p:spPr>
          <a:xfrm>
            <a:off x="8026840" y="3031202"/>
            <a:ext cx="0" cy="3591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29448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5E3D324-3A5E-4311-B2A1-D9FC3EC6152E}"/>
              </a:ext>
            </a:extLst>
          </p:cNvPr>
          <p:cNvSpPr>
            <a:spLocks noGrp="1"/>
          </p:cNvSpPr>
          <p:nvPr>
            <p:ph idx="1"/>
          </p:nvPr>
        </p:nvSpPr>
        <p:spPr/>
        <p:txBody>
          <a:bodyPr/>
          <a:lstStyle/>
          <a:p>
            <a:pPr marL="0" indent="0" algn="ctr">
              <a:buNone/>
            </a:pPr>
            <a:r>
              <a:rPr lang="en-IN" dirty="0"/>
              <a:t>Elimination of proper nouns</a:t>
            </a:r>
          </a:p>
          <a:p>
            <a:pPr lvl="1"/>
            <a:r>
              <a:rPr lang="en-IN" dirty="0"/>
              <a:t>Criteria for a proper Noun:</a:t>
            </a:r>
          </a:p>
          <a:p>
            <a:pPr marL="914400" lvl="2" indent="0">
              <a:buNone/>
            </a:pPr>
            <a:r>
              <a:rPr lang="en-IN" sz="1600" b="1" dirty="0"/>
              <a:t>If((word[0] &gt;= ‘ A’ &amp;&amp; word[0]&lt;=‘Z’ &amp;&amp; doesn’t start a sentence) || (</a:t>
            </a:r>
            <a:r>
              <a:rPr lang="en-IN" sz="1600" b="1" dirty="0" err="1"/>
              <a:t>word.toUpperCase</a:t>
            </a:r>
            <a:r>
              <a:rPr lang="en-IN" sz="1600" b="1" dirty="0"/>
              <a:t>() == word))</a:t>
            </a:r>
          </a:p>
          <a:p>
            <a:pPr marL="914400" lvl="2" indent="0">
              <a:buNone/>
            </a:pPr>
            <a:r>
              <a:rPr lang="en-IN" sz="1800" b="1" dirty="0"/>
              <a:t>	return true;</a:t>
            </a:r>
          </a:p>
          <a:p>
            <a:endParaRPr lang="en-IN" dirty="0"/>
          </a:p>
        </p:txBody>
      </p:sp>
      <p:pic>
        <p:nvPicPr>
          <p:cNvPr id="5" name="Picture 4">
            <a:extLst>
              <a:ext uri="{FF2B5EF4-FFF2-40B4-BE49-F238E27FC236}">
                <a16:creationId xmlns:a16="http://schemas.microsoft.com/office/drawing/2014/main" xmlns="" id="{08D5BD3D-2D5F-408F-8B0D-35AFB9F44F6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82576" y="3230212"/>
            <a:ext cx="3078747" cy="2735817"/>
          </a:xfrm>
          <a:prstGeom prst="rect">
            <a:avLst/>
          </a:prstGeom>
        </p:spPr>
      </p:pic>
      <p:pic>
        <p:nvPicPr>
          <p:cNvPr id="7" name="Picture 6">
            <a:extLst>
              <a:ext uri="{FF2B5EF4-FFF2-40B4-BE49-F238E27FC236}">
                <a16:creationId xmlns:a16="http://schemas.microsoft.com/office/drawing/2014/main" xmlns="" id="{3792EA1B-DE84-4AE2-A66E-0733E07FD0A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80195" y="3429000"/>
            <a:ext cx="3254022" cy="2469094"/>
          </a:xfrm>
          <a:prstGeom prst="rect">
            <a:avLst/>
          </a:prstGeom>
        </p:spPr>
      </p:pic>
      <p:sp>
        <p:nvSpPr>
          <p:cNvPr id="8" name="Rectangle 7">
            <a:extLst>
              <a:ext uri="{FF2B5EF4-FFF2-40B4-BE49-F238E27FC236}">
                <a16:creationId xmlns:a16="http://schemas.microsoft.com/office/drawing/2014/main" xmlns="" id="{524683C5-7669-4C4D-BF80-39343CF63FB7}"/>
              </a:ext>
            </a:extLst>
          </p:cNvPr>
          <p:cNvSpPr/>
          <p:nvPr/>
        </p:nvSpPr>
        <p:spPr>
          <a:xfrm>
            <a:off x="6882576" y="3906175"/>
            <a:ext cx="2572142" cy="14559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xmlns="" id="{EA29A6C1-1110-47A6-BEF3-09A257B4EE3B}"/>
              </a:ext>
            </a:extLst>
          </p:cNvPr>
          <p:cNvSpPr txBox="1">
            <a:spLocks/>
          </p:cNvSpPr>
          <p:nvPr/>
        </p:nvSpPr>
        <p:spPr>
          <a:xfrm>
            <a:off x="76708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Module 1</a:t>
            </a:r>
            <a:br>
              <a:rPr lang="en-IN" dirty="0"/>
            </a:br>
            <a:r>
              <a:rPr lang="en-IN" dirty="0"/>
              <a:t>Phase 3: Extraction of Filtered Comments</a:t>
            </a:r>
          </a:p>
        </p:txBody>
      </p:sp>
    </p:spTree>
    <p:extLst>
      <p:ext uri="{BB962C8B-B14F-4D97-AF65-F5344CB8AC3E}">
        <p14:creationId xmlns:p14="http://schemas.microsoft.com/office/powerpoint/2010/main" xmlns="" val="3893193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72DCF1-7B96-4B28-8CA8-F80D5E9C590F}"/>
              </a:ext>
            </a:extLst>
          </p:cNvPr>
          <p:cNvSpPr>
            <a:spLocks noGrp="1"/>
          </p:cNvSpPr>
          <p:nvPr>
            <p:ph type="title"/>
          </p:nvPr>
        </p:nvSpPr>
        <p:spPr/>
        <p:txBody>
          <a:bodyPr/>
          <a:lstStyle/>
          <a:p>
            <a:r>
              <a:rPr lang="en-IN" dirty="0"/>
              <a:t>Module 1</a:t>
            </a:r>
            <a:br>
              <a:rPr lang="en-IN" dirty="0"/>
            </a:br>
            <a:r>
              <a:rPr lang="en-IN" dirty="0"/>
              <a:t>Phase 3: Extraction of Filtered Comments</a:t>
            </a:r>
          </a:p>
        </p:txBody>
      </p:sp>
      <p:pic>
        <p:nvPicPr>
          <p:cNvPr id="5" name="Picture 4">
            <a:extLst>
              <a:ext uri="{FF2B5EF4-FFF2-40B4-BE49-F238E27FC236}">
                <a16:creationId xmlns:a16="http://schemas.microsoft.com/office/drawing/2014/main" xmlns="" id="{4251F742-DEF9-4821-A2EB-58AAF30B1069}"/>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r="2388" b="77861"/>
          <a:stretch/>
        </p:blipFill>
        <p:spPr>
          <a:xfrm>
            <a:off x="1449271" y="2332092"/>
            <a:ext cx="8781850" cy="1926272"/>
          </a:xfrm>
          <a:prstGeom prst="rect">
            <a:avLst/>
          </a:prstGeom>
        </p:spPr>
      </p:pic>
      <p:sp>
        <p:nvSpPr>
          <p:cNvPr id="8" name="Content Placeholder 2">
            <a:extLst>
              <a:ext uri="{FF2B5EF4-FFF2-40B4-BE49-F238E27FC236}">
                <a16:creationId xmlns:a16="http://schemas.microsoft.com/office/drawing/2014/main" xmlns="" id="{B2696FF4-5989-4A51-A071-9DA7DB14085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t>Output File: 3_hashes.txt</a:t>
            </a:r>
          </a:p>
        </p:txBody>
      </p:sp>
      <p:pic>
        <p:nvPicPr>
          <p:cNvPr id="6" name="Picture 5">
            <a:extLst>
              <a:ext uri="{FF2B5EF4-FFF2-40B4-BE49-F238E27FC236}">
                <a16:creationId xmlns:a16="http://schemas.microsoft.com/office/drawing/2014/main" xmlns="" id="{051B4E49-D97E-4A1D-B2E7-5DB464FFACE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92" t="73486" r="1"/>
          <a:stretch/>
        </p:blipFill>
        <p:spPr>
          <a:xfrm>
            <a:off x="1449272" y="4288844"/>
            <a:ext cx="8781850" cy="1918599"/>
          </a:xfrm>
          <a:prstGeom prst="rect">
            <a:avLst/>
          </a:prstGeom>
        </p:spPr>
      </p:pic>
    </p:spTree>
    <p:extLst>
      <p:ext uri="{BB962C8B-B14F-4D97-AF65-F5344CB8AC3E}">
        <p14:creationId xmlns:p14="http://schemas.microsoft.com/office/powerpoint/2010/main" xmlns="" val="4139891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EA5FA-69E5-479A-A5A5-CCD2C0619FA5}"/>
              </a:ext>
            </a:extLst>
          </p:cNvPr>
          <p:cNvSpPr>
            <a:spLocks noGrp="1"/>
          </p:cNvSpPr>
          <p:nvPr>
            <p:ph type="title"/>
          </p:nvPr>
        </p:nvSpPr>
        <p:spPr>
          <a:xfrm>
            <a:off x="0" y="380023"/>
            <a:ext cx="10515600" cy="1325563"/>
          </a:xfrm>
        </p:spPr>
        <p:txBody>
          <a:bodyPr/>
          <a:lstStyle/>
          <a:p>
            <a:r>
              <a:rPr lang="en-IN" dirty="0"/>
              <a:t>Module 1:</a:t>
            </a:r>
            <a:br>
              <a:rPr lang="en-IN" dirty="0"/>
            </a:br>
            <a:r>
              <a:rPr lang="en-IN" dirty="0"/>
              <a:t>Intermediate Results</a:t>
            </a:r>
          </a:p>
        </p:txBody>
      </p:sp>
      <p:sp>
        <p:nvSpPr>
          <p:cNvPr id="3" name="Content Placeholder 2">
            <a:extLst>
              <a:ext uri="{FF2B5EF4-FFF2-40B4-BE49-F238E27FC236}">
                <a16:creationId xmlns:a16="http://schemas.microsoft.com/office/drawing/2014/main" xmlns="" id="{6BB6BB5D-9B34-4540-9C24-17FF1B834D33}"/>
              </a:ext>
            </a:extLst>
          </p:cNvPr>
          <p:cNvSpPr>
            <a:spLocks noGrp="1"/>
          </p:cNvSpPr>
          <p:nvPr>
            <p:ph idx="1"/>
          </p:nvPr>
        </p:nvSpPr>
        <p:spPr>
          <a:xfrm>
            <a:off x="372862" y="1825625"/>
            <a:ext cx="4358936" cy="4823750"/>
          </a:xfrm>
        </p:spPr>
        <p:txBody>
          <a:bodyPr>
            <a:normAutofit lnSpcReduction="10000"/>
          </a:bodyPr>
          <a:lstStyle/>
          <a:p>
            <a:pPr marL="571500" indent="-571500">
              <a:buFont typeface="+mj-lt"/>
              <a:buAutoNum type="romanLcPeriod"/>
            </a:pPr>
            <a:r>
              <a:rPr lang="en-IN" b="1" dirty="0"/>
              <a:t>Input File: </a:t>
            </a:r>
            <a:r>
              <a:rPr lang="en-IN" dirty="0"/>
              <a:t>3.txt (file containing the comments in user’s post along with the like count for each comment)</a:t>
            </a:r>
          </a:p>
          <a:p>
            <a:pPr marL="571500" indent="-571500">
              <a:buFont typeface="+mj-lt"/>
              <a:buAutoNum type="romanLcPeriod"/>
            </a:pPr>
            <a:r>
              <a:rPr lang="en-IN" b="1" dirty="0"/>
              <a:t>Output Files:</a:t>
            </a:r>
          </a:p>
          <a:p>
            <a:pPr lvl="1">
              <a:buFont typeface="Wingdings" panose="05000000000000000000" pitchFamily="2" charset="2"/>
              <a:buChar char="§"/>
            </a:pPr>
            <a:r>
              <a:rPr lang="en-IN" dirty="0"/>
              <a:t>3_mentions.txt</a:t>
            </a:r>
          </a:p>
          <a:p>
            <a:pPr lvl="1">
              <a:buFont typeface="Wingdings" panose="05000000000000000000" pitchFamily="2" charset="2"/>
              <a:buChar char="§"/>
            </a:pPr>
            <a:r>
              <a:rPr lang="en-IN" dirty="0"/>
              <a:t>3_hashtags.txt</a:t>
            </a:r>
          </a:p>
          <a:p>
            <a:pPr lvl="1">
              <a:buFont typeface="Wingdings" panose="05000000000000000000" pitchFamily="2" charset="2"/>
              <a:buChar char="§"/>
            </a:pPr>
            <a:r>
              <a:rPr lang="en-IN" dirty="0"/>
              <a:t>3_filteredComments.txt</a:t>
            </a:r>
          </a:p>
          <a:p>
            <a:pPr marL="571500" indent="-571500">
              <a:buFont typeface="+mj-lt"/>
              <a:buAutoNum type="romanLcPeriod"/>
            </a:pPr>
            <a:r>
              <a:rPr lang="en-IN" dirty="0"/>
              <a:t>These output files are passed on to the Module - 2</a:t>
            </a:r>
          </a:p>
          <a:p>
            <a:pPr marL="571500" indent="-571500">
              <a:buFont typeface="+mj-lt"/>
              <a:buAutoNum type="romanUcPeriod"/>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xmlns="" id="{5671B139-9686-40FF-8B02-7CC01A390AE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22444" y="259984"/>
            <a:ext cx="7216765" cy="6462320"/>
          </a:xfrm>
          <a:prstGeom prst="rect">
            <a:avLst/>
          </a:prstGeom>
        </p:spPr>
      </p:pic>
    </p:spTree>
    <p:extLst>
      <p:ext uri="{BB962C8B-B14F-4D97-AF65-F5344CB8AC3E}">
        <p14:creationId xmlns:p14="http://schemas.microsoft.com/office/powerpoint/2010/main" xmlns="" val="3052447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2: Database Storage</a:t>
            </a:r>
          </a:p>
        </p:txBody>
      </p:sp>
      <p:sp>
        <p:nvSpPr>
          <p:cNvPr id="5" name="Content Placeholder 4"/>
          <p:cNvSpPr>
            <a:spLocks noGrp="1"/>
          </p:cNvSpPr>
          <p:nvPr>
            <p:ph idx="1"/>
          </p:nvPr>
        </p:nvSpPr>
        <p:spPr>
          <a:xfrm>
            <a:off x="838200" y="1825625"/>
            <a:ext cx="10515600" cy="4351338"/>
          </a:xfrm>
        </p:spPr>
        <p:txBody>
          <a:bodyPr/>
          <a:lstStyle/>
          <a:p>
            <a:r>
              <a:rPr lang="en-US" dirty="0">
                <a:solidFill>
                  <a:srgbClr val="FF0000"/>
                </a:solidFill>
              </a:rPr>
              <a:t>Input</a:t>
            </a:r>
          </a:p>
          <a:p>
            <a:pPr lvl="1"/>
            <a:r>
              <a:rPr lang="en-US" dirty="0"/>
              <a:t>Three files from output of Module 1</a:t>
            </a:r>
          </a:p>
          <a:p>
            <a:pPr lvl="2"/>
            <a:r>
              <a:rPr lang="en-US" dirty="0"/>
              <a:t>#_mentions.txt</a:t>
            </a:r>
          </a:p>
          <a:p>
            <a:pPr lvl="2"/>
            <a:r>
              <a:rPr lang="en-US" dirty="0"/>
              <a:t>#_hashtags.txt</a:t>
            </a:r>
          </a:p>
          <a:p>
            <a:pPr lvl="2"/>
            <a:r>
              <a:rPr lang="en-US" dirty="0"/>
              <a:t>#_filteredcomments.txt</a:t>
            </a:r>
          </a:p>
          <a:p>
            <a:r>
              <a:rPr lang="en-US" dirty="0">
                <a:solidFill>
                  <a:srgbClr val="FF0000"/>
                </a:solidFill>
              </a:rPr>
              <a:t>Output</a:t>
            </a:r>
          </a:p>
          <a:p>
            <a:pPr lvl="1"/>
            <a:r>
              <a:rPr lang="en-US" dirty="0"/>
              <a:t>Stores the file contents in database in appropriate tables</a:t>
            </a:r>
          </a:p>
          <a:p>
            <a:pPr lvl="1"/>
            <a:r>
              <a:rPr lang="en-US" dirty="0"/>
              <a:t>Calls Module 3 along with #_filteredcomments.txt to run the analysis</a:t>
            </a:r>
            <a:r>
              <a:rPr lang="en-US" dirty="0">
                <a:solidFill>
                  <a:srgbClr val="FF0000"/>
                </a:solidFill>
              </a:rPr>
              <a:t/>
            </a:r>
            <a:br>
              <a:rPr lang="en-US" dirty="0">
                <a:solidFill>
                  <a:srgbClr val="FF0000"/>
                </a:solidFill>
              </a:rPr>
            </a:br>
            <a:endParaRPr 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 Populating Database</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391155" y="1932716"/>
            <a:ext cx="3790446" cy="3207301"/>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888764" y="1920703"/>
            <a:ext cx="3729810" cy="3185161"/>
          </a:xfrm>
          <a:prstGeom prst="rect">
            <a:avLst/>
          </a:prstGeom>
          <a:noFill/>
          <a:ln w="9525">
            <a:noFill/>
            <a:miter lim="800000"/>
            <a:headEnd/>
            <a:tailEnd/>
          </a:ln>
        </p:spPr>
      </p:pic>
      <p:sp>
        <p:nvSpPr>
          <p:cNvPr id="6" name="TextBox 5"/>
          <p:cNvSpPr txBox="1"/>
          <p:nvPr/>
        </p:nvSpPr>
        <p:spPr>
          <a:xfrm>
            <a:off x="2669059" y="5651156"/>
            <a:ext cx="6819046" cy="369332"/>
          </a:xfrm>
          <a:prstGeom prst="rect">
            <a:avLst/>
          </a:prstGeom>
          <a:noFill/>
        </p:spPr>
        <p:txBody>
          <a:bodyPr wrap="none" rtlCol="0">
            <a:spAutoFit/>
          </a:bodyPr>
          <a:lstStyle/>
          <a:p>
            <a:r>
              <a:rPr lang="en-US" dirty="0"/>
              <a:t>Initially both </a:t>
            </a:r>
            <a:r>
              <a:rPr lang="en-US" dirty="0" err="1"/>
              <a:t>hashtags</a:t>
            </a:r>
            <a:r>
              <a:rPr lang="en-US" dirty="0"/>
              <a:t> and mentions tables are empty as shown above.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7852D5-4990-4384-B165-308BAE61AC37}"/>
              </a:ext>
            </a:extLst>
          </p:cNvPr>
          <p:cNvSpPr>
            <a:spLocks noGrp="1"/>
          </p:cNvSpPr>
          <p:nvPr>
            <p:ph type="title"/>
          </p:nvPr>
        </p:nvSpPr>
        <p:spPr/>
        <p:txBody>
          <a:bodyPr/>
          <a:lstStyle/>
          <a:p>
            <a:r>
              <a:rPr lang="en-US" dirty="0"/>
              <a:t>Module 2: Populating Database (Contd.)</a:t>
            </a:r>
            <a:endParaRPr lang="en-IN" dirty="0"/>
          </a:p>
        </p:txBody>
      </p:sp>
      <p:sp>
        <p:nvSpPr>
          <p:cNvPr id="3" name="Content Placeholder 2">
            <a:extLst>
              <a:ext uri="{FF2B5EF4-FFF2-40B4-BE49-F238E27FC236}">
                <a16:creationId xmlns:a16="http://schemas.microsoft.com/office/drawing/2014/main" xmlns="" id="{A6FCDB64-5AF2-4964-A4F4-484CFF5F6CC5}"/>
              </a:ext>
            </a:extLst>
          </p:cNvPr>
          <p:cNvSpPr>
            <a:spLocks noGrp="1"/>
          </p:cNvSpPr>
          <p:nvPr>
            <p:ph idx="1"/>
          </p:nvPr>
        </p:nvSpPr>
        <p:spPr/>
        <p:txBody>
          <a:bodyPr/>
          <a:lstStyle/>
          <a:p>
            <a:r>
              <a:rPr lang="en-IN" dirty="0"/>
              <a:t>Example File: 3_mentions.txt and 3_hashtags.txt</a:t>
            </a:r>
          </a:p>
          <a:p>
            <a:r>
              <a:rPr lang="en-IN" dirty="0"/>
              <a:t>Code for updating and populating:</a:t>
            </a:r>
          </a:p>
          <a:p>
            <a:pPr>
              <a:buNone/>
            </a:pP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2901950" y="2898776"/>
            <a:ext cx="6356350" cy="3630048"/>
          </a:xfrm>
          <a:prstGeom prst="rect">
            <a:avLst/>
          </a:prstGeom>
          <a:noFill/>
          <a:ln w="9525">
            <a:noFill/>
            <a:miter lim="800000"/>
            <a:headEnd/>
            <a:tailEnd/>
          </a:ln>
        </p:spPr>
      </p:pic>
    </p:spTree>
    <p:extLst>
      <p:ext uri="{BB962C8B-B14F-4D97-AF65-F5344CB8AC3E}">
        <p14:creationId xmlns:p14="http://schemas.microsoft.com/office/powerpoint/2010/main" xmlns="" val="1379308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4E3604-28CF-4F98-91B1-FDD6A09F287D}"/>
              </a:ext>
            </a:extLst>
          </p:cNvPr>
          <p:cNvSpPr>
            <a:spLocks noGrp="1"/>
          </p:cNvSpPr>
          <p:nvPr>
            <p:ph type="title"/>
          </p:nvPr>
        </p:nvSpPr>
        <p:spPr/>
        <p:txBody>
          <a:bodyPr/>
          <a:lstStyle/>
          <a:p>
            <a:r>
              <a:rPr lang="en-US" dirty="0"/>
              <a:t>Module 2: Populating Database (Contd.)</a:t>
            </a:r>
            <a:endParaRPr lang="en-IN" dirty="0"/>
          </a:p>
        </p:txBody>
      </p:sp>
      <p:sp>
        <p:nvSpPr>
          <p:cNvPr id="3" name="Content Placeholder 2">
            <a:extLst>
              <a:ext uri="{FF2B5EF4-FFF2-40B4-BE49-F238E27FC236}">
                <a16:creationId xmlns:a16="http://schemas.microsoft.com/office/drawing/2014/main" xmlns="" id="{629C3279-DE08-437D-8E3E-322A8FC6AA82}"/>
              </a:ext>
            </a:extLst>
          </p:cNvPr>
          <p:cNvSpPr>
            <a:spLocks noGrp="1"/>
          </p:cNvSpPr>
          <p:nvPr>
            <p:ph idx="1"/>
          </p:nvPr>
        </p:nvSpPr>
        <p:spPr/>
        <p:txBody>
          <a:bodyPr/>
          <a:lstStyle/>
          <a:p>
            <a:r>
              <a:rPr lang="en-IN" dirty="0"/>
              <a:t>Example File: 3_mentions.txt and 3_hashtags.txt</a:t>
            </a:r>
          </a:p>
          <a:p>
            <a:r>
              <a:rPr lang="en-IN" dirty="0"/>
              <a:t>Database after population: </a:t>
            </a:r>
          </a:p>
          <a:p>
            <a:pPr>
              <a:buNone/>
            </a:pP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1808163" y="2951164"/>
            <a:ext cx="3792537" cy="323378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835776" y="2852763"/>
            <a:ext cx="3946524" cy="3332138"/>
          </a:xfrm>
          <a:prstGeom prst="rect">
            <a:avLst/>
          </a:prstGeom>
          <a:noFill/>
          <a:ln w="9525">
            <a:noFill/>
            <a:miter lim="800000"/>
            <a:headEnd/>
            <a:tailEnd/>
          </a:ln>
        </p:spPr>
      </p:pic>
    </p:spTree>
    <p:extLst>
      <p:ext uri="{BB962C8B-B14F-4D97-AF65-F5344CB8AC3E}">
        <p14:creationId xmlns:p14="http://schemas.microsoft.com/office/powerpoint/2010/main" xmlns="" val="3877102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F2B66F-F46C-445E-8572-E8CF69A35154}"/>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xmlns="" id="{F39E540A-4B68-4024-9D9D-B9D5E9FE6D18}"/>
              </a:ext>
            </a:extLst>
          </p:cNvPr>
          <p:cNvSpPr>
            <a:spLocks noGrp="1"/>
          </p:cNvSpPr>
          <p:nvPr>
            <p:ph idx="1"/>
          </p:nvPr>
        </p:nvSpPr>
        <p:spPr/>
        <p:txBody>
          <a:bodyPr>
            <a:normAutofit/>
          </a:bodyPr>
          <a:lstStyle/>
          <a:p>
            <a:pPr marL="0" indent="0">
              <a:lnSpc>
                <a:spcPct val="107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day and age, where the internet has taken control of most people’s lives, social media exists as one of the most powerful platforms to share and voice one’s opinions. People put up content looking for appreciation and constructive criticism from the general public to help improve their skills in their art. The high volume of user-generated content makes a manual analysis of this discourse unviable. Consequently, automatic analysis techniques are needed to extract the opinions expressed in users’ comments, given that these opinions are an implicit parameter of unquestionable interest for a vast section of the society</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Our project aims to automate this task of analysing the reactions on the posts and generate a report based on the outcome. Viewers of the post are provided a feature to predict the number of likes their comment would yield based on the post and existing comments. </a:t>
            </a:r>
          </a:p>
          <a:p>
            <a:pPr marL="0" indent="0">
              <a:lnSpc>
                <a:spcPct val="107000"/>
              </a:lnSpc>
              <a:spcAft>
                <a:spcPts val="800"/>
              </a:spcAft>
              <a:buNone/>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Keywords or phrases: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Compiler Design, Python, Comment analysis, Neural Network, Database,  Lexical Analysis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778033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9532BE-EE38-4790-9C92-9E6AF6B14797}"/>
              </a:ext>
            </a:extLst>
          </p:cNvPr>
          <p:cNvSpPr>
            <a:spLocks noGrp="1"/>
          </p:cNvSpPr>
          <p:nvPr>
            <p:ph type="title"/>
          </p:nvPr>
        </p:nvSpPr>
        <p:spPr/>
        <p:txBody>
          <a:bodyPr/>
          <a:lstStyle/>
          <a:p>
            <a:r>
              <a:rPr lang="en-IN" dirty="0"/>
              <a:t>Module 2: Finding count </a:t>
            </a:r>
          </a:p>
        </p:txBody>
      </p:sp>
      <p:sp>
        <p:nvSpPr>
          <p:cNvPr id="3" name="Content Placeholder 2">
            <a:extLst>
              <a:ext uri="{FF2B5EF4-FFF2-40B4-BE49-F238E27FC236}">
                <a16:creationId xmlns:a16="http://schemas.microsoft.com/office/drawing/2014/main" xmlns="" id="{FF1D99EA-55F0-47A2-86C3-31A7756072E0}"/>
              </a:ext>
            </a:extLst>
          </p:cNvPr>
          <p:cNvSpPr>
            <a:spLocks noGrp="1"/>
          </p:cNvSpPr>
          <p:nvPr>
            <p:ph idx="1"/>
          </p:nvPr>
        </p:nvSpPr>
        <p:spPr/>
        <p:txBody>
          <a:bodyPr/>
          <a:lstStyle/>
          <a:p>
            <a:r>
              <a:rPr lang="en-IN" dirty="0"/>
              <a:t>Code:</a:t>
            </a:r>
          </a:p>
        </p:txBody>
      </p:sp>
      <p:pic>
        <p:nvPicPr>
          <p:cNvPr id="4098" name="Picture 2"/>
          <p:cNvPicPr>
            <a:picLocks noChangeAspect="1" noChangeArrowheads="1"/>
          </p:cNvPicPr>
          <p:nvPr/>
        </p:nvPicPr>
        <p:blipFill>
          <a:blip r:embed="rId2" cstate="print"/>
          <a:srcRect/>
          <a:stretch>
            <a:fillRect/>
          </a:stretch>
        </p:blipFill>
        <p:spPr bwMode="auto">
          <a:xfrm>
            <a:off x="2720975" y="2740025"/>
            <a:ext cx="7715250" cy="1809750"/>
          </a:xfrm>
          <a:prstGeom prst="rect">
            <a:avLst/>
          </a:prstGeom>
          <a:noFill/>
          <a:ln w="9525">
            <a:noFill/>
            <a:miter lim="800000"/>
            <a:headEnd/>
            <a:tailEnd/>
          </a:ln>
        </p:spPr>
      </p:pic>
      <p:sp>
        <p:nvSpPr>
          <p:cNvPr id="5" name="TextBox 4"/>
          <p:cNvSpPr txBox="1"/>
          <p:nvPr/>
        </p:nvSpPr>
        <p:spPr>
          <a:xfrm>
            <a:off x="7175500" y="6134100"/>
            <a:ext cx="4663264" cy="369332"/>
          </a:xfrm>
          <a:prstGeom prst="rect">
            <a:avLst/>
          </a:prstGeom>
          <a:noFill/>
        </p:spPr>
        <p:txBody>
          <a:bodyPr wrap="none" rtlCol="0">
            <a:spAutoFit/>
          </a:bodyPr>
          <a:lstStyle/>
          <a:p>
            <a:r>
              <a:rPr lang="en-US" i="1" dirty="0">
                <a:solidFill>
                  <a:schemeClr val="bg1">
                    <a:lumMod val="65000"/>
                  </a:schemeClr>
                </a:solidFill>
              </a:rPr>
              <a:t>Note: Output shown and described in Module 4</a:t>
            </a:r>
          </a:p>
        </p:txBody>
      </p:sp>
    </p:spTree>
    <p:extLst>
      <p:ext uri="{BB962C8B-B14F-4D97-AF65-F5344CB8AC3E}">
        <p14:creationId xmlns:p14="http://schemas.microsoft.com/office/powerpoint/2010/main" xmlns="" val="2674613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B422F4-A1E3-4A99-9BDC-5458AA205AE2}"/>
              </a:ext>
            </a:extLst>
          </p:cNvPr>
          <p:cNvSpPr>
            <a:spLocks noGrp="1"/>
          </p:cNvSpPr>
          <p:nvPr>
            <p:ph type="title"/>
          </p:nvPr>
        </p:nvSpPr>
        <p:spPr/>
        <p:txBody>
          <a:bodyPr/>
          <a:lstStyle/>
          <a:p>
            <a:r>
              <a:rPr lang="en-IN" dirty="0"/>
              <a:t>Module 2: Finding highest count</a:t>
            </a:r>
          </a:p>
        </p:txBody>
      </p:sp>
      <p:sp>
        <p:nvSpPr>
          <p:cNvPr id="3" name="Content Placeholder 2">
            <a:extLst>
              <a:ext uri="{FF2B5EF4-FFF2-40B4-BE49-F238E27FC236}">
                <a16:creationId xmlns:a16="http://schemas.microsoft.com/office/drawing/2014/main" xmlns="" id="{9A7757ED-A3F6-49D9-9762-E727D29A7001}"/>
              </a:ext>
            </a:extLst>
          </p:cNvPr>
          <p:cNvSpPr>
            <a:spLocks noGrp="1"/>
          </p:cNvSpPr>
          <p:nvPr>
            <p:ph idx="1"/>
          </p:nvPr>
        </p:nvSpPr>
        <p:spPr/>
        <p:txBody>
          <a:bodyPr/>
          <a:lstStyle/>
          <a:p>
            <a:r>
              <a:rPr lang="en-IN" dirty="0"/>
              <a:t>Code:</a:t>
            </a:r>
          </a:p>
        </p:txBody>
      </p:sp>
      <p:pic>
        <p:nvPicPr>
          <p:cNvPr id="5122" name="Picture 2"/>
          <p:cNvPicPr>
            <a:picLocks noChangeAspect="1" noChangeArrowheads="1"/>
          </p:cNvPicPr>
          <p:nvPr/>
        </p:nvPicPr>
        <p:blipFill>
          <a:blip r:embed="rId2" cstate="print"/>
          <a:srcRect/>
          <a:stretch>
            <a:fillRect/>
          </a:stretch>
        </p:blipFill>
        <p:spPr bwMode="auto">
          <a:xfrm>
            <a:off x="2179638" y="2197100"/>
            <a:ext cx="8086725" cy="3581400"/>
          </a:xfrm>
          <a:prstGeom prst="rect">
            <a:avLst/>
          </a:prstGeom>
          <a:noFill/>
          <a:ln w="9525">
            <a:noFill/>
            <a:miter lim="800000"/>
            <a:headEnd/>
            <a:tailEnd/>
          </a:ln>
        </p:spPr>
      </p:pic>
      <p:sp>
        <p:nvSpPr>
          <p:cNvPr id="5" name="Rectangle 4"/>
          <p:cNvSpPr/>
          <p:nvPr/>
        </p:nvSpPr>
        <p:spPr>
          <a:xfrm>
            <a:off x="7100159" y="6190734"/>
            <a:ext cx="4595682" cy="369332"/>
          </a:xfrm>
          <a:prstGeom prst="rect">
            <a:avLst/>
          </a:prstGeom>
        </p:spPr>
        <p:txBody>
          <a:bodyPr wrap="none">
            <a:spAutoFit/>
          </a:bodyPr>
          <a:lstStyle/>
          <a:p>
            <a:r>
              <a:rPr lang="en-US" i="1" dirty="0">
                <a:solidFill>
                  <a:schemeClr val="bg1">
                    <a:lumMod val="65000"/>
                  </a:schemeClr>
                </a:solidFill>
              </a:rPr>
              <a:t>Note: Output shown and described in Module 4</a:t>
            </a:r>
          </a:p>
        </p:txBody>
      </p:sp>
    </p:spTree>
    <p:extLst>
      <p:ext uri="{BB962C8B-B14F-4D97-AF65-F5344CB8AC3E}">
        <p14:creationId xmlns:p14="http://schemas.microsoft.com/office/powerpoint/2010/main" xmlns="" val="308424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407BD-9F37-4692-871C-C9641BCA6A26}"/>
              </a:ext>
            </a:extLst>
          </p:cNvPr>
          <p:cNvSpPr>
            <a:spLocks noGrp="1"/>
          </p:cNvSpPr>
          <p:nvPr>
            <p:ph type="title"/>
          </p:nvPr>
        </p:nvSpPr>
        <p:spPr/>
        <p:txBody>
          <a:bodyPr/>
          <a:lstStyle/>
          <a:p>
            <a:r>
              <a:rPr lang="en-IN" dirty="0"/>
              <a:t>Module 3: Overview</a:t>
            </a:r>
          </a:p>
        </p:txBody>
      </p:sp>
      <p:sp>
        <p:nvSpPr>
          <p:cNvPr id="3" name="Content Placeholder 2">
            <a:extLst>
              <a:ext uri="{FF2B5EF4-FFF2-40B4-BE49-F238E27FC236}">
                <a16:creationId xmlns:a16="http://schemas.microsoft.com/office/drawing/2014/main" xmlns="" id="{ACC59EB6-21DD-4A30-961D-D0EB7FB54DC5}"/>
              </a:ext>
            </a:extLst>
          </p:cNvPr>
          <p:cNvSpPr>
            <a:spLocks noGrp="1"/>
          </p:cNvSpPr>
          <p:nvPr>
            <p:ph idx="1"/>
          </p:nvPr>
        </p:nvSpPr>
        <p:spPr/>
        <p:txBody>
          <a:bodyPr/>
          <a:lstStyle/>
          <a:p>
            <a:pPr marL="0" indent="0">
              <a:buNone/>
            </a:pPr>
            <a:r>
              <a:rPr lang="en-IN" b="1" dirty="0"/>
              <a:t>Input:	</a:t>
            </a:r>
            <a:r>
              <a:rPr lang="en-IN" dirty="0"/>
              <a:t>	</a:t>
            </a:r>
          </a:p>
          <a:p>
            <a:pPr marL="0" indent="0">
              <a:buNone/>
            </a:pPr>
            <a:r>
              <a:rPr lang="en-IN" dirty="0"/>
              <a:t>	A text file containing the filtered comment with number of likes and serial number of comments</a:t>
            </a:r>
          </a:p>
          <a:p>
            <a:pPr marL="0" indent="0">
              <a:buNone/>
            </a:pPr>
            <a:r>
              <a:rPr lang="en-IN" b="1" dirty="0"/>
              <a:t>Phase-1 goal:</a:t>
            </a:r>
          </a:p>
          <a:p>
            <a:pPr marL="0" indent="0">
              <a:buNone/>
            </a:pPr>
            <a:r>
              <a:rPr lang="en-IN" dirty="0"/>
              <a:t>	Emotional analysis of the filtered comments </a:t>
            </a:r>
            <a:r>
              <a:rPr lang="en-IN"/>
              <a:t>using </a:t>
            </a:r>
            <a:r>
              <a:rPr lang="en-IN" smtClean="0"/>
              <a:t>lexicon to </a:t>
            </a:r>
            <a:r>
              <a:rPr lang="en-IN" dirty="0"/>
              <a:t>extract crux emotion of the post</a:t>
            </a:r>
          </a:p>
          <a:p>
            <a:pPr marL="0" indent="0">
              <a:buNone/>
            </a:pPr>
            <a:r>
              <a:rPr lang="en-IN" b="1" dirty="0"/>
              <a:t>Phase-2 goal:</a:t>
            </a:r>
          </a:p>
          <a:p>
            <a:pPr marL="0" indent="0">
              <a:buNone/>
            </a:pPr>
            <a:r>
              <a:rPr lang="en-IN" dirty="0"/>
              <a:t>	Predicting the number of likes for a comment with features observed and extracted in previous phase</a:t>
            </a:r>
          </a:p>
        </p:txBody>
      </p:sp>
    </p:spTree>
    <p:extLst>
      <p:ext uri="{BB962C8B-B14F-4D97-AF65-F5344CB8AC3E}">
        <p14:creationId xmlns:p14="http://schemas.microsoft.com/office/powerpoint/2010/main" xmlns="" val="1642148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46889E-2F5C-42FE-8AA6-1ECB7A1FAAEB}"/>
              </a:ext>
            </a:extLst>
          </p:cNvPr>
          <p:cNvSpPr>
            <a:spLocks noGrp="1"/>
          </p:cNvSpPr>
          <p:nvPr>
            <p:ph type="title"/>
          </p:nvPr>
        </p:nvSpPr>
        <p:spPr>
          <a:xfrm>
            <a:off x="838200" y="365125"/>
            <a:ext cx="10143478" cy="1197345"/>
          </a:xfrm>
        </p:spPr>
        <p:txBody>
          <a:bodyPr/>
          <a:lstStyle/>
          <a:p>
            <a:r>
              <a:rPr lang="en-IN" dirty="0"/>
              <a:t>Module 3: What is </a:t>
            </a:r>
            <a:r>
              <a:rPr lang="en-IN" dirty="0" err="1"/>
              <a:t>afinn</a:t>
            </a:r>
            <a:r>
              <a:rPr lang="en-IN" dirty="0"/>
              <a:t> lexicon?</a:t>
            </a:r>
          </a:p>
        </p:txBody>
      </p:sp>
      <p:sp>
        <p:nvSpPr>
          <p:cNvPr id="3" name="Content Placeholder 2">
            <a:extLst>
              <a:ext uri="{FF2B5EF4-FFF2-40B4-BE49-F238E27FC236}">
                <a16:creationId xmlns:a16="http://schemas.microsoft.com/office/drawing/2014/main" xmlns="" id="{93D56884-FDD4-44D7-91DF-5772A7DB164D}"/>
              </a:ext>
            </a:extLst>
          </p:cNvPr>
          <p:cNvSpPr>
            <a:spLocks noGrp="1"/>
          </p:cNvSpPr>
          <p:nvPr>
            <p:ph idx="1"/>
          </p:nvPr>
        </p:nvSpPr>
        <p:spPr/>
        <p:txBody>
          <a:bodyPr>
            <a:normAutofit/>
          </a:bodyPr>
          <a:lstStyle/>
          <a:p>
            <a:pPr>
              <a:lnSpc>
                <a:spcPct val="150000"/>
              </a:lnSpc>
            </a:pPr>
            <a:r>
              <a:rPr lang="en-US" sz="2400" b="0" i="0" dirty="0">
                <a:effectLst/>
                <a:latin typeface="Arial" panose="020B0604020202020204" pitchFamily="34" charset="0"/>
                <a:cs typeface="Arial" panose="020B0604020202020204" pitchFamily="34" charset="0"/>
              </a:rPr>
              <a:t>AFINN sentiment analysis in Python: Wordlist-based approach for sentiment analysis.</a:t>
            </a:r>
          </a:p>
          <a:p>
            <a:pPr>
              <a:lnSpc>
                <a:spcPct val="150000"/>
              </a:lnSpc>
            </a:pPr>
            <a:r>
              <a:rPr lang="en-US" sz="2400" b="0" i="0" dirty="0">
                <a:effectLst/>
                <a:latin typeface="Arial" panose="020B0604020202020204" pitchFamily="34" charset="0"/>
                <a:cs typeface="Arial" panose="020B0604020202020204" pitchFamily="34" charset="0"/>
              </a:rPr>
              <a:t>Developed and curated by Finn Nielsen, you can find more details on this lexicon in the paper, </a:t>
            </a:r>
            <a:r>
              <a:rPr lang="en-US" sz="2400" b="0" i="1" dirty="0">
                <a:effectLst/>
                <a:latin typeface="Arial" panose="020B0604020202020204" pitchFamily="34" charset="0"/>
                <a:cs typeface="Arial" panose="020B0604020202020204" pitchFamily="34" charset="0"/>
              </a:rPr>
              <a:t>“A new ANEW: evaluation of a word list for sentiment analysis in microblogs”, proceedings of the ESWC 2011 Workshop.</a:t>
            </a:r>
            <a:endParaRPr lang="en-US" sz="2400" dirty="0">
              <a:latin typeface="Arial" panose="020B0604020202020204" pitchFamily="34" charset="0"/>
              <a:cs typeface="Arial" panose="020B0604020202020204" pitchFamily="34" charset="0"/>
            </a:endParaRPr>
          </a:p>
          <a:p>
            <a:pPr>
              <a:lnSpc>
                <a:spcPct val="150000"/>
              </a:lnSpc>
            </a:pPr>
            <a:r>
              <a:rPr lang="en-US" sz="2400" b="0" i="0" dirty="0">
                <a:effectLst/>
                <a:latin typeface="Arial" panose="020B0604020202020204" pitchFamily="34" charset="0"/>
                <a:cs typeface="Arial" panose="020B0604020202020204" pitchFamily="34" charset="0"/>
              </a:rPr>
              <a:t>The current version of the lexicon is </a:t>
            </a:r>
            <a:r>
              <a:rPr lang="en-US" sz="2400" b="1" i="1" dirty="0">
                <a:effectLst/>
                <a:latin typeface="Arial" panose="020B0604020202020204" pitchFamily="34" charset="0"/>
                <a:cs typeface="Arial" panose="020B0604020202020204" pitchFamily="34" charset="0"/>
              </a:rPr>
              <a:t>AFINN-en-165. txt</a:t>
            </a:r>
            <a:r>
              <a:rPr lang="en-US" sz="2400" b="0" i="0" dirty="0">
                <a:effectLst/>
                <a:latin typeface="Arial" panose="020B0604020202020204" pitchFamily="34" charset="0"/>
                <a:cs typeface="Arial" panose="020B0604020202020204" pitchFamily="34" charset="0"/>
              </a:rPr>
              <a:t> and it contains over 3,300+ words with a polarity score associated with each word.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238986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56D3B-4A5C-4D6A-B64D-78227BE54EBE}"/>
              </a:ext>
            </a:extLst>
          </p:cNvPr>
          <p:cNvSpPr>
            <a:spLocks noGrp="1"/>
          </p:cNvSpPr>
          <p:nvPr>
            <p:ph type="title"/>
          </p:nvPr>
        </p:nvSpPr>
        <p:spPr>
          <a:xfrm>
            <a:off x="838200" y="365126"/>
            <a:ext cx="9974802" cy="842238"/>
          </a:xfrm>
        </p:spPr>
        <p:txBody>
          <a:bodyPr>
            <a:normAutofit/>
          </a:bodyPr>
          <a:lstStyle/>
          <a:p>
            <a:r>
              <a:rPr lang="en-IN" dirty="0"/>
              <a:t>Module 3: Generating score for comments</a:t>
            </a:r>
          </a:p>
        </p:txBody>
      </p:sp>
      <p:pic>
        <p:nvPicPr>
          <p:cNvPr id="4" name="Content Placeholder 3">
            <a:extLst>
              <a:ext uri="{FF2B5EF4-FFF2-40B4-BE49-F238E27FC236}">
                <a16:creationId xmlns:a16="http://schemas.microsoft.com/office/drawing/2014/main" xmlns="" id="{471B6488-E86B-4516-80D5-C4F0636FCF44}"/>
              </a:ext>
            </a:extLst>
          </p:cNvPr>
          <p:cNvPicPr>
            <a:picLocks noGrp="1" noChangeAspect="1"/>
          </p:cNvPicPr>
          <p:nvPr>
            <p:ph idx="1"/>
          </p:nvPr>
        </p:nvPicPr>
        <p:blipFill>
          <a:blip r:embed="rId2" cstate="print"/>
          <a:stretch>
            <a:fillRect/>
          </a:stretch>
        </p:blipFill>
        <p:spPr>
          <a:xfrm>
            <a:off x="2898560" y="2534067"/>
            <a:ext cx="7620000" cy="4162425"/>
          </a:xfrm>
          <a:prstGeom prst="rect">
            <a:avLst/>
          </a:prstGeom>
        </p:spPr>
      </p:pic>
      <p:pic>
        <p:nvPicPr>
          <p:cNvPr id="5" name="Picture 4">
            <a:extLst>
              <a:ext uri="{FF2B5EF4-FFF2-40B4-BE49-F238E27FC236}">
                <a16:creationId xmlns:a16="http://schemas.microsoft.com/office/drawing/2014/main" xmlns="" id="{AF8A8EC5-FE8A-46C2-944B-24D4EB5159F7}"/>
              </a:ext>
            </a:extLst>
          </p:cNvPr>
          <p:cNvPicPr>
            <a:picLocks noChangeAspect="1"/>
          </p:cNvPicPr>
          <p:nvPr/>
        </p:nvPicPr>
        <p:blipFill>
          <a:blip r:embed="rId3" cstate="print"/>
          <a:stretch>
            <a:fillRect/>
          </a:stretch>
        </p:blipFill>
        <p:spPr>
          <a:xfrm>
            <a:off x="2898560" y="1402094"/>
            <a:ext cx="5210175" cy="923925"/>
          </a:xfrm>
          <a:prstGeom prst="rect">
            <a:avLst/>
          </a:prstGeom>
        </p:spPr>
      </p:pic>
      <p:sp>
        <p:nvSpPr>
          <p:cNvPr id="6" name="TextBox 5">
            <a:extLst>
              <a:ext uri="{FF2B5EF4-FFF2-40B4-BE49-F238E27FC236}">
                <a16:creationId xmlns:a16="http://schemas.microsoft.com/office/drawing/2014/main" xmlns="" id="{C4DAA92E-EB4A-4993-815D-B6BB83CBE38B}"/>
              </a:ext>
            </a:extLst>
          </p:cNvPr>
          <p:cNvSpPr txBox="1"/>
          <p:nvPr/>
        </p:nvSpPr>
        <p:spPr>
          <a:xfrm>
            <a:off x="847818" y="1571348"/>
            <a:ext cx="2050742" cy="381740"/>
          </a:xfrm>
          <a:prstGeom prst="rect">
            <a:avLst/>
          </a:prstGeom>
          <a:noFill/>
        </p:spPr>
        <p:txBody>
          <a:bodyPr wrap="square" rtlCol="0">
            <a:spAutoFit/>
          </a:bodyPr>
          <a:lstStyle/>
          <a:p>
            <a:r>
              <a:rPr lang="en-IN" dirty="0"/>
              <a:t>comments.txt :</a:t>
            </a:r>
          </a:p>
        </p:txBody>
      </p:sp>
    </p:spTree>
    <p:extLst>
      <p:ext uri="{BB962C8B-B14F-4D97-AF65-F5344CB8AC3E}">
        <p14:creationId xmlns:p14="http://schemas.microsoft.com/office/powerpoint/2010/main" xmlns="" val="1947377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1E486-40A4-4AA6-BE8E-6B856126C312}"/>
              </a:ext>
            </a:extLst>
          </p:cNvPr>
          <p:cNvSpPr>
            <a:spLocks noGrp="1"/>
          </p:cNvSpPr>
          <p:nvPr>
            <p:ph type="title"/>
          </p:nvPr>
        </p:nvSpPr>
        <p:spPr>
          <a:xfrm>
            <a:off x="838199" y="89919"/>
            <a:ext cx="9903782" cy="886626"/>
          </a:xfrm>
        </p:spPr>
        <p:txBody>
          <a:bodyPr/>
          <a:lstStyle/>
          <a:p>
            <a:r>
              <a:rPr lang="en-IN" dirty="0"/>
              <a:t>Module 3: Intermediate result for Phase 1</a:t>
            </a:r>
          </a:p>
        </p:txBody>
      </p:sp>
      <p:pic>
        <p:nvPicPr>
          <p:cNvPr id="4" name="Content Placeholder 3">
            <a:extLst>
              <a:ext uri="{FF2B5EF4-FFF2-40B4-BE49-F238E27FC236}">
                <a16:creationId xmlns:a16="http://schemas.microsoft.com/office/drawing/2014/main" xmlns="" id="{BECA71C7-6C4B-4960-B4CB-889BC1AACC2D}"/>
              </a:ext>
            </a:extLst>
          </p:cNvPr>
          <p:cNvPicPr>
            <a:picLocks noGrp="1" noChangeAspect="1"/>
          </p:cNvPicPr>
          <p:nvPr>
            <p:ph idx="1"/>
          </p:nvPr>
        </p:nvPicPr>
        <p:blipFill>
          <a:blip r:embed="rId2" cstate="print"/>
          <a:stretch>
            <a:fillRect/>
          </a:stretch>
        </p:blipFill>
        <p:spPr>
          <a:xfrm>
            <a:off x="2651602" y="976545"/>
            <a:ext cx="6276975" cy="571500"/>
          </a:xfrm>
          <a:prstGeom prst="rect">
            <a:avLst/>
          </a:prstGeom>
        </p:spPr>
      </p:pic>
      <p:sp>
        <p:nvSpPr>
          <p:cNvPr id="6" name="TextBox 5">
            <a:extLst>
              <a:ext uri="{FF2B5EF4-FFF2-40B4-BE49-F238E27FC236}">
                <a16:creationId xmlns:a16="http://schemas.microsoft.com/office/drawing/2014/main" xmlns="" id="{FA3D0F28-B348-417E-A1EB-B052DE8ACEEE}"/>
              </a:ext>
            </a:extLst>
          </p:cNvPr>
          <p:cNvSpPr txBox="1"/>
          <p:nvPr/>
        </p:nvSpPr>
        <p:spPr>
          <a:xfrm>
            <a:off x="1148873" y="1653156"/>
            <a:ext cx="1455938" cy="369332"/>
          </a:xfrm>
          <a:prstGeom prst="rect">
            <a:avLst/>
          </a:prstGeom>
          <a:noFill/>
        </p:spPr>
        <p:txBody>
          <a:bodyPr wrap="square" rtlCol="0">
            <a:spAutoFit/>
          </a:bodyPr>
          <a:lstStyle/>
          <a:p>
            <a:r>
              <a:rPr lang="en-IN" dirty="0"/>
              <a:t>Result:</a:t>
            </a:r>
          </a:p>
        </p:txBody>
      </p:sp>
      <p:pic>
        <p:nvPicPr>
          <p:cNvPr id="8" name="Picture 7">
            <a:extLst>
              <a:ext uri="{FF2B5EF4-FFF2-40B4-BE49-F238E27FC236}">
                <a16:creationId xmlns:a16="http://schemas.microsoft.com/office/drawing/2014/main" xmlns="" id="{F0168C2D-71A3-4718-B7EB-8B4DB95598C7}"/>
              </a:ext>
            </a:extLst>
          </p:cNvPr>
          <p:cNvPicPr>
            <a:picLocks noChangeAspect="1"/>
          </p:cNvPicPr>
          <p:nvPr/>
        </p:nvPicPr>
        <p:blipFill>
          <a:blip r:embed="rId3" cstate="print"/>
          <a:stretch>
            <a:fillRect/>
          </a:stretch>
        </p:blipFill>
        <p:spPr>
          <a:xfrm>
            <a:off x="2651602" y="1653156"/>
            <a:ext cx="7730705" cy="4712132"/>
          </a:xfrm>
          <a:prstGeom prst="rect">
            <a:avLst/>
          </a:prstGeom>
        </p:spPr>
      </p:pic>
    </p:spTree>
    <p:extLst>
      <p:ext uri="{BB962C8B-B14F-4D97-AF65-F5344CB8AC3E}">
        <p14:creationId xmlns:p14="http://schemas.microsoft.com/office/powerpoint/2010/main" xmlns="" val="2217534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ACACE3-3B0A-47F4-B6E1-14CBBF857739}"/>
              </a:ext>
            </a:extLst>
          </p:cNvPr>
          <p:cNvSpPr>
            <a:spLocks noGrp="1"/>
          </p:cNvSpPr>
          <p:nvPr>
            <p:ph type="title"/>
          </p:nvPr>
        </p:nvSpPr>
        <p:spPr>
          <a:xfrm>
            <a:off x="838200" y="365125"/>
            <a:ext cx="9983680" cy="185291"/>
          </a:xfrm>
        </p:spPr>
        <p:txBody>
          <a:bodyPr>
            <a:normAutofit fontScale="90000"/>
          </a:bodyPr>
          <a:lstStyle/>
          <a:p>
            <a:r>
              <a:rPr lang="en-IN" dirty="0"/>
              <a:t>Module 3: Preparing data for Phase-2</a:t>
            </a:r>
          </a:p>
        </p:txBody>
      </p:sp>
      <p:pic>
        <p:nvPicPr>
          <p:cNvPr id="4" name="Content Placeholder 3">
            <a:extLst>
              <a:ext uri="{FF2B5EF4-FFF2-40B4-BE49-F238E27FC236}">
                <a16:creationId xmlns:a16="http://schemas.microsoft.com/office/drawing/2014/main" xmlns="" id="{97A01757-E869-4E6C-8B98-6C46406CF311}"/>
              </a:ext>
            </a:extLst>
          </p:cNvPr>
          <p:cNvPicPr>
            <a:picLocks noGrp="1" noChangeAspect="1"/>
          </p:cNvPicPr>
          <p:nvPr>
            <p:ph idx="1"/>
          </p:nvPr>
        </p:nvPicPr>
        <p:blipFill>
          <a:blip r:embed="rId2" cstate="print"/>
          <a:stretch>
            <a:fillRect/>
          </a:stretch>
        </p:blipFill>
        <p:spPr>
          <a:xfrm>
            <a:off x="2718600" y="1395999"/>
            <a:ext cx="5600700" cy="1076325"/>
          </a:xfrm>
          <a:prstGeom prst="rect">
            <a:avLst/>
          </a:prstGeom>
        </p:spPr>
      </p:pic>
      <p:sp>
        <p:nvSpPr>
          <p:cNvPr id="5" name="TextBox 4">
            <a:extLst>
              <a:ext uri="{FF2B5EF4-FFF2-40B4-BE49-F238E27FC236}">
                <a16:creationId xmlns:a16="http://schemas.microsoft.com/office/drawing/2014/main" xmlns="" id="{7A19FB17-5716-41C8-838F-8D45D7227AD7}"/>
              </a:ext>
            </a:extLst>
          </p:cNvPr>
          <p:cNvSpPr txBox="1"/>
          <p:nvPr/>
        </p:nvSpPr>
        <p:spPr>
          <a:xfrm>
            <a:off x="337351" y="879462"/>
            <a:ext cx="9792070" cy="369332"/>
          </a:xfrm>
          <a:prstGeom prst="rect">
            <a:avLst/>
          </a:prstGeom>
          <a:noFill/>
        </p:spPr>
        <p:txBody>
          <a:bodyPr wrap="square" rtlCol="0">
            <a:spAutoFit/>
          </a:bodyPr>
          <a:lstStyle/>
          <a:p>
            <a:r>
              <a:rPr lang="en-IN" dirty="0"/>
              <a:t>We compiled the previously obtained data and included the score predicted using neural network.</a:t>
            </a:r>
          </a:p>
        </p:txBody>
      </p:sp>
      <p:pic>
        <p:nvPicPr>
          <p:cNvPr id="6" name="Picture 5">
            <a:extLst>
              <a:ext uri="{FF2B5EF4-FFF2-40B4-BE49-F238E27FC236}">
                <a16:creationId xmlns:a16="http://schemas.microsoft.com/office/drawing/2014/main" xmlns="" id="{81D22DA5-694F-4E82-96C7-5E9C27A8091C}"/>
              </a:ext>
            </a:extLst>
          </p:cNvPr>
          <p:cNvPicPr>
            <a:picLocks noChangeAspect="1"/>
          </p:cNvPicPr>
          <p:nvPr/>
        </p:nvPicPr>
        <p:blipFill>
          <a:blip r:embed="rId3" cstate="print"/>
          <a:stretch>
            <a:fillRect/>
          </a:stretch>
        </p:blipFill>
        <p:spPr>
          <a:xfrm>
            <a:off x="2649800" y="2934023"/>
            <a:ext cx="6057900" cy="3724275"/>
          </a:xfrm>
          <a:prstGeom prst="rect">
            <a:avLst/>
          </a:prstGeom>
        </p:spPr>
      </p:pic>
      <p:sp>
        <p:nvSpPr>
          <p:cNvPr id="7" name="TextBox 6">
            <a:extLst>
              <a:ext uri="{FF2B5EF4-FFF2-40B4-BE49-F238E27FC236}">
                <a16:creationId xmlns:a16="http://schemas.microsoft.com/office/drawing/2014/main" xmlns="" id="{5E8E1B01-EDA3-4E57-AD2B-F10A657A574E}"/>
              </a:ext>
            </a:extLst>
          </p:cNvPr>
          <p:cNvSpPr txBox="1"/>
          <p:nvPr/>
        </p:nvSpPr>
        <p:spPr>
          <a:xfrm>
            <a:off x="363984" y="2518507"/>
            <a:ext cx="9983680" cy="369332"/>
          </a:xfrm>
          <a:prstGeom prst="rect">
            <a:avLst/>
          </a:prstGeom>
          <a:noFill/>
        </p:spPr>
        <p:txBody>
          <a:bodyPr wrap="square" rtlCol="0">
            <a:spAutoFit/>
          </a:bodyPr>
          <a:lstStyle/>
          <a:p>
            <a:r>
              <a:rPr lang="en-IN" dirty="0"/>
              <a:t>We write the data onto an output file (‘output.txt’)</a:t>
            </a:r>
          </a:p>
        </p:txBody>
      </p:sp>
    </p:spTree>
    <p:extLst>
      <p:ext uri="{BB962C8B-B14F-4D97-AF65-F5344CB8AC3E}">
        <p14:creationId xmlns:p14="http://schemas.microsoft.com/office/powerpoint/2010/main" xmlns="" val="2188640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11131-30CB-46EA-AF4A-D13EF3E28AF1}"/>
              </a:ext>
            </a:extLst>
          </p:cNvPr>
          <p:cNvSpPr>
            <a:spLocks noGrp="1"/>
          </p:cNvSpPr>
          <p:nvPr>
            <p:ph type="title"/>
          </p:nvPr>
        </p:nvSpPr>
        <p:spPr/>
        <p:txBody>
          <a:bodyPr/>
          <a:lstStyle/>
          <a:p>
            <a:r>
              <a:rPr lang="en-IN" dirty="0"/>
              <a:t>Module 3: Pre-processing data for Phase 2</a:t>
            </a:r>
          </a:p>
        </p:txBody>
      </p:sp>
      <p:pic>
        <p:nvPicPr>
          <p:cNvPr id="4" name="Content Placeholder 3">
            <a:extLst>
              <a:ext uri="{FF2B5EF4-FFF2-40B4-BE49-F238E27FC236}">
                <a16:creationId xmlns:a16="http://schemas.microsoft.com/office/drawing/2014/main" xmlns="" id="{533FB758-4C82-4F06-B66A-BA7BA63032C8}"/>
              </a:ext>
            </a:extLst>
          </p:cNvPr>
          <p:cNvPicPr>
            <a:picLocks noGrp="1" noChangeAspect="1"/>
          </p:cNvPicPr>
          <p:nvPr>
            <p:ph idx="1"/>
          </p:nvPr>
        </p:nvPicPr>
        <p:blipFill>
          <a:blip r:embed="rId2" cstate="print"/>
          <a:stretch>
            <a:fillRect/>
          </a:stretch>
        </p:blipFill>
        <p:spPr>
          <a:xfrm>
            <a:off x="1264329" y="3089082"/>
            <a:ext cx="10515600" cy="2881498"/>
          </a:xfrm>
          <a:prstGeom prst="rect">
            <a:avLst/>
          </a:prstGeom>
        </p:spPr>
      </p:pic>
      <p:pic>
        <p:nvPicPr>
          <p:cNvPr id="5" name="Picture 4">
            <a:extLst>
              <a:ext uri="{FF2B5EF4-FFF2-40B4-BE49-F238E27FC236}">
                <a16:creationId xmlns:a16="http://schemas.microsoft.com/office/drawing/2014/main" xmlns="" id="{C7C8DE9A-0F54-41E1-849E-CD496B9B6518}"/>
              </a:ext>
            </a:extLst>
          </p:cNvPr>
          <p:cNvPicPr>
            <a:picLocks noChangeAspect="1"/>
          </p:cNvPicPr>
          <p:nvPr/>
        </p:nvPicPr>
        <p:blipFill>
          <a:blip r:embed="rId3" cstate="print"/>
          <a:stretch>
            <a:fillRect/>
          </a:stretch>
        </p:blipFill>
        <p:spPr>
          <a:xfrm>
            <a:off x="3862619" y="1690688"/>
            <a:ext cx="4591050" cy="971550"/>
          </a:xfrm>
          <a:prstGeom prst="rect">
            <a:avLst/>
          </a:prstGeom>
        </p:spPr>
      </p:pic>
      <p:sp>
        <p:nvSpPr>
          <p:cNvPr id="6" name="TextBox 5">
            <a:extLst>
              <a:ext uri="{FF2B5EF4-FFF2-40B4-BE49-F238E27FC236}">
                <a16:creationId xmlns:a16="http://schemas.microsoft.com/office/drawing/2014/main" xmlns="" id="{A321F7AB-8E0F-4143-A27E-5FFBFE6C8EFA}"/>
              </a:ext>
            </a:extLst>
          </p:cNvPr>
          <p:cNvSpPr txBox="1"/>
          <p:nvPr/>
        </p:nvSpPr>
        <p:spPr>
          <a:xfrm>
            <a:off x="2223116" y="1835887"/>
            <a:ext cx="2464293" cy="369332"/>
          </a:xfrm>
          <a:prstGeom prst="rect">
            <a:avLst/>
          </a:prstGeom>
          <a:noFill/>
        </p:spPr>
        <p:txBody>
          <a:bodyPr wrap="square" rtlCol="0">
            <a:spAutoFit/>
          </a:bodyPr>
          <a:lstStyle/>
          <a:p>
            <a:r>
              <a:rPr lang="en-IN" dirty="0"/>
              <a:t>Output.csv:</a:t>
            </a:r>
          </a:p>
        </p:txBody>
      </p:sp>
    </p:spTree>
    <p:extLst>
      <p:ext uri="{BB962C8B-B14F-4D97-AF65-F5344CB8AC3E}">
        <p14:creationId xmlns:p14="http://schemas.microsoft.com/office/powerpoint/2010/main" xmlns="" val="2485396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2B9EFD-EAE5-43E0-A416-01EA1FA7FC7C}"/>
              </a:ext>
            </a:extLst>
          </p:cNvPr>
          <p:cNvSpPr>
            <a:spLocks noGrp="1"/>
          </p:cNvSpPr>
          <p:nvPr>
            <p:ph type="title"/>
          </p:nvPr>
        </p:nvSpPr>
        <p:spPr/>
        <p:txBody>
          <a:bodyPr/>
          <a:lstStyle/>
          <a:p>
            <a:r>
              <a:rPr lang="en-IN" dirty="0"/>
              <a:t>Module 3: Intro to Linear Regression</a:t>
            </a:r>
          </a:p>
        </p:txBody>
      </p:sp>
      <p:sp>
        <p:nvSpPr>
          <p:cNvPr id="3" name="Content Placeholder 2">
            <a:extLst>
              <a:ext uri="{FF2B5EF4-FFF2-40B4-BE49-F238E27FC236}">
                <a16:creationId xmlns:a16="http://schemas.microsoft.com/office/drawing/2014/main" xmlns="" id="{8E1807D4-46FF-41B1-964F-63D2A239342D}"/>
              </a:ext>
            </a:extLst>
          </p:cNvPr>
          <p:cNvSpPr>
            <a:spLocks noGrp="1"/>
          </p:cNvSpPr>
          <p:nvPr>
            <p:ph idx="1"/>
          </p:nvPr>
        </p:nvSpPr>
        <p:spPr/>
        <p:txBody>
          <a:bodyPr>
            <a:normAutofit/>
          </a:bodyPr>
          <a:lstStyle/>
          <a:p>
            <a:r>
              <a:rPr lang="en-US" sz="2000" i="0" dirty="0">
                <a:effectLst/>
                <a:latin typeface="Arial" panose="020B0604020202020204" pitchFamily="34" charset="0"/>
                <a:cs typeface="Arial" panose="020B0604020202020204" pitchFamily="34" charset="0"/>
              </a:rPr>
              <a:t>In </a:t>
            </a:r>
            <a:r>
              <a:rPr lang="en-US" sz="2000" i="0" u="none" strike="noStrike" dirty="0">
                <a:effectLst/>
                <a:latin typeface="Arial" panose="020B0604020202020204" pitchFamily="34" charset="0"/>
                <a:cs typeface="Arial" panose="020B0604020202020204" pitchFamily="34" charset="0"/>
              </a:rPr>
              <a:t>statistics</a:t>
            </a:r>
            <a:r>
              <a:rPr lang="en-US" sz="2000" i="0" dirty="0">
                <a:effectLst/>
                <a:latin typeface="Arial" panose="020B0604020202020204" pitchFamily="34" charset="0"/>
                <a:cs typeface="Arial" panose="020B0604020202020204" pitchFamily="34" charset="0"/>
              </a:rPr>
              <a:t>, linear regression is a </a:t>
            </a:r>
            <a:r>
              <a:rPr lang="en-US" sz="2000" i="0" u="none" strike="noStrike" dirty="0">
                <a:effectLst/>
                <a:latin typeface="Arial" panose="020B0604020202020204" pitchFamily="34" charset="0"/>
                <a:cs typeface="Arial" panose="020B0604020202020204" pitchFamily="34" charset="0"/>
              </a:rPr>
              <a:t>linear</a:t>
            </a:r>
            <a:r>
              <a:rPr lang="en-US" sz="2000" i="0" dirty="0">
                <a:effectLst/>
                <a:latin typeface="Arial" panose="020B0604020202020204" pitchFamily="34" charset="0"/>
                <a:cs typeface="Arial" panose="020B0604020202020204" pitchFamily="34" charset="0"/>
              </a:rPr>
              <a:t> approach to modeling the relationship between a scalar response (or </a:t>
            </a:r>
            <a:r>
              <a:rPr lang="en-US" sz="2000" i="0" u="none" strike="noStrike" dirty="0">
                <a:effectLst/>
                <a:latin typeface="Arial" panose="020B0604020202020204" pitchFamily="34" charset="0"/>
                <a:cs typeface="Arial" panose="020B0604020202020204" pitchFamily="34" charset="0"/>
              </a:rPr>
              <a:t>dependent variable</a:t>
            </a:r>
            <a:r>
              <a:rPr lang="en-US" sz="2000" i="0" dirty="0">
                <a:effectLst/>
                <a:latin typeface="Arial" panose="020B0604020202020204" pitchFamily="34" charset="0"/>
                <a:cs typeface="Arial" panose="020B0604020202020204" pitchFamily="34" charset="0"/>
              </a:rPr>
              <a:t>) and one or more </a:t>
            </a:r>
            <a:r>
              <a:rPr lang="en-US" sz="2000" i="0" u="none" strike="noStrike" dirty="0">
                <a:effectLst/>
                <a:latin typeface="Arial" panose="020B0604020202020204" pitchFamily="34" charset="0"/>
                <a:cs typeface="Arial" panose="020B0604020202020204" pitchFamily="34" charset="0"/>
              </a:rPr>
              <a:t>explanatory variables</a:t>
            </a:r>
            <a:r>
              <a:rPr lang="en-US" sz="2000" i="0" dirty="0">
                <a:effectLst/>
                <a:latin typeface="Arial" panose="020B0604020202020204" pitchFamily="34" charset="0"/>
                <a:cs typeface="Arial" panose="020B0604020202020204" pitchFamily="34" charset="0"/>
              </a:rPr>
              <a:t> (or </a:t>
            </a:r>
            <a:r>
              <a:rPr lang="en-US" sz="2000" i="0" u="none" strike="noStrike" dirty="0">
                <a:effectLst/>
                <a:latin typeface="Arial" panose="020B0604020202020204" pitchFamily="34" charset="0"/>
                <a:cs typeface="Arial" panose="020B0604020202020204" pitchFamily="34" charset="0"/>
              </a:rPr>
              <a:t>independent variables</a:t>
            </a:r>
            <a:r>
              <a:rPr lang="en-US" sz="2000" i="0" dirty="0">
                <a:effectLst/>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r>
              <a:rPr lang="en-US" sz="2000" i="0" dirty="0">
                <a:effectLst/>
                <a:latin typeface="Arial" panose="020B0604020202020204" pitchFamily="34" charset="0"/>
                <a:cs typeface="Arial" panose="020B0604020202020204" pitchFamily="34" charset="0"/>
              </a:rPr>
              <a:t>Linear regression is a linear model, e.g. a model that assumes a linear relationship between the input variables (x) and the single output variable (y). More specifically, that y can be calculated from a linear combination of the input variables (x).</a:t>
            </a:r>
          </a:p>
          <a:p>
            <a:endParaRPr lang="en-US" sz="2000" dirty="0">
              <a:latin typeface="Arial" panose="020B0604020202020204" pitchFamily="34" charset="0"/>
              <a:cs typeface="Arial" panose="020B0604020202020204" pitchFamily="34" charset="0"/>
            </a:endParaRPr>
          </a:p>
          <a:p>
            <a:r>
              <a:rPr lang="en-US" sz="2000" i="0" dirty="0">
                <a:effectLst/>
                <a:latin typeface="Arial" panose="020B0604020202020204" pitchFamily="34" charset="0"/>
                <a:cs typeface="Arial" panose="020B0604020202020204" pitchFamily="34" charset="0"/>
              </a:rPr>
              <a:t>We choose X-axis to be the score for each comment predicted using the neural network and Y-axis to be the number of likes obtained in the comment .</a:t>
            </a:r>
          </a:p>
          <a:p>
            <a:endParaRPr lang="en-US" sz="2000" dirty="0">
              <a:latin typeface="Arial" panose="020B0604020202020204" pitchFamily="34" charset="0"/>
              <a:cs typeface="Arial" panose="020B0604020202020204" pitchFamily="34" charset="0"/>
            </a:endParaRPr>
          </a:p>
          <a:p>
            <a:endParaRPr lang="en-US" sz="2000" i="0" dirty="0">
              <a:effectLst/>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073809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A1440-5113-4C9A-AECB-F44A18FC1441}"/>
              </a:ext>
            </a:extLst>
          </p:cNvPr>
          <p:cNvSpPr>
            <a:spLocks noGrp="1"/>
          </p:cNvSpPr>
          <p:nvPr>
            <p:ph type="title"/>
          </p:nvPr>
        </p:nvSpPr>
        <p:spPr/>
        <p:txBody>
          <a:bodyPr/>
          <a:lstStyle/>
          <a:p>
            <a:r>
              <a:rPr lang="en-IN" dirty="0"/>
              <a:t>Module 3: Training and visualizing</a:t>
            </a:r>
          </a:p>
        </p:txBody>
      </p:sp>
      <p:pic>
        <p:nvPicPr>
          <p:cNvPr id="4" name="Content Placeholder 3">
            <a:extLst>
              <a:ext uri="{FF2B5EF4-FFF2-40B4-BE49-F238E27FC236}">
                <a16:creationId xmlns:a16="http://schemas.microsoft.com/office/drawing/2014/main" xmlns="" id="{8EEAA20E-4863-4DF2-8C28-5A516A4C4E8A}"/>
              </a:ext>
            </a:extLst>
          </p:cNvPr>
          <p:cNvPicPr>
            <a:picLocks noGrp="1" noChangeAspect="1"/>
          </p:cNvPicPr>
          <p:nvPr>
            <p:ph idx="1"/>
          </p:nvPr>
        </p:nvPicPr>
        <p:blipFill>
          <a:blip r:embed="rId2" cstate="print"/>
          <a:stretch>
            <a:fillRect/>
          </a:stretch>
        </p:blipFill>
        <p:spPr>
          <a:xfrm>
            <a:off x="838200" y="3383778"/>
            <a:ext cx="10870584" cy="2626975"/>
          </a:xfrm>
          <a:prstGeom prst="rect">
            <a:avLst/>
          </a:prstGeom>
        </p:spPr>
      </p:pic>
      <p:sp>
        <p:nvSpPr>
          <p:cNvPr id="5" name="TextBox 4">
            <a:extLst>
              <a:ext uri="{FF2B5EF4-FFF2-40B4-BE49-F238E27FC236}">
                <a16:creationId xmlns:a16="http://schemas.microsoft.com/office/drawing/2014/main" xmlns="" id="{3F091359-7CFB-4955-8F06-F7991734FB7E}"/>
              </a:ext>
            </a:extLst>
          </p:cNvPr>
          <p:cNvSpPr txBox="1"/>
          <p:nvPr/>
        </p:nvSpPr>
        <p:spPr>
          <a:xfrm>
            <a:off x="843378" y="1521569"/>
            <a:ext cx="10865406" cy="1420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We use </a:t>
            </a:r>
            <a:r>
              <a:rPr lang="en-IN" sz="2000" dirty="0" err="1">
                <a:latin typeface="Arial" panose="020B0604020202020204" pitchFamily="34" charset="0"/>
                <a:cs typeface="Arial" panose="020B0604020202020204" pitchFamily="34" charset="0"/>
              </a:rPr>
              <a:t>LinearRegression</a:t>
            </a:r>
            <a:r>
              <a:rPr lang="en-IN" sz="2000" dirty="0">
                <a:latin typeface="Arial" panose="020B0604020202020204" pitchFamily="34" charset="0"/>
                <a:cs typeface="Arial" panose="020B0604020202020204" pitchFamily="34" charset="0"/>
              </a:rPr>
              <a:t>() class available in </a:t>
            </a:r>
            <a:r>
              <a:rPr lang="en-IN" sz="2000" dirty="0" err="1">
                <a:latin typeface="Arial" panose="020B0604020202020204" pitchFamily="34" charset="0"/>
                <a:cs typeface="Arial" panose="020B0604020202020204" pitchFamily="34" charset="0"/>
              </a:rPr>
              <a:t>sklearn</a:t>
            </a:r>
            <a:r>
              <a:rPr lang="en-IN" sz="2000" dirty="0">
                <a:latin typeface="Arial" panose="020B0604020202020204" pitchFamily="34" charset="0"/>
                <a:cs typeface="Arial" panose="020B0604020202020204" pitchFamily="34" charset="0"/>
              </a:rPr>
              <a:t> library to train the data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We then predict using the training data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The plot of predicted and real data gives the insight into the comment trend</a:t>
            </a:r>
          </a:p>
        </p:txBody>
      </p:sp>
    </p:spTree>
    <p:extLst>
      <p:ext uri="{BB962C8B-B14F-4D97-AF65-F5344CB8AC3E}">
        <p14:creationId xmlns:p14="http://schemas.microsoft.com/office/powerpoint/2010/main" xmlns="" val="125837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D19A4-B14F-4870-BAD4-F6FC341D5159}"/>
              </a:ext>
            </a:extLst>
          </p:cNvPr>
          <p:cNvSpPr>
            <a:spLocks noGrp="1"/>
          </p:cNvSpPr>
          <p:nvPr>
            <p:ph type="title"/>
          </p:nvPr>
        </p:nvSpPr>
        <p:spPr>
          <a:xfrm>
            <a:off x="757191" y="402454"/>
            <a:ext cx="10515600" cy="655806"/>
          </a:xfrm>
        </p:spPr>
        <p:txBody>
          <a:bodyPr>
            <a:normAutofit fontScale="90000"/>
          </a:bodyPr>
          <a:lstStyle/>
          <a:p>
            <a:r>
              <a:rPr lang="en-IN" dirty="0"/>
              <a:t>Literature Survey</a:t>
            </a:r>
          </a:p>
        </p:txBody>
      </p:sp>
      <p:graphicFrame>
        <p:nvGraphicFramePr>
          <p:cNvPr id="4" name="Table 4">
            <a:extLst>
              <a:ext uri="{FF2B5EF4-FFF2-40B4-BE49-F238E27FC236}">
                <a16:creationId xmlns:a16="http://schemas.microsoft.com/office/drawing/2014/main" xmlns="" id="{391F5AAD-C7D7-4E48-9266-165D62290947}"/>
              </a:ext>
            </a:extLst>
          </p:cNvPr>
          <p:cNvGraphicFramePr>
            <a:graphicFrameLocks noGrp="1"/>
          </p:cNvGraphicFramePr>
          <p:nvPr>
            <p:ph idx="1"/>
            <p:extLst>
              <p:ext uri="{D42A27DB-BD31-4B8C-83A1-F6EECF244321}">
                <p14:modId xmlns:p14="http://schemas.microsoft.com/office/powerpoint/2010/main" xmlns="" val="821705015"/>
              </p:ext>
            </p:extLst>
          </p:nvPr>
        </p:nvGraphicFramePr>
        <p:xfrm>
          <a:off x="633088" y="1058260"/>
          <a:ext cx="10925823" cy="5638800"/>
        </p:xfrm>
        <a:graphic>
          <a:graphicData uri="http://schemas.openxmlformats.org/drawingml/2006/table">
            <a:tbl>
              <a:tblPr firstRow="1" bandRow="1">
                <a:tableStyleId>{5C22544A-7EE6-4342-B048-85BDC9FD1C3A}</a:tableStyleId>
              </a:tblPr>
              <a:tblGrid>
                <a:gridCol w="873980">
                  <a:extLst>
                    <a:ext uri="{9D8B030D-6E8A-4147-A177-3AD203B41FA5}">
                      <a16:colId xmlns:a16="http://schemas.microsoft.com/office/drawing/2014/main" xmlns="" val="713495802"/>
                    </a:ext>
                  </a:extLst>
                </a:gridCol>
                <a:gridCol w="2162228">
                  <a:extLst>
                    <a:ext uri="{9D8B030D-6E8A-4147-A177-3AD203B41FA5}">
                      <a16:colId xmlns:a16="http://schemas.microsoft.com/office/drawing/2014/main" xmlns="" val="1686927539"/>
                    </a:ext>
                  </a:extLst>
                </a:gridCol>
                <a:gridCol w="2672984">
                  <a:extLst>
                    <a:ext uri="{9D8B030D-6E8A-4147-A177-3AD203B41FA5}">
                      <a16:colId xmlns:a16="http://schemas.microsoft.com/office/drawing/2014/main" xmlns="" val="499295339"/>
                    </a:ext>
                  </a:extLst>
                </a:gridCol>
                <a:gridCol w="2517780">
                  <a:extLst>
                    <a:ext uri="{9D8B030D-6E8A-4147-A177-3AD203B41FA5}">
                      <a16:colId xmlns:a16="http://schemas.microsoft.com/office/drawing/2014/main" xmlns="" val="2479437456"/>
                    </a:ext>
                  </a:extLst>
                </a:gridCol>
                <a:gridCol w="2698851">
                  <a:extLst>
                    <a:ext uri="{9D8B030D-6E8A-4147-A177-3AD203B41FA5}">
                      <a16:colId xmlns:a16="http://schemas.microsoft.com/office/drawing/2014/main" xmlns="" val="679795090"/>
                    </a:ext>
                  </a:extLst>
                </a:gridCol>
              </a:tblGrid>
              <a:tr h="461527">
                <a:tc>
                  <a:txBody>
                    <a:bodyPr/>
                    <a:lstStyle/>
                    <a:p>
                      <a:r>
                        <a:rPr lang="en-IN" sz="1600" dirty="0" err="1"/>
                        <a:t>S.No</a:t>
                      </a:r>
                      <a:endParaRPr lang="en-IN" sz="1600" dirty="0"/>
                    </a:p>
                  </a:txBody>
                  <a:tcPr/>
                </a:tc>
                <a:tc>
                  <a:txBody>
                    <a:bodyPr/>
                    <a:lstStyle/>
                    <a:p>
                      <a:r>
                        <a:rPr lang="en-IN" sz="1600" dirty="0"/>
                        <a:t>Author-Publication- Year</a:t>
                      </a:r>
                    </a:p>
                  </a:txBody>
                  <a:tcPr/>
                </a:tc>
                <a:tc>
                  <a:txBody>
                    <a:bodyPr/>
                    <a:lstStyle/>
                    <a:p>
                      <a:r>
                        <a:rPr lang="en-IN" sz="1600" dirty="0"/>
                        <a:t>Methodology</a:t>
                      </a:r>
                    </a:p>
                  </a:txBody>
                  <a:tcPr/>
                </a:tc>
                <a:tc>
                  <a:txBody>
                    <a:bodyPr/>
                    <a:lstStyle/>
                    <a:p>
                      <a:r>
                        <a:rPr lang="en-IN" sz="1600" dirty="0"/>
                        <a:t>Advantages</a:t>
                      </a:r>
                    </a:p>
                  </a:txBody>
                  <a:tcPr/>
                </a:tc>
                <a:tc>
                  <a:txBody>
                    <a:bodyPr/>
                    <a:lstStyle/>
                    <a:p>
                      <a:r>
                        <a:rPr lang="en-IN" sz="1600" dirty="0"/>
                        <a:t>Limitations</a:t>
                      </a:r>
                    </a:p>
                  </a:txBody>
                  <a:tcPr/>
                </a:tc>
                <a:extLst>
                  <a:ext uri="{0D108BD9-81ED-4DB2-BD59-A6C34878D82A}">
                    <a16:rowId xmlns:a16="http://schemas.microsoft.com/office/drawing/2014/main" xmlns="" val="3124236606"/>
                  </a:ext>
                </a:extLst>
              </a:tr>
              <a:tr h="2119527">
                <a:tc>
                  <a:txBody>
                    <a:bodyPr/>
                    <a:lstStyle/>
                    <a:p>
                      <a:r>
                        <a:rPr lang="en-IN" sz="1600" dirty="0"/>
                        <a:t>1.</a:t>
                      </a:r>
                    </a:p>
                  </a:txBody>
                  <a:tcPr/>
                </a:tc>
                <a:tc>
                  <a:txBody>
                    <a:bodyPr/>
                    <a:lstStyle/>
                    <a:p>
                      <a:r>
                        <a:rPr lang="en-IN" sz="1600" dirty="0"/>
                        <a:t>Rajdeep Singh, Roshan </a:t>
                      </a:r>
                      <a:r>
                        <a:rPr lang="en-IN" sz="1600" dirty="0" err="1"/>
                        <a:t>Bagla</a:t>
                      </a:r>
                      <a:r>
                        <a:rPr lang="en-IN" sz="1600" dirty="0"/>
                        <a:t>, </a:t>
                      </a:r>
                      <a:r>
                        <a:rPr lang="en-IN" sz="1600" dirty="0" err="1"/>
                        <a:t>Harkiran</a:t>
                      </a:r>
                      <a:r>
                        <a:rPr lang="en-IN" sz="1600" dirty="0"/>
                        <a:t> Kaur - 2015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Lexicon based sentiment analysis to analyse the emotion in the comments and provide statistics of likes and dislikes.</a:t>
                      </a:r>
                    </a:p>
                    <a:p>
                      <a:endParaRPr lang="en-IN" sz="16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Proposes a methodology to identify the polarity of popularity without much hassle and effort. The work also takes into consideration the overall impact of different parts of speeches in grammar.</a:t>
                      </a:r>
                    </a:p>
                    <a:p>
                      <a:endParaRPr lang="en-IN" sz="16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Takes a very rudimentary approach to analyse the sentiment by taking same polarity for a number of words and thus not indulging the intricacies. Assumes that the user interacts with proper grammar and avoids spelling check.</a:t>
                      </a:r>
                    </a:p>
                    <a:p>
                      <a:endParaRPr lang="en-IN" sz="1600" dirty="0">
                        <a:latin typeface="+mn-lt"/>
                      </a:endParaRPr>
                    </a:p>
                  </a:txBody>
                  <a:tcPr/>
                </a:tc>
                <a:extLst>
                  <a:ext uri="{0D108BD9-81ED-4DB2-BD59-A6C34878D82A}">
                    <a16:rowId xmlns:a16="http://schemas.microsoft.com/office/drawing/2014/main" xmlns="" val="576794022"/>
                  </a:ext>
                </a:extLst>
              </a:tr>
              <a:tr h="2210470">
                <a:tc>
                  <a:txBody>
                    <a:bodyPr/>
                    <a:lstStyle/>
                    <a:p>
                      <a:r>
                        <a:rPr lang="en-IN" sz="1600" dirty="0"/>
                        <a:t>2.</a:t>
                      </a:r>
                    </a:p>
                  </a:txBody>
                  <a:tcPr/>
                </a:tc>
                <a:tc>
                  <a:txBody>
                    <a:bodyPr/>
                    <a:lstStyle/>
                    <a:p>
                      <a:r>
                        <a:rPr lang="en-IN" sz="1600" dirty="0" err="1"/>
                        <a:t>A.Moreo</a:t>
                      </a:r>
                      <a:r>
                        <a:rPr lang="en-IN" sz="1600" dirty="0"/>
                        <a:t>, </a:t>
                      </a:r>
                      <a:r>
                        <a:rPr lang="en-IN" sz="1600" dirty="0" err="1"/>
                        <a:t>M.Romero</a:t>
                      </a:r>
                      <a:r>
                        <a:rPr lang="en-IN" sz="1600" dirty="0"/>
                        <a:t>, </a:t>
                      </a:r>
                      <a:r>
                        <a:rPr lang="en-IN" sz="1600" dirty="0" err="1"/>
                        <a:t>J.L.Castro</a:t>
                      </a:r>
                      <a:r>
                        <a:rPr lang="en-IN" sz="1600" dirty="0"/>
                        <a:t>, </a:t>
                      </a:r>
                      <a:r>
                        <a:rPr lang="en-IN" sz="1600" dirty="0" err="1"/>
                        <a:t>J.M.Zurita</a:t>
                      </a:r>
                      <a:r>
                        <a:rPr lang="en-IN" sz="1600" dirty="0"/>
                        <a:t> - 2012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cs typeface="Times New Roman" pitchFamily="18" charset="0"/>
                        </a:rPr>
                        <a:t>Mainly</a:t>
                      </a:r>
                      <a:r>
                        <a:rPr lang="en-US" sz="1600" baseline="0" dirty="0">
                          <a:latin typeface="+mn-lt"/>
                          <a:cs typeface="Times New Roman" pitchFamily="18" charset="0"/>
                        </a:rPr>
                        <a:t> composed of two modules – Focus Detection and Sentiment Analysis. It </a:t>
                      </a:r>
                      <a:r>
                        <a:rPr lang="en-US" sz="1600" kern="1200" baseline="0" dirty="0">
                          <a:solidFill>
                            <a:schemeClr val="dk1"/>
                          </a:solidFill>
                          <a:latin typeface="+mn-lt"/>
                          <a:ea typeface="+mn-ea"/>
                          <a:cs typeface="Times New Roman" pitchFamily="18" charset="0"/>
                        </a:rPr>
                        <a:t>analyzes each sentence in the comments to create a set of tuples that abstractly represents users’ opinions by assigning sentiment expressions to opinion focuses.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cs typeface="Times New Roman" pitchFamily="18" charset="0"/>
                        </a:rPr>
                        <a:t>Contains</a:t>
                      </a:r>
                      <a:r>
                        <a:rPr lang="en-US" sz="1600" baseline="0" dirty="0">
                          <a:latin typeface="+mn-lt"/>
                          <a:cs typeface="Times New Roman" pitchFamily="18" charset="0"/>
                        </a:rPr>
                        <a:t> colloquial expressions that are of crucial importance to analysis. Hierarchical structure to improve results of focus detection.</a:t>
                      </a:r>
                      <a:endParaRPr lang="en-US" sz="1600" dirty="0">
                        <a:latin typeface="+mn-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cs typeface="Times New Roman" pitchFamily="18" charset="0"/>
                        </a:rPr>
                        <a:t>Requirement</a:t>
                      </a:r>
                      <a:r>
                        <a:rPr lang="en-US" sz="1600" baseline="0" dirty="0">
                          <a:latin typeface="+mn-lt"/>
                          <a:cs typeface="Times New Roman" pitchFamily="18" charset="0"/>
                        </a:rPr>
                        <a:t> of sufficient information is a must. Also unable to detect hints of sarcasm and satire in comments.</a:t>
                      </a:r>
                      <a:endParaRPr lang="en-US" sz="1600" dirty="0">
                        <a:latin typeface="+mn-lt"/>
                        <a:cs typeface="Times New Roman" pitchFamily="18" charset="0"/>
                      </a:endParaRPr>
                    </a:p>
                  </a:txBody>
                  <a:tcPr/>
                </a:tc>
                <a:extLst>
                  <a:ext uri="{0D108BD9-81ED-4DB2-BD59-A6C34878D82A}">
                    <a16:rowId xmlns:a16="http://schemas.microsoft.com/office/drawing/2014/main" xmlns="" val="1098749979"/>
                  </a:ext>
                </a:extLst>
              </a:tr>
            </a:tbl>
          </a:graphicData>
        </a:graphic>
      </p:graphicFrame>
    </p:spTree>
    <p:extLst>
      <p:ext uri="{BB962C8B-B14F-4D97-AF65-F5344CB8AC3E}">
        <p14:creationId xmlns:p14="http://schemas.microsoft.com/office/powerpoint/2010/main" xmlns="" val="730675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8FB718-D641-4713-995D-9F3D1DA695A7}"/>
              </a:ext>
            </a:extLst>
          </p:cNvPr>
          <p:cNvSpPr>
            <a:spLocks noGrp="1"/>
          </p:cNvSpPr>
          <p:nvPr>
            <p:ph type="title"/>
          </p:nvPr>
        </p:nvSpPr>
        <p:spPr/>
        <p:txBody>
          <a:bodyPr/>
          <a:lstStyle/>
          <a:p>
            <a:r>
              <a:rPr lang="en-IN" dirty="0"/>
              <a:t>Module 3: Visualizing intermediate result</a:t>
            </a:r>
          </a:p>
        </p:txBody>
      </p:sp>
      <p:pic>
        <p:nvPicPr>
          <p:cNvPr id="4" name="Content Placeholder 3">
            <a:extLst>
              <a:ext uri="{FF2B5EF4-FFF2-40B4-BE49-F238E27FC236}">
                <a16:creationId xmlns:a16="http://schemas.microsoft.com/office/drawing/2014/main" xmlns="" id="{FAE17345-C784-4414-9E0D-A794E623A6AA}"/>
              </a:ext>
            </a:extLst>
          </p:cNvPr>
          <p:cNvPicPr>
            <a:picLocks noGrp="1" noChangeAspect="1"/>
          </p:cNvPicPr>
          <p:nvPr>
            <p:ph idx="1"/>
          </p:nvPr>
        </p:nvPicPr>
        <p:blipFill>
          <a:blip r:embed="rId2" cstate="print"/>
          <a:stretch>
            <a:fillRect/>
          </a:stretch>
        </p:blipFill>
        <p:spPr>
          <a:xfrm>
            <a:off x="190731" y="2071687"/>
            <a:ext cx="4619625" cy="2714625"/>
          </a:xfrm>
          <a:prstGeom prst="rect">
            <a:avLst/>
          </a:prstGeom>
        </p:spPr>
      </p:pic>
      <p:pic>
        <p:nvPicPr>
          <p:cNvPr id="5" name="Picture 4">
            <a:extLst>
              <a:ext uri="{FF2B5EF4-FFF2-40B4-BE49-F238E27FC236}">
                <a16:creationId xmlns:a16="http://schemas.microsoft.com/office/drawing/2014/main" xmlns="" id="{51CA1E7D-A424-4EF5-AFAB-FDA70BB6DB0E}"/>
              </a:ext>
            </a:extLst>
          </p:cNvPr>
          <p:cNvPicPr>
            <a:picLocks noChangeAspect="1"/>
          </p:cNvPicPr>
          <p:nvPr/>
        </p:nvPicPr>
        <p:blipFill>
          <a:blip r:embed="rId3" cstate="print"/>
          <a:stretch>
            <a:fillRect/>
          </a:stretch>
        </p:blipFill>
        <p:spPr>
          <a:xfrm>
            <a:off x="5055178" y="1786416"/>
            <a:ext cx="6369644" cy="4706459"/>
          </a:xfrm>
          <a:prstGeom prst="rect">
            <a:avLst/>
          </a:prstGeom>
        </p:spPr>
      </p:pic>
      <p:sp>
        <p:nvSpPr>
          <p:cNvPr id="6" name="TextBox 5">
            <a:extLst>
              <a:ext uri="{FF2B5EF4-FFF2-40B4-BE49-F238E27FC236}">
                <a16:creationId xmlns:a16="http://schemas.microsoft.com/office/drawing/2014/main" xmlns="" id="{1E00DA43-15F8-4408-8893-2F0C4D80F6F2}"/>
              </a:ext>
            </a:extLst>
          </p:cNvPr>
          <p:cNvSpPr txBox="1"/>
          <p:nvPr/>
        </p:nvSpPr>
        <p:spPr>
          <a:xfrm>
            <a:off x="6822435" y="1506022"/>
            <a:ext cx="3968319" cy="369332"/>
          </a:xfrm>
          <a:prstGeom prst="rect">
            <a:avLst/>
          </a:prstGeom>
          <a:noFill/>
        </p:spPr>
        <p:txBody>
          <a:bodyPr wrap="square" rtlCol="0">
            <a:spAutoFit/>
          </a:bodyPr>
          <a:lstStyle/>
          <a:p>
            <a:r>
              <a:rPr lang="en-IN" dirty="0"/>
              <a:t>X-axis: Score Y-axis: No of likes</a:t>
            </a:r>
          </a:p>
        </p:txBody>
      </p:sp>
    </p:spTree>
    <p:extLst>
      <p:ext uri="{BB962C8B-B14F-4D97-AF65-F5344CB8AC3E}">
        <p14:creationId xmlns:p14="http://schemas.microsoft.com/office/powerpoint/2010/main" xmlns="" val="3883483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F0BA7-95C4-4FA0-8496-CA6078B9CED4}"/>
              </a:ext>
            </a:extLst>
          </p:cNvPr>
          <p:cNvSpPr>
            <a:spLocks noGrp="1"/>
          </p:cNvSpPr>
          <p:nvPr>
            <p:ph type="title"/>
          </p:nvPr>
        </p:nvSpPr>
        <p:spPr/>
        <p:txBody>
          <a:bodyPr/>
          <a:lstStyle/>
          <a:p>
            <a:r>
              <a:rPr lang="en-IN" dirty="0"/>
              <a:t>Module 4: Interface </a:t>
            </a:r>
          </a:p>
        </p:txBody>
      </p:sp>
      <p:sp>
        <p:nvSpPr>
          <p:cNvPr id="3" name="Content Placeholder 2">
            <a:extLst>
              <a:ext uri="{FF2B5EF4-FFF2-40B4-BE49-F238E27FC236}">
                <a16:creationId xmlns:a16="http://schemas.microsoft.com/office/drawing/2014/main" xmlns="" id="{FEF7D33B-1ACC-4E36-A09F-429CBE54B06E}"/>
              </a:ext>
            </a:extLst>
          </p:cNvPr>
          <p:cNvSpPr>
            <a:spLocks noGrp="1"/>
          </p:cNvSpPr>
          <p:nvPr>
            <p:ph idx="1"/>
          </p:nvPr>
        </p:nvSpPr>
        <p:spPr/>
        <p:txBody>
          <a:bodyPr/>
          <a:lstStyle/>
          <a:p>
            <a:r>
              <a:rPr lang="en-IN" dirty="0"/>
              <a:t>This module focuses on combining all the modules and presenting it at a level of abstraction and ease of use to the user</a:t>
            </a:r>
          </a:p>
          <a:p>
            <a:r>
              <a:rPr lang="en-IN" dirty="0"/>
              <a:t>Built on Python, it makes use of PyQt5 package for the interface</a:t>
            </a:r>
          </a:p>
          <a:p>
            <a:r>
              <a:rPr lang="en-IN" dirty="0"/>
              <a:t>Each module is called by the interface depending on user’s wish.</a:t>
            </a:r>
          </a:p>
        </p:txBody>
      </p:sp>
    </p:spTree>
    <p:extLst>
      <p:ext uri="{BB962C8B-B14F-4D97-AF65-F5344CB8AC3E}">
        <p14:creationId xmlns:p14="http://schemas.microsoft.com/office/powerpoint/2010/main" xmlns="" val="1808698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Introductory Page</a:t>
            </a:r>
          </a:p>
        </p:txBody>
      </p:sp>
      <p:sp>
        <p:nvSpPr>
          <p:cNvPr id="3" name="Content Placeholder 2"/>
          <p:cNvSpPr>
            <a:spLocks noGrp="1"/>
          </p:cNvSpPr>
          <p:nvPr>
            <p:ph idx="1"/>
          </p:nvPr>
        </p:nvSpPr>
        <p:spPr>
          <a:xfrm>
            <a:off x="838200" y="1825625"/>
            <a:ext cx="4787900" cy="4351338"/>
          </a:xfrm>
        </p:spPr>
        <p:txBody>
          <a:bodyPr/>
          <a:lstStyle/>
          <a:p>
            <a:r>
              <a:rPr lang="en-US" dirty="0"/>
              <a:t>File entered by user is of the format specified in module 1</a:t>
            </a:r>
          </a:p>
          <a:p>
            <a:r>
              <a:rPr lang="en-US" dirty="0"/>
              <a:t>On submission, module 1 is called and its responsibilities are carried out.</a:t>
            </a:r>
          </a:p>
        </p:txBody>
      </p:sp>
      <p:pic>
        <p:nvPicPr>
          <p:cNvPr id="6146" name="Picture 2"/>
          <p:cNvPicPr>
            <a:picLocks noChangeAspect="1" noChangeArrowheads="1"/>
          </p:cNvPicPr>
          <p:nvPr/>
        </p:nvPicPr>
        <p:blipFill>
          <a:blip r:embed="rId2" cstate="print"/>
          <a:srcRect/>
          <a:stretch>
            <a:fillRect/>
          </a:stretch>
        </p:blipFill>
        <p:spPr bwMode="auto">
          <a:xfrm>
            <a:off x="6191250" y="1736725"/>
            <a:ext cx="4667250" cy="4213956"/>
          </a:xfrm>
          <a:prstGeom prst="rect">
            <a:avLst/>
          </a:prstGeom>
          <a:noFill/>
          <a:ln w="9525">
            <a:noFill/>
            <a:miter lim="800000"/>
            <a:headEnd/>
            <a:tailEnd/>
          </a:ln>
        </p:spPr>
      </p:pic>
      <p:sp>
        <p:nvSpPr>
          <p:cNvPr id="5" name="TextBox 4"/>
          <p:cNvSpPr txBox="1"/>
          <p:nvPr/>
        </p:nvSpPr>
        <p:spPr>
          <a:xfrm>
            <a:off x="7683500" y="850900"/>
            <a:ext cx="1561646" cy="369332"/>
          </a:xfrm>
          <a:prstGeom prst="rect">
            <a:avLst/>
          </a:prstGeom>
          <a:noFill/>
        </p:spPr>
        <p:txBody>
          <a:bodyPr wrap="none" rtlCol="0">
            <a:spAutoFit/>
          </a:bodyPr>
          <a:lstStyle/>
          <a:p>
            <a:r>
              <a:rPr lang="en-US" i="1" dirty="0">
                <a:solidFill>
                  <a:schemeClr val="bg1">
                    <a:lumMod val="65000"/>
                  </a:schemeClr>
                </a:solidFill>
              </a:rPr>
              <a:t>Uses Module 1</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Features Page</a:t>
            </a:r>
          </a:p>
        </p:txBody>
      </p:sp>
      <p:sp>
        <p:nvSpPr>
          <p:cNvPr id="3" name="Content Placeholder 2"/>
          <p:cNvSpPr>
            <a:spLocks noGrp="1"/>
          </p:cNvSpPr>
          <p:nvPr>
            <p:ph idx="1"/>
          </p:nvPr>
        </p:nvSpPr>
        <p:spPr>
          <a:xfrm>
            <a:off x="838200" y="1825625"/>
            <a:ext cx="5016500" cy="4351338"/>
          </a:xfrm>
        </p:spPr>
        <p:txBody>
          <a:bodyPr/>
          <a:lstStyle/>
          <a:p>
            <a:r>
              <a:rPr lang="en-US" dirty="0"/>
              <a:t>This allows user to make use of the features incorporated in our project</a:t>
            </a:r>
          </a:p>
          <a:p>
            <a:r>
              <a:rPr lang="en-US" dirty="0"/>
              <a:t>The feature options are:</a:t>
            </a:r>
          </a:p>
        </p:txBody>
      </p:sp>
      <p:pic>
        <p:nvPicPr>
          <p:cNvPr id="7173" name="Picture 5"/>
          <p:cNvPicPr>
            <a:picLocks noChangeAspect="1" noChangeArrowheads="1"/>
          </p:cNvPicPr>
          <p:nvPr/>
        </p:nvPicPr>
        <p:blipFill>
          <a:blip r:embed="rId2" cstate="print"/>
          <a:srcRect/>
          <a:stretch>
            <a:fillRect/>
          </a:stretch>
        </p:blipFill>
        <p:spPr bwMode="auto">
          <a:xfrm>
            <a:off x="6559550" y="1565275"/>
            <a:ext cx="5086350" cy="4628944"/>
          </a:xfrm>
          <a:prstGeom prst="rect">
            <a:avLst/>
          </a:prstGeom>
          <a:noFill/>
          <a:ln w="9525">
            <a:noFill/>
            <a:miter lim="800000"/>
            <a:headEnd/>
            <a:tailEnd/>
          </a:ln>
        </p:spPr>
      </p:pic>
      <p:pic>
        <p:nvPicPr>
          <p:cNvPr id="7174" name="Picture 6"/>
          <p:cNvPicPr>
            <a:picLocks noChangeAspect="1" noChangeArrowheads="1"/>
          </p:cNvPicPr>
          <p:nvPr/>
        </p:nvPicPr>
        <p:blipFill>
          <a:blip r:embed="rId3" cstate="print"/>
          <a:srcRect/>
          <a:stretch>
            <a:fillRect/>
          </a:stretch>
        </p:blipFill>
        <p:spPr bwMode="auto">
          <a:xfrm>
            <a:off x="1390650" y="4164013"/>
            <a:ext cx="3768516" cy="1652587"/>
          </a:xfrm>
          <a:prstGeom prst="rect">
            <a:avLst/>
          </a:prstGeom>
          <a:noFill/>
          <a:ln w="9525">
            <a:noFill/>
            <a:miter lim="800000"/>
            <a:headEnd/>
            <a:tailEnd/>
          </a:ln>
        </p:spPr>
      </p:pic>
      <p:sp>
        <p:nvSpPr>
          <p:cNvPr id="9" name="Rectangle 8"/>
          <p:cNvSpPr/>
          <p:nvPr/>
        </p:nvSpPr>
        <p:spPr>
          <a:xfrm>
            <a:off x="7067777" y="780534"/>
            <a:ext cx="1561646" cy="369332"/>
          </a:xfrm>
          <a:prstGeom prst="rect">
            <a:avLst/>
          </a:prstGeom>
        </p:spPr>
        <p:txBody>
          <a:bodyPr wrap="none">
            <a:spAutoFit/>
          </a:bodyPr>
          <a:lstStyle/>
          <a:p>
            <a:r>
              <a:rPr lang="en-US" i="1" dirty="0">
                <a:solidFill>
                  <a:schemeClr val="bg1">
                    <a:lumMod val="65000"/>
                  </a:schemeClr>
                </a:solidFill>
              </a:rPr>
              <a:t>Uses Module 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Count Occurrence	</a:t>
            </a:r>
          </a:p>
        </p:txBody>
      </p:sp>
      <p:sp>
        <p:nvSpPr>
          <p:cNvPr id="3" name="Content Placeholder 2"/>
          <p:cNvSpPr>
            <a:spLocks noGrp="1"/>
          </p:cNvSpPr>
          <p:nvPr>
            <p:ph idx="1"/>
          </p:nvPr>
        </p:nvSpPr>
        <p:spPr>
          <a:xfrm>
            <a:off x="838200" y="1825625"/>
            <a:ext cx="5232400" cy="4351338"/>
          </a:xfrm>
        </p:spPr>
        <p:txBody>
          <a:bodyPr/>
          <a:lstStyle/>
          <a:p>
            <a:r>
              <a:rPr lang="en-US" dirty="0"/>
              <a:t> Key string is then searched for within the database</a:t>
            </a:r>
          </a:p>
          <a:p>
            <a:r>
              <a:rPr lang="en-US" dirty="0"/>
              <a:t>Type specified informs the interface whether the user is looking for a mention or a </a:t>
            </a:r>
            <a:r>
              <a:rPr lang="en-US" dirty="0" err="1"/>
              <a:t>hashtag</a:t>
            </a:r>
            <a:r>
              <a:rPr lang="en-US" dirty="0"/>
              <a:t>.</a:t>
            </a:r>
          </a:p>
        </p:txBody>
      </p:sp>
      <p:pic>
        <p:nvPicPr>
          <p:cNvPr id="8194" name="Picture 2"/>
          <p:cNvPicPr>
            <a:picLocks noChangeAspect="1" noChangeArrowheads="1"/>
          </p:cNvPicPr>
          <p:nvPr/>
        </p:nvPicPr>
        <p:blipFill>
          <a:blip r:embed="rId2" cstate="print"/>
          <a:srcRect/>
          <a:stretch>
            <a:fillRect/>
          </a:stretch>
        </p:blipFill>
        <p:spPr bwMode="auto">
          <a:xfrm>
            <a:off x="6564314" y="1679575"/>
            <a:ext cx="4998712" cy="4492625"/>
          </a:xfrm>
          <a:prstGeom prst="rect">
            <a:avLst/>
          </a:prstGeom>
          <a:noFill/>
          <a:ln w="9525">
            <a:noFill/>
            <a:miter lim="800000"/>
            <a:headEnd/>
            <a:tailEnd/>
          </a:ln>
        </p:spPr>
      </p:pic>
      <p:sp>
        <p:nvSpPr>
          <p:cNvPr id="6" name="Rectangle 5"/>
          <p:cNvSpPr/>
          <p:nvPr/>
        </p:nvSpPr>
        <p:spPr>
          <a:xfrm>
            <a:off x="7918677" y="831334"/>
            <a:ext cx="1561646" cy="369332"/>
          </a:xfrm>
          <a:prstGeom prst="rect">
            <a:avLst/>
          </a:prstGeom>
        </p:spPr>
        <p:txBody>
          <a:bodyPr wrap="none">
            <a:spAutoFit/>
          </a:bodyPr>
          <a:lstStyle/>
          <a:p>
            <a:r>
              <a:rPr lang="en-US" i="1" dirty="0">
                <a:solidFill>
                  <a:schemeClr val="bg1">
                    <a:lumMod val="65000"/>
                  </a:schemeClr>
                </a:solidFill>
              </a:rPr>
              <a:t>Uses Module 2</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150B4-790C-4CC6-A592-8ACF56B4739A}"/>
              </a:ext>
            </a:extLst>
          </p:cNvPr>
          <p:cNvSpPr>
            <a:spLocks noGrp="1"/>
          </p:cNvSpPr>
          <p:nvPr>
            <p:ph type="title"/>
          </p:nvPr>
        </p:nvSpPr>
        <p:spPr/>
        <p:txBody>
          <a:bodyPr/>
          <a:lstStyle/>
          <a:p>
            <a:r>
              <a:rPr lang="en-US" dirty="0"/>
              <a:t>Module 4: Count Occurrence (Contd.)</a:t>
            </a:r>
            <a:endParaRPr lang="en-IN" dirty="0"/>
          </a:p>
        </p:txBody>
      </p:sp>
      <p:sp>
        <p:nvSpPr>
          <p:cNvPr id="3" name="Content Placeholder 2">
            <a:extLst>
              <a:ext uri="{FF2B5EF4-FFF2-40B4-BE49-F238E27FC236}">
                <a16:creationId xmlns:a16="http://schemas.microsoft.com/office/drawing/2014/main" xmlns="" id="{48FE1159-2A7A-44CD-88E9-CE001F948054}"/>
              </a:ext>
            </a:extLst>
          </p:cNvPr>
          <p:cNvSpPr>
            <a:spLocks noGrp="1"/>
          </p:cNvSpPr>
          <p:nvPr>
            <p:ph idx="1"/>
          </p:nvPr>
        </p:nvSpPr>
        <p:spPr>
          <a:xfrm>
            <a:off x="927100" y="2270125"/>
            <a:ext cx="5803900" cy="574675"/>
          </a:xfrm>
        </p:spPr>
        <p:txBody>
          <a:bodyPr/>
          <a:lstStyle/>
          <a:p>
            <a:r>
              <a:rPr lang="en-IN" dirty="0"/>
              <a:t>Mention Search: key ‘</a:t>
            </a:r>
            <a:r>
              <a:rPr lang="en-IN" dirty="0" err="1"/>
              <a:t>suryaa</a:t>
            </a:r>
            <a:r>
              <a:rPr lang="en-IN" dirty="0"/>
              <a:t>’</a:t>
            </a:r>
          </a:p>
        </p:txBody>
      </p:sp>
      <p:pic>
        <p:nvPicPr>
          <p:cNvPr id="9218" name="Picture 2"/>
          <p:cNvPicPr>
            <a:picLocks noChangeAspect="1" noChangeArrowheads="1"/>
          </p:cNvPicPr>
          <p:nvPr/>
        </p:nvPicPr>
        <p:blipFill>
          <a:blip r:embed="rId2" cstate="print"/>
          <a:srcRect/>
          <a:stretch>
            <a:fillRect/>
          </a:stretch>
        </p:blipFill>
        <p:spPr bwMode="auto">
          <a:xfrm>
            <a:off x="7129463" y="1824039"/>
            <a:ext cx="2535237" cy="1557522"/>
          </a:xfrm>
          <a:prstGeom prst="rect">
            <a:avLst/>
          </a:prstGeom>
          <a:noFill/>
          <a:ln w="9525">
            <a:noFill/>
            <a:miter lim="800000"/>
            <a:headEnd/>
            <a:tailEnd/>
          </a:ln>
        </p:spPr>
      </p:pic>
      <p:sp>
        <p:nvSpPr>
          <p:cNvPr id="6" name="Rectangle 5"/>
          <p:cNvSpPr/>
          <p:nvPr/>
        </p:nvSpPr>
        <p:spPr>
          <a:xfrm>
            <a:off x="1138250" y="4565134"/>
            <a:ext cx="4169347" cy="523220"/>
          </a:xfrm>
          <a:prstGeom prst="rect">
            <a:avLst/>
          </a:prstGeom>
        </p:spPr>
        <p:txBody>
          <a:bodyPr wrap="none">
            <a:spAutoFit/>
          </a:bodyPr>
          <a:lstStyle/>
          <a:p>
            <a:pPr>
              <a:buFont typeface="Arial" pitchFamily="34" charset="0"/>
              <a:buChar char="•"/>
            </a:pPr>
            <a:r>
              <a:rPr lang="en-IN" sz="2800" dirty="0"/>
              <a:t> </a:t>
            </a:r>
            <a:r>
              <a:rPr lang="en-IN" sz="2800" dirty="0" err="1"/>
              <a:t>Hashtag</a:t>
            </a:r>
            <a:r>
              <a:rPr lang="en-IN" sz="2800" dirty="0"/>
              <a:t> Search: key ‘best’</a:t>
            </a:r>
            <a:endParaRPr lang="en-IN" dirty="0"/>
          </a:p>
        </p:txBody>
      </p:sp>
      <p:pic>
        <p:nvPicPr>
          <p:cNvPr id="9219" name="Picture 3"/>
          <p:cNvPicPr>
            <a:picLocks noChangeAspect="1" noChangeArrowheads="1"/>
          </p:cNvPicPr>
          <p:nvPr/>
        </p:nvPicPr>
        <p:blipFill>
          <a:blip r:embed="rId3" cstate="print"/>
          <a:srcRect/>
          <a:stretch>
            <a:fillRect/>
          </a:stretch>
        </p:blipFill>
        <p:spPr bwMode="auto">
          <a:xfrm>
            <a:off x="7353299" y="4383088"/>
            <a:ext cx="2463801" cy="1462882"/>
          </a:xfrm>
          <a:prstGeom prst="rect">
            <a:avLst/>
          </a:prstGeom>
          <a:noFill/>
          <a:ln w="9525">
            <a:noFill/>
            <a:miter lim="800000"/>
            <a:headEnd/>
            <a:tailEnd/>
          </a:ln>
        </p:spPr>
      </p:pic>
      <p:sp>
        <p:nvSpPr>
          <p:cNvPr id="8" name="Rectangle 7"/>
          <p:cNvSpPr/>
          <p:nvPr/>
        </p:nvSpPr>
        <p:spPr>
          <a:xfrm>
            <a:off x="9582377" y="767834"/>
            <a:ext cx="1561646" cy="369332"/>
          </a:xfrm>
          <a:prstGeom prst="rect">
            <a:avLst/>
          </a:prstGeom>
        </p:spPr>
        <p:txBody>
          <a:bodyPr wrap="none">
            <a:spAutoFit/>
          </a:bodyPr>
          <a:lstStyle/>
          <a:p>
            <a:r>
              <a:rPr lang="en-US" i="1" dirty="0">
                <a:solidFill>
                  <a:schemeClr val="bg1">
                    <a:lumMod val="65000"/>
                  </a:schemeClr>
                </a:solidFill>
              </a:rPr>
              <a:t>Uses Module 2</a:t>
            </a:r>
          </a:p>
        </p:txBody>
      </p:sp>
    </p:spTree>
    <p:extLst>
      <p:ext uri="{BB962C8B-B14F-4D97-AF65-F5344CB8AC3E}">
        <p14:creationId xmlns:p14="http://schemas.microsoft.com/office/powerpoint/2010/main" xmlns="" val="12823206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Most tagged</a:t>
            </a:r>
          </a:p>
        </p:txBody>
      </p:sp>
      <p:sp>
        <p:nvSpPr>
          <p:cNvPr id="3" name="Content Placeholder 2"/>
          <p:cNvSpPr>
            <a:spLocks noGrp="1"/>
          </p:cNvSpPr>
          <p:nvPr>
            <p:ph idx="1"/>
          </p:nvPr>
        </p:nvSpPr>
        <p:spPr>
          <a:xfrm>
            <a:off x="838200" y="1825625"/>
            <a:ext cx="5105400" cy="4351338"/>
          </a:xfrm>
        </p:spPr>
        <p:txBody>
          <a:bodyPr/>
          <a:lstStyle/>
          <a:p>
            <a:r>
              <a:rPr lang="en-US" dirty="0"/>
              <a:t>User can check which mention or </a:t>
            </a:r>
            <a:r>
              <a:rPr lang="en-US" dirty="0" err="1"/>
              <a:t>hashtag</a:t>
            </a:r>
            <a:r>
              <a:rPr lang="en-US" dirty="0"/>
              <a:t> has been tagged the most on their post.</a:t>
            </a:r>
          </a:p>
          <a:p>
            <a:r>
              <a:rPr lang="en-US" dirty="0"/>
              <a:t>Makes use of functions specified in module 2</a:t>
            </a:r>
          </a:p>
        </p:txBody>
      </p:sp>
      <p:pic>
        <p:nvPicPr>
          <p:cNvPr id="10242" name="Picture 2"/>
          <p:cNvPicPr>
            <a:picLocks noChangeAspect="1" noChangeArrowheads="1"/>
          </p:cNvPicPr>
          <p:nvPr/>
        </p:nvPicPr>
        <p:blipFill>
          <a:blip r:embed="rId2" cstate="print"/>
          <a:srcRect/>
          <a:stretch>
            <a:fillRect/>
          </a:stretch>
        </p:blipFill>
        <p:spPr bwMode="auto">
          <a:xfrm>
            <a:off x="6591300" y="1790700"/>
            <a:ext cx="4572000" cy="4180114"/>
          </a:xfrm>
          <a:prstGeom prst="rect">
            <a:avLst/>
          </a:prstGeom>
          <a:noFill/>
          <a:ln w="9525">
            <a:noFill/>
            <a:miter lim="800000"/>
            <a:headEnd/>
            <a:tailEnd/>
          </a:ln>
        </p:spPr>
      </p:pic>
      <p:sp>
        <p:nvSpPr>
          <p:cNvPr id="5" name="Rectangle 4"/>
          <p:cNvSpPr/>
          <p:nvPr/>
        </p:nvSpPr>
        <p:spPr>
          <a:xfrm>
            <a:off x="7055077" y="818634"/>
            <a:ext cx="1561646" cy="369332"/>
          </a:xfrm>
          <a:prstGeom prst="rect">
            <a:avLst/>
          </a:prstGeom>
        </p:spPr>
        <p:txBody>
          <a:bodyPr wrap="none">
            <a:spAutoFit/>
          </a:bodyPr>
          <a:lstStyle/>
          <a:p>
            <a:r>
              <a:rPr lang="en-US" i="1" dirty="0">
                <a:solidFill>
                  <a:schemeClr val="bg1">
                    <a:lumMod val="65000"/>
                  </a:schemeClr>
                </a:solidFill>
              </a:rPr>
              <a:t>Uses Module 2</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05C541-9482-4774-813D-F2140F942539}"/>
              </a:ext>
            </a:extLst>
          </p:cNvPr>
          <p:cNvSpPr>
            <a:spLocks noGrp="1"/>
          </p:cNvSpPr>
          <p:nvPr>
            <p:ph type="title"/>
          </p:nvPr>
        </p:nvSpPr>
        <p:spPr/>
        <p:txBody>
          <a:bodyPr/>
          <a:lstStyle/>
          <a:p>
            <a:r>
              <a:rPr lang="en-US" dirty="0"/>
              <a:t>Module 4: Most tagged (Contd.)</a:t>
            </a:r>
            <a:endParaRPr lang="en-IN" dirty="0"/>
          </a:p>
        </p:txBody>
      </p:sp>
      <p:sp>
        <p:nvSpPr>
          <p:cNvPr id="3" name="Content Placeholder 2">
            <a:extLst>
              <a:ext uri="{FF2B5EF4-FFF2-40B4-BE49-F238E27FC236}">
                <a16:creationId xmlns:a16="http://schemas.microsoft.com/office/drawing/2014/main" xmlns="" id="{6385F76F-F7B6-476B-9667-A3A8F9EFB0FB}"/>
              </a:ext>
            </a:extLst>
          </p:cNvPr>
          <p:cNvSpPr>
            <a:spLocks noGrp="1"/>
          </p:cNvSpPr>
          <p:nvPr>
            <p:ph idx="1"/>
          </p:nvPr>
        </p:nvSpPr>
        <p:spPr>
          <a:xfrm>
            <a:off x="1143000" y="2282825"/>
            <a:ext cx="5257800" cy="498475"/>
          </a:xfrm>
        </p:spPr>
        <p:txBody>
          <a:bodyPr/>
          <a:lstStyle/>
          <a:p>
            <a:r>
              <a:rPr lang="en-IN" dirty="0"/>
              <a:t>Most tagged Mention</a:t>
            </a:r>
          </a:p>
        </p:txBody>
      </p:sp>
      <p:pic>
        <p:nvPicPr>
          <p:cNvPr id="11266" name="Picture 2"/>
          <p:cNvPicPr>
            <a:picLocks noChangeAspect="1" noChangeArrowheads="1"/>
          </p:cNvPicPr>
          <p:nvPr/>
        </p:nvPicPr>
        <p:blipFill>
          <a:blip r:embed="rId2" cstate="print"/>
          <a:srcRect/>
          <a:stretch>
            <a:fillRect/>
          </a:stretch>
        </p:blipFill>
        <p:spPr bwMode="auto">
          <a:xfrm>
            <a:off x="7296150" y="1541463"/>
            <a:ext cx="2418722" cy="2065337"/>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7407275" y="3986214"/>
            <a:ext cx="2422525" cy="2170518"/>
          </a:xfrm>
          <a:prstGeom prst="rect">
            <a:avLst/>
          </a:prstGeom>
          <a:noFill/>
          <a:ln w="9525">
            <a:noFill/>
            <a:miter lim="800000"/>
            <a:headEnd/>
            <a:tailEnd/>
          </a:ln>
        </p:spPr>
      </p:pic>
      <p:sp>
        <p:nvSpPr>
          <p:cNvPr id="6" name="Rectangle 5"/>
          <p:cNvSpPr/>
          <p:nvPr/>
        </p:nvSpPr>
        <p:spPr>
          <a:xfrm>
            <a:off x="1354009" y="4717534"/>
            <a:ext cx="3479158" cy="523220"/>
          </a:xfrm>
          <a:prstGeom prst="rect">
            <a:avLst/>
          </a:prstGeom>
        </p:spPr>
        <p:txBody>
          <a:bodyPr wrap="none">
            <a:spAutoFit/>
          </a:bodyPr>
          <a:lstStyle/>
          <a:p>
            <a:pPr>
              <a:buFont typeface="Arial" pitchFamily="34" charset="0"/>
              <a:buChar char="•"/>
            </a:pPr>
            <a:r>
              <a:rPr lang="en-IN" sz="2800" dirty="0"/>
              <a:t> Most tagged </a:t>
            </a:r>
            <a:r>
              <a:rPr lang="en-IN" sz="2800" dirty="0" err="1"/>
              <a:t>Hashtag</a:t>
            </a:r>
            <a:endParaRPr lang="en-IN" sz="2800" dirty="0"/>
          </a:p>
        </p:txBody>
      </p:sp>
      <p:sp>
        <p:nvSpPr>
          <p:cNvPr id="7" name="Rectangle 6"/>
          <p:cNvSpPr/>
          <p:nvPr/>
        </p:nvSpPr>
        <p:spPr>
          <a:xfrm>
            <a:off x="8706077" y="805934"/>
            <a:ext cx="1561646" cy="369332"/>
          </a:xfrm>
          <a:prstGeom prst="rect">
            <a:avLst/>
          </a:prstGeom>
        </p:spPr>
        <p:txBody>
          <a:bodyPr wrap="none">
            <a:spAutoFit/>
          </a:bodyPr>
          <a:lstStyle/>
          <a:p>
            <a:r>
              <a:rPr lang="en-US" i="1" dirty="0">
                <a:solidFill>
                  <a:schemeClr val="bg1">
                    <a:lumMod val="65000"/>
                  </a:schemeClr>
                </a:solidFill>
              </a:rPr>
              <a:t>Uses Module 2</a:t>
            </a:r>
          </a:p>
        </p:txBody>
      </p:sp>
    </p:spTree>
    <p:extLst>
      <p:ext uri="{BB962C8B-B14F-4D97-AF65-F5344CB8AC3E}">
        <p14:creationId xmlns:p14="http://schemas.microsoft.com/office/powerpoint/2010/main" xmlns="" val="12734297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Post Emotion</a:t>
            </a:r>
          </a:p>
        </p:txBody>
      </p:sp>
      <p:sp>
        <p:nvSpPr>
          <p:cNvPr id="3" name="Content Placeholder 2"/>
          <p:cNvSpPr>
            <a:spLocks noGrp="1"/>
          </p:cNvSpPr>
          <p:nvPr>
            <p:ph idx="1"/>
          </p:nvPr>
        </p:nvSpPr>
        <p:spPr>
          <a:xfrm>
            <a:off x="838200" y="1825625"/>
            <a:ext cx="5359400" cy="4351338"/>
          </a:xfrm>
        </p:spPr>
        <p:txBody>
          <a:bodyPr/>
          <a:lstStyle/>
          <a:p>
            <a:r>
              <a:rPr lang="en-US" dirty="0"/>
              <a:t>User can display the different comments based on emotion portrayed. 	</a:t>
            </a:r>
          </a:p>
          <a:p>
            <a:r>
              <a:rPr lang="en-US" dirty="0"/>
              <a:t>Emotions identified:</a:t>
            </a:r>
          </a:p>
        </p:txBody>
      </p:sp>
      <p:pic>
        <p:nvPicPr>
          <p:cNvPr id="12291" name="Picture 3"/>
          <p:cNvPicPr>
            <a:picLocks noChangeAspect="1" noChangeArrowheads="1"/>
          </p:cNvPicPr>
          <p:nvPr/>
        </p:nvPicPr>
        <p:blipFill>
          <a:blip r:embed="rId2" cstate="print"/>
          <a:srcRect/>
          <a:stretch>
            <a:fillRect/>
          </a:stretch>
        </p:blipFill>
        <p:spPr bwMode="auto">
          <a:xfrm>
            <a:off x="6503989" y="1546225"/>
            <a:ext cx="5192712" cy="4679967"/>
          </a:xfrm>
          <a:prstGeom prst="rect">
            <a:avLst/>
          </a:prstGeom>
          <a:noFill/>
          <a:ln w="9525">
            <a:noFill/>
            <a:miter lim="800000"/>
            <a:headEnd/>
            <a:tailEnd/>
          </a:ln>
        </p:spPr>
      </p:pic>
      <p:pic>
        <p:nvPicPr>
          <p:cNvPr id="12292" name="Picture 4"/>
          <p:cNvPicPr>
            <a:picLocks noChangeAspect="1" noChangeArrowheads="1"/>
          </p:cNvPicPr>
          <p:nvPr/>
        </p:nvPicPr>
        <p:blipFill>
          <a:blip r:embed="rId3" cstate="print"/>
          <a:srcRect/>
          <a:stretch>
            <a:fillRect/>
          </a:stretch>
        </p:blipFill>
        <p:spPr bwMode="auto">
          <a:xfrm>
            <a:off x="1897063" y="3979863"/>
            <a:ext cx="2581229" cy="1519237"/>
          </a:xfrm>
          <a:prstGeom prst="rect">
            <a:avLst/>
          </a:prstGeom>
          <a:noFill/>
          <a:ln w="9525">
            <a:noFill/>
            <a:miter lim="800000"/>
            <a:headEnd/>
            <a:tailEnd/>
          </a:ln>
        </p:spPr>
      </p:pic>
      <p:sp>
        <p:nvSpPr>
          <p:cNvPr id="7" name="Rectangle 6"/>
          <p:cNvSpPr/>
          <p:nvPr/>
        </p:nvSpPr>
        <p:spPr>
          <a:xfrm>
            <a:off x="7232877" y="856734"/>
            <a:ext cx="1561646" cy="369332"/>
          </a:xfrm>
          <a:prstGeom prst="rect">
            <a:avLst/>
          </a:prstGeom>
        </p:spPr>
        <p:txBody>
          <a:bodyPr wrap="none">
            <a:spAutoFit/>
          </a:bodyPr>
          <a:lstStyle/>
          <a:p>
            <a:r>
              <a:rPr lang="en-US" i="1" dirty="0">
                <a:solidFill>
                  <a:schemeClr val="bg1">
                    <a:lumMod val="65000"/>
                  </a:schemeClr>
                </a:solidFill>
              </a:rPr>
              <a:t>Uses Module 3</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AA8A5-027F-4903-A16F-EF6FF7073718}"/>
              </a:ext>
            </a:extLst>
          </p:cNvPr>
          <p:cNvSpPr>
            <a:spLocks noGrp="1"/>
          </p:cNvSpPr>
          <p:nvPr>
            <p:ph type="title"/>
          </p:nvPr>
        </p:nvSpPr>
        <p:spPr/>
        <p:txBody>
          <a:bodyPr/>
          <a:lstStyle/>
          <a:p>
            <a:r>
              <a:rPr lang="en-US" dirty="0"/>
              <a:t>Module 4: Post Emotion (Contd.)</a:t>
            </a:r>
            <a:endParaRPr lang="en-IN" dirty="0"/>
          </a:p>
        </p:txBody>
      </p:sp>
      <p:graphicFrame>
        <p:nvGraphicFramePr>
          <p:cNvPr id="4" name="Content Placeholder 3"/>
          <p:cNvGraphicFramePr>
            <a:graphicFrameLocks noGrp="1"/>
          </p:cNvGraphicFramePr>
          <p:nvPr>
            <p:ph idx="1"/>
          </p:nvPr>
        </p:nvGraphicFramePr>
        <p:xfrm>
          <a:off x="952500" y="1333500"/>
          <a:ext cx="10515600" cy="5308600"/>
        </p:xfrm>
        <a:graphic>
          <a:graphicData uri="http://schemas.openxmlformats.org/drawingml/2006/table">
            <a:tbl>
              <a:tblPr firstRow="1" bandRow="1">
                <a:tableStyleId>{5C22544A-7EE6-4342-B048-85BDC9FD1C3A}</a:tableStyleId>
              </a:tblPr>
              <a:tblGrid>
                <a:gridCol w="3035300">
                  <a:extLst>
                    <a:ext uri="{9D8B030D-6E8A-4147-A177-3AD203B41FA5}">
                      <a16:colId xmlns:a16="http://schemas.microsoft.com/office/drawing/2014/main" xmlns="" val="20000"/>
                    </a:ext>
                  </a:extLst>
                </a:gridCol>
                <a:gridCol w="7480300">
                  <a:extLst>
                    <a:ext uri="{9D8B030D-6E8A-4147-A177-3AD203B41FA5}">
                      <a16:colId xmlns:a16="http://schemas.microsoft.com/office/drawing/2014/main" xmlns="" val="20001"/>
                    </a:ext>
                  </a:extLst>
                </a:gridCol>
              </a:tblGrid>
              <a:tr h="370840">
                <a:tc>
                  <a:txBody>
                    <a:bodyPr/>
                    <a:lstStyle/>
                    <a:p>
                      <a:pPr algn="ctr"/>
                      <a:r>
                        <a:rPr lang="en-US" dirty="0"/>
                        <a:t>Emotion</a:t>
                      </a:r>
                    </a:p>
                  </a:txBody>
                  <a:tcPr/>
                </a:tc>
                <a:tc>
                  <a:txBody>
                    <a:bodyPr/>
                    <a:lstStyle/>
                    <a:p>
                      <a:pPr algn="ctr"/>
                      <a:r>
                        <a:rPr lang="en-US" dirty="0"/>
                        <a:t>Output</a:t>
                      </a:r>
                    </a:p>
                  </a:txBody>
                  <a:tcPr/>
                </a:tc>
                <a:extLst>
                  <a:ext uri="{0D108BD9-81ED-4DB2-BD59-A6C34878D82A}">
                    <a16:rowId xmlns:a16="http://schemas.microsoft.com/office/drawing/2014/main" xmlns="" val="10000"/>
                  </a:ext>
                </a:extLst>
              </a:tr>
              <a:tr h="370840">
                <a:tc>
                  <a:txBody>
                    <a:bodyPr/>
                    <a:lstStyle/>
                    <a:p>
                      <a:r>
                        <a:rPr lang="en-US" dirty="0"/>
                        <a:t>Balanced</a:t>
                      </a:r>
                    </a:p>
                  </a:txBody>
                  <a:tcPr/>
                </a:tc>
                <a:tc>
                  <a:txBody>
                    <a:bodyPr/>
                    <a:lstStyle/>
                    <a:p>
                      <a:endParaRPr lang="en-US" dirty="0"/>
                    </a:p>
                    <a:p>
                      <a:endParaRPr lang="en-US" dirty="0"/>
                    </a:p>
                    <a:p>
                      <a:endParaRPr lang="en-US" dirty="0"/>
                    </a:p>
                    <a:p>
                      <a:endParaRPr lang="en-US" dirty="0"/>
                    </a:p>
                  </a:txBody>
                  <a:tcPr/>
                </a:tc>
                <a:extLst>
                  <a:ext uri="{0D108BD9-81ED-4DB2-BD59-A6C34878D82A}">
                    <a16:rowId xmlns:a16="http://schemas.microsoft.com/office/drawing/2014/main" xmlns="" val="10001"/>
                  </a:ext>
                </a:extLst>
              </a:tr>
              <a:tr h="370840">
                <a:tc>
                  <a:txBody>
                    <a:bodyPr/>
                    <a:lstStyle/>
                    <a:p>
                      <a:r>
                        <a:rPr lang="en-US" dirty="0"/>
                        <a:t>Optimistic</a:t>
                      </a:r>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xmlns="" val="10002"/>
                  </a:ext>
                </a:extLst>
              </a:tr>
              <a:tr h="370840">
                <a:tc>
                  <a:txBody>
                    <a:bodyPr/>
                    <a:lstStyle/>
                    <a:p>
                      <a:r>
                        <a:rPr lang="en-US" dirty="0" err="1"/>
                        <a:t>Pesimistic</a:t>
                      </a:r>
                      <a:endParaRPr lang="en-US" dirty="0"/>
                    </a:p>
                  </a:txBody>
                  <a:tcPr/>
                </a:tc>
                <a:tc>
                  <a:txBody>
                    <a:bodyPr/>
                    <a:lstStyle/>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xmlns="" val="10003"/>
                  </a:ext>
                </a:extLst>
              </a:tr>
            </a:tbl>
          </a:graphicData>
        </a:graphic>
      </p:graphicFrame>
      <p:pic>
        <p:nvPicPr>
          <p:cNvPr id="13317" name="Picture 5"/>
          <p:cNvPicPr>
            <a:picLocks noChangeAspect="1" noChangeArrowheads="1"/>
          </p:cNvPicPr>
          <p:nvPr/>
        </p:nvPicPr>
        <p:blipFill>
          <a:blip r:embed="rId2" cstate="print"/>
          <a:srcRect/>
          <a:stretch>
            <a:fillRect/>
          </a:stretch>
        </p:blipFill>
        <p:spPr bwMode="auto">
          <a:xfrm>
            <a:off x="4940300" y="1876425"/>
            <a:ext cx="5410200" cy="862251"/>
          </a:xfrm>
          <a:prstGeom prst="rect">
            <a:avLst/>
          </a:prstGeom>
          <a:noFill/>
          <a:ln w="9525">
            <a:noFill/>
            <a:miter lim="800000"/>
            <a:headEnd/>
            <a:tailEnd/>
          </a:ln>
        </p:spPr>
      </p:pic>
      <p:pic>
        <p:nvPicPr>
          <p:cNvPr id="13319" name="Picture 7"/>
          <p:cNvPicPr>
            <a:picLocks noChangeAspect="1" noChangeArrowheads="1"/>
          </p:cNvPicPr>
          <p:nvPr/>
        </p:nvPicPr>
        <p:blipFill>
          <a:blip r:embed="rId3" cstate="print"/>
          <a:srcRect/>
          <a:stretch>
            <a:fillRect/>
          </a:stretch>
        </p:blipFill>
        <p:spPr bwMode="auto">
          <a:xfrm>
            <a:off x="5222875" y="3081339"/>
            <a:ext cx="4721225" cy="1556366"/>
          </a:xfrm>
          <a:prstGeom prst="rect">
            <a:avLst/>
          </a:prstGeom>
          <a:noFill/>
          <a:ln w="9525">
            <a:noFill/>
            <a:miter lim="800000"/>
            <a:headEnd/>
            <a:tailEnd/>
          </a:ln>
        </p:spPr>
      </p:pic>
      <p:pic>
        <p:nvPicPr>
          <p:cNvPr id="13321" name="Picture 9"/>
          <p:cNvPicPr>
            <a:picLocks noChangeAspect="1" noChangeArrowheads="1"/>
          </p:cNvPicPr>
          <p:nvPr/>
        </p:nvPicPr>
        <p:blipFill>
          <a:blip r:embed="rId4" cstate="print"/>
          <a:srcRect/>
          <a:stretch>
            <a:fillRect/>
          </a:stretch>
        </p:blipFill>
        <p:spPr bwMode="auto">
          <a:xfrm>
            <a:off x="5002213" y="5011688"/>
            <a:ext cx="5424487" cy="1409512"/>
          </a:xfrm>
          <a:prstGeom prst="rect">
            <a:avLst/>
          </a:prstGeom>
          <a:noFill/>
          <a:ln w="9525">
            <a:noFill/>
            <a:miter lim="800000"/>
            <a:headEnd/>
            <a:tailEnd/>
          </a:ln>
        </p:spPr>
      </p:pic>
      <p:sp>
        <p:nvSpPr>
          <p:cNvPr id="15" name="Rectangle 14"/>
          <p:cNvSpPr/>
          <p:nvPr/>
        </p:nvSpPr>
        <p:spPr>
          <a:xfrm>
            <a:off x="8655277" y="831334"/>
            <a:ext cx="1561646" cy="369332"/>
          </a:xfrm>
          <a:prstGeom prst="rect">
            <a:avLst/>
          </a:prstGeom>
        </p:spPr>
        <p:txBody>
          <a:bodyPr wrap="none">
            <a:spAutoFit/>
          </a:bodyPr>
          <a:lstStyle/>
          <a:p>
            <a:r>
              <a:rPr lang="en-US" i="1" dirty="0">
                <a:solidFill>
                  <a:schemeClr val="bg1">
                    <a:lumMod val="65000"/>
                  </a:schemeClr>
                </a:solidFill>
              </a:rPr>
              <a:t>Uses Module 3</a:t>
            </a:r>
          </a:p>
        </p:txBody>
      </p:sp>
    </p:spTree>
    <p:extLst>
      <p:ext uri="{BB962C8B-B14F-4D97-AF65-F5344CB8AC3E}">
        <p14:creationId xmlns:p14="http://schemas.microsoft.com/office/powerpoint/2010/main" xmlns="" val="2427405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1D19A4-B14F-4870-BAD4-F6FC341D5159}"/>
              </a:ext>
            </a:extLst>
          </p:cNvPr>
          <p:cNvSpPr>
            <a:spLocks noGrp="1"/>
          </p:cNvSpPr>
          <p:nvPr>
            <p:ph type="title"/>
          </p:nvPr>
        </p:nvSpPr>
        <p:spPr>
          <a:xfrm>
            <a:off x="765699" y="569313"/>
            <a:ext cx="10515600" cy="655806"/>
          </a:xfrm>
        </p:spPr>
        <p:txBody>
          <a:bodyPr>
            <a:normAutofit fontScale="90000"/>
          </a:bodyPr>
          <a:lstStyle/>
          <a:p>
            <a:r>
              <a:rPr lang="en-IN" dirty="0"/>
              <a:t>Literature Survey</a:t>
            </a:r>
          </a:p>
        </p:txBody>
      </p:sp>
      <p:graphicFrame>
        <p:nvGraphicFramePr>
          <p:cNvPr id="4" name="Table 4">
            <a:extLst>
              <a:ext uri="{FF2B5EF4-FFF2-40B4-BE49-F238E27FC236}">
                <a16:creationId xmlns:a16="http://schemas.microsoft.com/office/drawing/2014/main" xmlns="" id="{391F5AAD-C7D7-4E48-9266-165D62290947}"/>
              </a:ext>
            </a:extLst>
          </p:cNvPr>
          <p:cNvGraphicFramePr>
            <a:graphicFrameLocks noGrp="1"/>
          </p:cNvGraphicFramePr>
          <p:nvPr>
            <p:ph idx="1"/>
            <p:extLst>
              <p:ext uri="{D42A27DB-BD31-4B8C-83A1-F6EECF244321}">
                <p14:modId xmlns:p14="http://schemas.microsoft.com/office/powerpoint/2010/main" xmlns="" val="2963716700"/>
              </p:ext>
            </p:extLst>
          </p:nvPr>
        </p:nvGraphicFramePr>
        <p:xfrm>
          <a:off x="657319" y="1149227"/>
          <a:ext cx="10874281" cy="5530973"/>
        </p:xfrm>
        <a:graphic>
          <a:graphicData uri="http://schemas.openxmlformats.org/drawingml/2006/table">
            <a:tbl>
              <a:tblPr firstRow="1" bandRow="1">
                <a:tableStyleId>{5C22544A-7EE6-4342-B048-85BDC9FD1C3A}</a:tableStyleId>
              </a:tblPr>
              <a:tblGrid>
                <a:gridCol w="884639">
                  <a:extLst>
                    <a:ext uri="{9D8B030D-6E8A-4147-A177-3AD203B41FA5}">
                      <a16:colId xmlns:a16="http://schemas.microsoft.com/office/drawing/2014/main" xmlns="" val="713495802"/>
                    </a:ext>
                  </a:extLst>
                </a:gridCol>
                <a:gridCol w="2148848">
                  <a:extLst>
                    <a:ext uri="{9D8B030D-6E8A-4147-A177-3AD203B41FA5}">
                      <a16:colId xmlns:a16="http://schemas.microsoft.com/office/drawing/2014/main" xmlns="" val="1686927539"/>
                    </a:ext>
                  </a:extLst>
                </a:gridCol>
                <a:gridCol w="2656444">
                  <a:extLst>
                    <a:ext uri="{9D8B030D-6E8A-4147-A177-3AD203B41FA5}">
                      <a16:colId xmlns:a16="http://schemas.microsoft.com/office/drawing/2014/main" xmlns="" val="499295339"/>
                    </a:ext>
                  </a:extLst>
                </a:gridCol>
                <a:gridCol w="2502199">
                  <a:extLst>
                    <a:ext uri="{9D8B030D-6E8A-4147-A177-3AD203B41FA5}">
                      <a16:colId xmlns:a16="http://schemas.microsoft.com/office/drawing/2014/main" xmlns="" val="2479437456"/>
                    </a:ext>
                  </a:extLst>
                </a:gridCol>
                <a:gridCol w="2682151">
                  <a:extLst>
                    <a:ext uri="{9D8B030D-6E8A-4147-A177-3AD203B41FA5}">
                      <a16:colId xmlns:a16="http://schemas.microsoft.com/office/drawing/2014/main" xmlns="" val="679795090"/>
                    </a:ext>
                  </a:extLst>
                </a:gridCol>
              </a:tblGrid>
              <a:tr h="623693">
                <a:tc>
                  <a:txBody>
                    <a:bodyPr/>
                    <a:lstStyle/>
                    <a:p>
                      <a:r>
                        <a:rPr lang="en-IN" sz="1600" dirty="0" err="1"/>
                        <a:t>S.No</a:t>
                      </a:r>
                      <a:endParaRPr lang="en-IN" sz="1600" dirty="0"/>
                    </a:p>
                  </a:txBody>
                  <a:tcPr/>
                </a:tc>
                <a:tc>
                  <a:txBody>
                    <a:bodyPr/>
                    <a:lstStyle/>
                    <a:p>
                      <a:r>
                        <a:rPr lang="en-IN" sz="1600" dirty="0"/>
                        <a:t>Author-Publication- Year</a:t>
                      </a:r>
                    </a:p>
                  </a:txBody>
                  <a:tcPr/>
                </a:tc>
                <a:tc>
                  <a:txBody>
                    <a:bodyPr/>
                    <a:lstStyle/>
                    <a:p>
                      <a:r>
                        <a:rPr lang="en-IN" sz="1600" dirty="0"/>
                        <a:t>Methodology</a:t>
                      </a:r>
                    </a:p>
                  </a:txBody>
                  <a:tcPr/>
                </a:tc>
                <a:tc>
                  <a:txBody>
                    <a:bodyPr/>
                    <a:lstStyle/>
                    <a:p>
                      <a:r>
                        <a:rPr lang="en-IN" sz="1600" dirty="0"/>
                        <a:t>Advantages</a:t>
                      </a:r>
                    </a:p>
                  </a:txBody>
                  <a:tcPr/>
                </a:tc>
                <a:tc>
                  <a:txBody>
                    <a:bodyPr/>
                    <a:lstStyle/>
                    <a:p>
                      <a:r>
                        <a:rPr lang="en-IN" sz="1600" dirty="0"/>
                        <a:t>Limitations</a:t>
                      </a:r>
                    </a:p>
                  </a:txBody>
                  <a:tcPr/>
                </a:tc>
                <a:extLst>
                  <a:ext uri="{0D108BD9-81ED-4DB2-BD59-A6C34878D82A}">
                    <a16:rowId xmlns:a16="http://schemas.microsoft.com/office/drawing/2014/main" xmlns="" val="3124236606"/>
                  </a:ext>
                </a:extLst>
              </a:tr>
              <a:tr h="1574790">
                <a:tc>
                  <a:txBody>
                    <a:bodyPr/>
                    <a:lstStyle/>
                    <a:p>
                      <a:r>
                        <a:rPr lang="en-IN" sz="1600" dirty="0"/>
                        <a:t>3.</a:t>
                      </a:r>
                    </a:p>
                  </a:txBody>
                  <a:tcPr/>
                </a:tc>
                <a:tc>
                  <a:txBody>
                    <a:bodyPr/>
                    <a:lstStyle/>
                    <a:p>
                      <a:r>
                        <a:rPr lang="en-IN" sz="1600" dirty="0" err="1"/>
                        <a:t>Dilesh</a:t>
                      </a:r>
                      <a:r>
                        <a:rPr lang="en-IN" sz="1600" dirty="0"/>
                        <a:t> </a:t>
                      </a:r>
                      <a:r>
                        <a:rPr lang="en-IN" sz="1600" dirty="0" err="1"/>
                        <a:t>Tanna</a:t>
                      </a:r>
                      <a:r>
                        <a:rPr lang="en-IN" sz="1600" dirty="0"/>
                        <a:t>, Manasi </a:t>
                      </a:r>
                      <a:r>
                        <a:rPr lang="en-IN" sz="1600" dirty="0" err="1"/>
                        <a:t>Dudhane</a:t>
                      </a:r>
                      <a:r>
                        <a:rPr lang="en-IN" sz="1600" dirty="0"/>
                        <a:t>, Amrut Sardar - 2020</a:t>
                      </a:r>
                    </a:p>
                  </a:txBody>
                  <a:tcPr/>
                </a:tc>
                <a:tc>
                  <a:txBody>
                    <a:bodyPr/>
                    <a:lstStyle/>
                    <a:p>
                      <a:r>
                        <a:rPr lang="en-IN" sz="1600" dirty="0"/>
                        <a:t>Adopted LICW – text analysing software along with SVM, maximum entropy and </a:t>
                      </a:r>
                      <a:r>
                        <a:rPr lang="en-IN" sz="1600" kern="1200" dirty="0">
                          <a:solidFill>
                            <a:schemeClr val="dk1"/>
                          </a:solidFill>
                          <a:latin typeface="+mn-lt"/>
                          <a:ea typeface="+mn-ea"/>
                          <a:cs typeface="+mn-cs"/>
                        </a:rPr>
                        <a:t>Naïve Bayes models</a:t>
                      </a:r>
                      <a:endParaRPr lang="en-IN" sz="1600" dirty="0"/>
                    </a:p>
                  </a:txBody>
                  <a:tcPr/>
                </a:tc>
                <a:tc>
                  <a:txBody>
                    <a:bodyPr/>
                    <a:lstStyle/>
                    <a:p>
                      <a:r>
                        <a:rPr lang="en-IN" sz="1600" dirty="0"/>
                        <a:t>Notifies close circle and doctors about the extreme emotions of the user based on his reactions to posts thereby ensuring that improper decisions aren’t taken.</a:t>
                      </a:r>
                    </a:p>
                  </a:txBody>
                  <a:tcPr/>
                </a:tc>
                <a:tc>
                  <a:txBody>
                    <a:bodyPr/>
                    <a:lstStyle/>
                    <a:p>
                      <a:r>
                        <a:rPr lang="en-IN" sz="1600" dirty="0"/>
                        <a:t>The users are individually rated based on their response to other posts. The impact of an individual post and its response hasn’t been taken care of.</a:t>
                      </a:r>
                    </a:p>
                  </a:txBody>
                  <a:tcPr/>
                </a:tc>
                <a:extLst>
                  <a:ext uri="{0D108BD9-81ED-4DB2-BD59-A6C34878D82A}">
                    <a16:rowId xmlns:a16="http://schemas.microsoft.com/office/drawing/2014/main" xmlns="" val="10001"/>
                  </a:ext>
                </a:extLst>
              </a:tr>
              <a:tr h="1574790">
                <a:tc>
                  <a:txBody>
                    <a:bodyPr/>
                    <a:lstStyle/>
                    <a:p>
                      <a:r>
                        <a:rPr lang="en-IN" sz="1600" u="none" dirty="0"/>
                        <a:t>4.</a:t>
                      </a:r>
                    </a:p>
                  </a:txBody>
                  <a:tcPr/>
                </a:tc>
                <a:tc>
                  <a:txBody>
                    <a:bodyPr/>
                    <a:lstStyle/>
                    <a:p>
                      <a:r>
                        <a:rPr lang="en-IN" sz="1600" dirty="0" err="1"/>
                        <a:t>Anees</a:t>
                      </a:r>
                      <a:r>
                        <a:rPr lang="en-IN" sz="1600" dirty="0"/>
                        <a:t> Ul Hassan, Jamil Hussain, </a:t>
                      </a:r>
                      <a:r>
                        <a:rPr lang="en-IN" sz="1600" dirty="0" err="1"/>
                        <a:t>Musarrat</a:t>
                      </a:r>
                      <a:r>
                        <a:rPr lang="en-IN" sz="1600" dirty="0"/>
                        <a:t> Hussain, Muhammad Sadiq, </a:t>
                      </a:r>
                      <a:r>
                        <a:rPr lang="en-IN" sz="1600" dirty="0" err="1"/>
                        <a:t>Sungyoung</a:t>
                      </a:r>
                      <a:r>
                        <a:rPr lang="en-IN" sz="1600" dirty="0"/>
                        <a:t> Lee - 2017</a:t>
                      </a:r>
                      <a:endParaRPr lang="en-IN" sz="1600" u="none" dirty="0"/>
                    </a:p>
                  </a:txBody>
                  <a:tcPr/>
                </a:tc>
                <a:tc>
                  <a:txBody>
                    <a:bodyPr/>
                    <a:lstStyle/>
                    <a:p>
                      <a:r>
                        <a:rPr lang="en-US" sz="1600" dirty="0"/>
                        <a:t>Analyzed the different cultural variations, take out emotions, and obtained the sentiment behind ML techniques, comparing them on sentence-level for depression measurement.</a:t>
                      </a:r>
                      <a:endParaRPr lang="en-IN" sz="1600" dirty="0"/>
                    </a:p>
                  </a:txBody>
                  <a:tcPr/>
                </a:tc>
                <a:tc>
                  <a:txBody>
                    <a:bodyPr/>
                    <a:lstStyle/>
                    <a:p>
                      <a:r>
                        <a:rPr lang="en-US" sz="1600" dirty="0"/>
                        <a:t> Proposed a multi-class emotion classifier that determines emotions with greater precision.</a:t>
                      </a:r>
                      <a:endParaRPr lang="en-IN" sz="1600" dirty="0"/>
                    </a:p>
                  </a:txBody>
                  <a:tcPr/>
                </a:tc>
                <a:tc>
                  <a:txBody>
                    <a:bodyPr/>
                    <a:lstStyle/>
                    <a:p>
                      <a:r>
                        <a:rPr lang="en-IN" sz="1600" dirty="0"/>
                        <a:t>Meta Learning tends to be in-accurate and is problematic with timing and maintenance with complex models</a:t>
                      </a:r>
                    </a:p>
                  </a:txBody>
                  <a:tcPr/>
                </a:tc>
                <a:extLst>
                  <a:ext uri="{0D108BD9-81ED-4DB2-BD59-A6C34878D82A}">
                    <a16:rowId xmlns:a16="http://schemas.microsoft.com/office/drawing/2014/main" xmlns="" val="913969414"/>
                  </a:ext>
                </a:extLst>
              </a:tr>
              <a:tr h="1147728">
                <a:tc>
                  <a:txBody>
                    <a:bodyPr/>
                    <a:lstStyle/>
                    <a:p>
                      <a:r>
                        <a:rPr lang="en-IN" sz="1600" dirty="0"/>
                        <a:t>5.</a:t>
                      </a:r>
                    </a:p>
                  </a:txBody>
                  <a:tcPr/>
                </a:tc>
                <a:tc>
                  <a:txBody>
                    <a:bodyPr/>
                    <a:lstStyle/>
                    <a:p>
                      <a:r>
                        <a:rPr lang="en-IN" sz="1600" b="0" i="0" u="none" strike="noStrike" kern="1200" dirty="0" err="1">
                          <a:solidFill>
                            <a:schemeClr val="dk1"/>
                          </a:solidFill>
                          <a:effectLst/>
                          <a:latin typeface="+mn-lt"/>
                          <a:ea typeface="+mn-ea"/>
                          <a:cs typeface="+mn-cs"/>
                        </a:rPr>
                        <a:t>Persia.F</a:t>
                      </a:r>
                      <a:r>
                        <a:rPr lang="en-IN" sz="1600" b="0" i="0" u="none" strike="noStrike" kern="1200" dirty="0">
                          <a:solidFill>
                            <a:schemeClr val="dk1"/>
                          </a:solidFill>
                          <a:effectLst/>
                          <a:latin typeface="+mn-lt"/>
                          <a:ea typeface="+mn-ea"/>
                          <a:cs typeface="+mn-cs"/>
                        </a:rPr>
                        <a:t>, </a:t>
                      </a:r>
                      <a:r>
                        <a:rPr lang="en-IN" sz="1600" b="0" i="0" u="none" strike="noStrike" kern="1200" dirty="0" err="1">
                          <a:solidFill>
                            <a:schemeClr val="dk1"/>
                          </a:solidFill>
                          <a:effectLst/>
                          <a:latin typeface="+mn-lt"/>
                          <a:ea typeface="+mn-ea"/>
                          <a:cs typeface="+mn-cs"/>
                        </a:rPr>
                        <a:t>D’Auria.D</a:t>
                      </a:r>
                      <a:r>
                        <a:rPr lang="en-IN" sz="1600" b="0" i="0" u="none" strike="noStrike" kern="1200" dirty="0">
                          <a:solidFill>
                            <a:schemeClr val="dk1"/>
                          </a:solidFill>
                          <a:effectLst/>
                          <a:latin typeface="+mn-lt"/>
                          <a:ea typeface="+mn-ea"/>
                          <a:cs typeface="+mn-cs"/>
                        </a:rPr>
                        <a:t>  -  2017</a:t>
                      </a:r>
                      <a:endParaRPr lang="en-IN" sz="1600" dirty="0"/>
                    </a:p>
                  </a:txBody>
                  <a:tcPr/>
                </a:tc>
                <a:tc>
                  <a:txBody>
                    <a:bodyPr/>
                    <a:lstStyle/>
                    <a:p>
                      <a:r>
                        <a:rPr lang="en-IN" sz="1600" dirty="0"/>
                        <a:t>Surveying opportunities and challenges in Online Social Networking with emphasis on the most popular users.</a:t>
                      </a:r>
                    </a:p>
                  </a:txBody>
                  <a:tcPr/>
                </a:tc>
                <a:tc>
                  <a:txBody>
                    <a:bodyPr/>
                    <a:lstStyle/>
                    <a:p>
                      <a:r>
                        <a:rPr lang="en-IN" sz="1600" dirty="0"/>
                        <a:t>Receiving personalized posts based on liked ones. Focus on semantic security and coping up phishing attacks with celebrities</a:t>
                      </a:r>
                    </a:p>
                  </a:txBody>
                  <a:tcPr/>
                </a:tc>
                <a:tc>
                  <a:txBody>
                    <a:bodyPr/>
                    <a:lstStyle/>
                    <a:p>
                      <a:r>
                        <a:rPr lang="en-IN" sz="1600" dirty="0"/>
                        <a:t>Combining the views of the close circle general public, makes the media uninviting. Ways to filter responses from comments not discussed.  </a:t>
                      </a:r>
                    </a:p>
                  </a:txBody>
                  <a:tcPr/>
                </a:tc>
                <a:extLst>
                  <a:ext uri="{0D108BD9-81ED-4DB2-BD59-A6C34878D82A}">
                    <a16:rowId xmlns:a16="http://schemas.microsoft.com/office/drawing/2014/main" xmlns="" val="1759954149"/>
                  </a:ext>
                </a:extLst>
              </a:tr>
            </a:tbl>
          </a:graphicData>
        </a:graphic>
      </p:graphicFrame>
    </p:spTree>
    <p:extLst>
      <p:ext uri="{BB962C8B-B14F-4D97-AF65-F5344CB8AC3E}">
        <p14:creationId xmlns:p14="http://schemas.microsoft.com/office/powerpoint/2010/main" xmlns="" val="15196715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Post Emotion (Contd.)</a:t>
            </a:r>
          </a:p>
        </p:txBody>
      </p:sp>
      <p:sp>
        <p:nvSpPr>
          <p:cNvPr id="3" name="Content Placeholder 2"/>
          <p:cNvSpPr>
            <a:spLocks noGrp="1"/>
          </p:cNvSpPr>
          <p:nvPr>
            <p:ph idx="1"/>
          </p:nvPr>
        </p:nvSpPr>
        <p:spPr>
          <a:xfrm>
            <a:off x="838200" y="1825625"/>
            <a:ext cx="5245100" cy="4351338"/>
          </a:xfrm>
        </p:spPr>
        <p:txBody>
          <a:bodyPr/>
          <a:lstStyle/>
          <a:p>
            <a:r>
              <a:rPr lang="en-US" dirty="0"/>
              <a:t>Here, a new comment is entered and the number of likes it will fetch is predicted</a:t>
            </a:r>
          </a:p>
        </p:txBody>
      </p:sp>
      <p:pic>
        <p:nvPicPr>
          <p:cNvPr id="14338" name="Picture 2"/>
          <p:cNvPicPr>
            <a:picLocks noChangeAspect="1" noChangeArrowheads="1"/>
          </p:cNvPicPr>
          <p:nvPr/>
        </p:nvPicPr>
        <p:blipFill>
          <a:blip r:embed="rId2" cstate="print"/>
          <a:srcRect/>
          <a:stretch>
            <a:fillRect/>
          </a:stretch>
        </p:blipFill>
        <p:spPr bwMode="auto">
          <a:xfrm>
            <a:off x="1120775" y="3548063"/>
            <a:ext cx="4743450" cy="1285875"/>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6883400" y="2814638"/>
            <a:ext cx="3915832" cy="1389062"/>
          </a:xfrm>
          <a:prstGeom prst="rect">
            <a:avLst/>
          </a:prstGeom>
          <a:noFill/>
          <a:ln w="9525">
            <a:noFill/>
            <a:miter lim="800000"/>
            <a:headEnd/>
            <a:tailEnd/>
          </a:ln>
        </p:spPr>
      </p:pic>
      <p:sp>
        <p:nvSpPr>
          <p:cNvPr id="6" name="Rectangle 5"/>
          <p:cNvSpPr/>
          <p:nvPr/>
        </p:nvSpPr>
        <p:spPr>
          <a:xfrm>
            <a:off x="8655277" y="818634"/>
            <a:ext cx="1561646" cy="369332"/>
          </a:xfrm>
          <a:prstGeom prst="rect">
            <a:avLst/>
          </a:prstGeom>
        </p:spPr>
        <p:txBody>
          <a:bodyPr wrap="none">
            <a:spAutoFit/>
          </a:bodyPr>
          <a:lstStyle/>
          <a:p>
            <a:r>
              <a:rPr lang="en-US" i="1" dirty="0">
                <a:solidFill>
                  <a:schemeClr val="bg1">
                    <a:lumMod val="65000"/>
                  </a:schemeClr>
                </a:solidFill>
              </a:rPr>
              <a:t>Uses Module 3</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9B96C-7827-4925-8B2D-9A8C8447C74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xmlns="" id="{8BC4200A-6D35-4D65-B46A-F5CD22DBC3AD}"/>
              </a:ext>
            </a:extLst>
          </p:cNvPr>
          <p:cNvSpPr>
            <a:spLocks noGrp="1"/>
          </p:cNvSpPr>
          <p:nvPr>
            <p:ph idx="1"/>
          </p:nvPr>
        </p:nvSpPr>
        <p:spPr/>
        <p:txBody>
          <a:bodyPr>
            <a:normAutofit fontScale="85000" lnSpcReduction="10000"/>
          </a:bodyPr>
          <a:lstStyle/>
          <a:p>
            <a:r>
              <a:rPr lang="en-IN" sz="1800" dirty="0"/>
              <a:t>K. M. </a:t>
            </a:r>
            <a:r>
              <a:rPr lang="en-IN" sz="1800" dirty="0" err="1"/>
              <a:t>Anitha</a:t>
            </a:r>
            <a:r>
              <a:rPr lang="en-IN" sz="1800" dirty="0"/>
              <a:t>, V. </a:t>
            </a:r>
            <a:r>
              <a:rPr lang="en-IN" sz="1800" dirty="0" err="1"/>
              <a:t>Saraswathy</a:t>
            </a:r>
            <a:r>
              <a:rPr lang="en-IN" sz="1800" dirty="0"/>
              <a:t>, K. Gayathri and S. S. Priya, "An Approach To Comment Analysis In Online Social Media," 2019 3rd International Conference on Computing and Communications Technologies (ICCCT), Chennai, India, 2019, pp. 332-335, </a:t>
            </a:r>
            <a:r>
              <a:rPr lang="en-IN" sz="1800" dirty="0" err="1"/>
              <a:t>doi</a:t>
            </a:r>
            <a:r>
              <a:rPr lang="en-IN" sz="1800" dirty="0"/>
              <a:t>: 10.1109/ICCCT2.2019.8824949.</a:t>
            </a:r>
          </a:p>
          <a:p>
            <a:r>
              <a:rPr lang="en-IN" sz="1800" dirty="0"/>
              <a:t>A. U. Hassan, J. Hussain, M. Hussain, M. Sadiq and S. Lee, "Sentiment analysis of social networking sites (SNS) data using machine learning approach for the measurement of depression," 2017 International Conference on Information and Communication Technology Convergence (ICTC), </a:t>
            </a:r>
            <a:r>
              <a:rPr lang="en-IN" sz="1800" dirty="0" err="1"/>
              <a:t>Jeju</a:t>
            </a:r>
            <a:r>
              <a:rPr lang="en-IN" sz="1800" dirty="0"/>
              <a:t>, 2017, pp. 138-140, </a:t>
            </a:r>
            <a:r>
              <a:rPr lang="en-IN" sz="1800" dirty="0" err="1"/>
              <a:t>doi</a:t>
            </a:r>
            <a:r>
              <a:rPr lang="en-IN" sz="1800" dirty="0"/>
              <a:t>: 10.1109/ICTC.2017.8190959.</a:t>
            </a:r>
          </a:p>
          <a:p>
            <a:r>
              <a:rPr lang="en-US" sz="1800" dirty="0"/>
              <a:t>Persia, F., &amp; </a:t>
            </a:r>
            <a:r>
              <a:rPr lang="en-US" sz="1800" dirty="0" err="1"/>
              <a:t>D’Auria</a:t>
            </a:r>
            <a:r>
              <a:rPr lang="en-US" sz="1800" dirty="0"/>
              <a:t>, D. (2017). A Survey of Online Social Networks: Challenges and Opportunities. 2017 IEEE International Conference on Information Reuse and Integration (IRI).</a:t>
            </a:r>
          </a:p>
          <a:p>
            <a:pPr algn="l"/>
            <a:r>
              <a:rPr lang="en-IN" sz="1800" dirty="0"/>
              <a:t>arXiv:1103.2903 - </a:t>
            </a:r>
            <a:r>
              <a:rPr lang="en-US" sz="1800" i="0" dirty="0">
                <a:solidFill>
                  <a:srgbClr val="000000"/>
                </a:solidFill>
                <a:effectLst/>
              </a:rPr>
              <a:t>A new ANEW: Evaluation of a word list for sentiment analysis in microblogs - </a:t>
            </a:r>
            <a:r>
              <a:rPr lang="en-US" sz="1800" dirty="0">
                <a:solidFill>
                  <a:srgbClr val="000000"/>
                </a:solidFill>
              </a:rPr>
              <a:t>Finn </a:t>
            </a:r>
            <a:r>
              <a:rPr lang="en-US" sz="1800" dirty="0" err="1">
                <a:solidFill>
                  <a:srgbClr val="000000"/>
                </a:solidFill>
              </a:rPr>
              <a:t>Årup</a:t>
            </a:r>
            <a:r>
              <a:rPr lang="en-US" sz="1800" dirty="0">
                <a:solidFill>
                  <a:srgbClr val="000000"/>
                </a:solidFill>
              </a:rPr>
              <a:t> Nielsen</a:t>
            </a:r>
            <a:endParaRPr lang="en-US" sz="1800" dirty="0"/>
          </a:p>
          <a:p>
            <a:r>
              <a:rPr lang="en-IN" sz="1800" dirty="0"/>
              <a:t>A. U. Hassan, J. Hussain, M. Hussain, M. Sadiq and S. Lee, "Sentiment analysis of social networking sites (SNS) data using machine learning approach for the measurement of depression," 2017 International Conference on Information and Communication Technology Convergence (ICTC), </a:t>
            </a:r>
            <a:r>
              <a:rPr lang="en-IN" sz="1800" dirty="0" err="1"/>
              <a:t>Jeju</a:t>
            </a:r>
            <a:r>
              <a:rPr lang="en-IN" sz="1800" dirty="0"/>
              <a:t>, 2017, pp. 138-140, </a:t>
            </a:r>
            <a:r>
              <a:rPr lang="en-IN" sz="1800" dirty="0" err="1"/>
              <a:t>doi</a:t>
            </a:r>
            <a:r>
              <a:rPr lang="en-IN" sz="1800" dirty="0"/>
              <a:t>: 10.1109/ICTC.2017.8190959.</a:t>
            </a:r>
          </a:p>
          <a:p>
            <a:r>
              <a:rPr lang="en-US" sz="1800" dirty="0"/>
              <a:t>X. Lin, T. Bu, Q. He and Y. Liang, "A study on the impact of positive and negative comments on consumers' perceived usefulness," 2019 16th International Conference on Service Systems and Service Management (ICSSSM), Shenzhen, China, 2019, pp. 1-6, </a:t>
            </a:r>
            <a:r>
              <a:rPr lang="en-US" sz="1800" dirty="0" err="1"/>
              <a:t>doi</a:t>
            </a:r>
            <a:r>
              <a:rPr lang="en-US" sz="1800" dirty="0"/>
              <a:t>: 10.1109/ICSSSM.2019.8887617.</a:t>
            </a:r>
          </a:p>
          <a:p>
            <a:r>
              <a:rPr lang="en-IN" sz="1800" dirty="0"/>
              <a:t>R. Singh, R. </a:t>
            </a:r>
            <a:r>
              <a:rPr lang="en-IN" sz="1800" dirty="0" err="1"/>
              <a:t>Bagla</a:t>
            </a:r>
            <a:r>
              <a:rPr lang="en-IN" sz="1800" dirty="0"/>
              <a:t> and H. Kaur, "Text analytics of web posts' comments using sentiment analysis," 2015 International Conference and Workshop on Computing and Communication (IEMCON), Vancouver, BC, 2015, pp. 1-5, </a:t>
            </a:r>
            <a:r>
              <a:rPr lang="en-IN" sz="1800" dirty="0" err="1"/>
              <a:t>doi</a:t>
            </a:r>
            <a:r>
              <a:rPr lang="en-IN" sz="1800" dirty="0"/>
              <a:t>: 10.1109/IEMCON.2015.7344534.</a:t>
            </a:r>
          </a:p>
        </p:txBody>
      </p:sp>
    </p:spTree>
    <p:extLst>
      <p:ext uri="{BB962C8B-B14F-4D97-AF65-F5344CB8AC3E}">
        <p14:creationId xmlns:p14="http://schemas.microsoft.com/office/powerpoint/2010/main" xmlns="" val="13769840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1E812-1484-43F6-AE9D-B5BC59B08D71}"/>
              </a:ext>
            </a:extLst>
          </p:cNvPr>
          <p:cNvSpPr>
            <a:spLocks noGrp="1"/>
          </p:cNvSpPr>
          <p:nvPr>
            <p:ph type="title"/>
          </p:nvPr>
        </p:nvSpPr>
        <p:spPr>
          <a:xfrm>
            <a:off x="1624614" y="365125"/>
            <a:ext cx="9729186" cy="824483"/>
          </a:xfrm>
        </p:spPr>
        <p:txBody>
          <a:bodyPr/>
          <a:lstStyle/>
          <a:p>
            <a:r>
              <a:rPr lang="en-IN" dirty="0"/>
              <a:t>FUTURE SCOPE OF THE PROJECT		</a:t>
            </a:r>
          </a:p>
        </p:txBody>
      </p:sp>
      <p:sp>
        <p:nvSpPr>
          <p:cNvPr id="3" name="Content Placeholder 2">
            <a:extLst>
              <a:ext uri="{FF2B5EF4-FFF2-40B4-BE49-F238E27FC236}">
                <a16:creationId xmlns:a16="http://schemas.microsoft.com/office/drawing/2014/main" xmlns="" id="{CB9AAFE8-E642-477A-8303-CCB15D3943DD}"/>
              </a:ext>
            </a:extLst>
          </p:cNvPr>
          <p:cNvSpPr>
            <a:spLocks noGrp="1"/>
          </p:cNvSpPr>
          <p:nvPr>
            <p:ph idx="1"/>
          </p:nvPr>
        </p:nvSpPr>
        <p:spPr>
          <a:xfrm>
            <a:off x="514905" y="1109709"/>
            <a:ext cx="10838895" cy="5067254"/>
          </a:xfrm>
        </p:spPr>
        <p:txBody>
          <a:bodyPr>
            <a:normAutofit/>
          </a:bodyPr>
          <a:lstStyle/>
          <a:p>
            <a:r>
              <a:rPr lang="en-IN" dirty="0"/>
              <a:t>We are planning on analysing further to find dislikes to remove ambiguity of likes (Users who make a negative comment and like the post)</a:t>
            </a:r>
          </a:p>
          <a:p>
            <a:r>
              <a:rPr lang="en-IN" dirty="0"/>
              <a:t>Taking a deeper approach to the project by finding adjective , adverb and other part of speeches and normalizing the polarity of the word accordingly. This is taken into consideration because some part of speeches tend to make a stronger impact on meaning than others.</a:t>
            </a:r>
          </a:p>
          <a:p>
            <a:r>
              <a:rPr lang="en-IN" dirty="0"/>
              <a:t>Immediate plan on further developing the User Interface design</a:t>
            </a:r>
          </a:p>
          <a:p>
            <a:r>
              <a:rPr lang="en-IN" dirty="0"/>
              <a:t>Longer vision ahead is to build a small scale social media platform and let users interact and extract further details to make an in-depth analysis.</a:t>
            </a:r>
          </a:p>
        </p:txBody>
      </p:sp>
    </p:spTree>
    <p:extLst>
      <p:ext uri="{BB962C8B-B14F-4D97-AF65-F5344CB8AC3E}">
        <p14:creationId xmlns:p14="http://schemas.microsoft.com/office/powerpoint/2010/main" xmlns="" val="3984404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a:buNone/>
            </a:pPr>
            <a:r>
              <a:rPr lang="en-US" dirty="0"/>
              <a:t>	Tackling a domain as wide as social media and its influence comes with a lot of preparation. The Literature Survey gives a description of the issues faced by the previous approaches to this problem. To overcome the issues of need of proper grammar, analysis of comments one by one, detection of sarcasm etc. we have resorted to ‘</a:t>
            </a:r>
            <a:r>
              <a:rPr lang="en-US" dirty="0" err="1"/>
              <a:t>Afinn</a:t>
            </a:r>
            <a:r>
              <a:rPr lang="en-US" dirty="0"/>
              <a:t>’ that attempts to tackle these issues. Furthermore, to add our own originality to this issue, we have included more features such as like prediction, displaying highest tag count, count occurrence etc.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786D1D-1F56-4DEA-A1E2-EF5743669398}"/>
              </a:ext>
            </a:extLst>
          </p:cNvPr>
          <p:cNvSpPr>
            <a:spLocks noGrp="1"/>
          </p:cNvSpPr>
          <p:nvPr>
            <p:ph type="title"/>
          </p:nvPr>
        </p:nvSpPr>
        <p:spPr>
          <a:xfrm>
            <a:off x="719091" y="631455"/>
            <a:ext cx="5717220" cy="2120623"/>
          </a:xfrm>
        </p:spPr>
        <p:txBody>
          <a:bodyPr/>
          <a:lstStyle/>
          <a:p>
            <a:r>
              <a:rPr lang="en-IN" dirty="0"/>
              <a:t>Basic Flow </a:t>
            </a:r>
            <a:br>
              <a:rPr lang="en-IN" dirty="0"/>
            </a:br>
            <a:r>
              <a:rPr lang="en-IN" dirty="0"/>
              <a:t>Diagram </a:t>
            </a:r>
          </a:p>
        </p:txBody>
      </p:sp>
      <p:pic>
        <p:nvPicPr>
          <p:cNvPr id="7" name="Picture 6">
            <a:extLst>
              <a:ext uri="{FF2B5EF4-FFF2-40B4-BE49-F238E27FC236}">
                <a16:creationId xmlns:a16="http://schemas.microsoft.com/office/drawing/2014/main" xmlns="" id="{B887EFD4-DE70-427D-8BED-2E754A787FC5}"/>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648" t="2313" r="1908"/>
          <a:stretch/>
        </p:blipFill>
        <p:spPr>
          <a:xfrm>
            <a:off x="3415004" y="158620"/>
            <a:ext cx="7903030" cy="6699380"/>
          </a:xfrm>
          <a:prstGeom prst="rect">
            <a:avLst/>
          </a:prstGeom>
        </p:spPr>
      </p:pic>
      <p:sp>
        <p:nvSpPr>
          <p:cNvPr id="8" name="Rectangle 7">
            <a:extLst>
              <a:ext uri="{FF2B5EF4-FFF2-40B4-BE49-F238E27FC236}">
                <a16:creationId xmlns:a16="http://schemas.microsoft.com/office/drawing/2014/main" xmlns="" id="{B79B3F5E-6904-43EF-8624-3A23CFD323D7}"/>
              </a:ext>
            </a:extLst>
          </p:cNvPr>
          <p:cNvSpPr/>
          <p:nvPr/>
        </p:nvSpPr>
        <p:spPr>
          <a:xfrm>
            <a:off x="3685592" y="550507"/>
            <a:ext cx="3461657" cy="277119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xmlns="" id="{6AAE0C5F-26DF-42F3-AA74-EBCFC5DB9F8B}"/>
              </a:ext>
            </a:extLst>
          </p:cNvPr>
          <p:cNvSpPr/>
          <p:nvPr/>
        </p:nvSpPr>
        <p:spPr>
          <a:xfrm>
            <a:off x="3685592" y="3429000"/>
            <a:ext cx="2164702" cy="307443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xmlns="" id="{762980F5-57DD-4CDA-B3B3-AC5AC1D419FE}"/>
              </a:ext>
            </a:extLst>
          </p:cNvPr>
          <p:cNvSpPr/>
          <p:nvPr/>
        </p:nvSpPr>
        <p:spPr>
          <a:xfrm>
            <a:off x="3498980" y="233265"/>
            <a:ext cx="7725747" cy="646611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182A1229-C523-409E-B936-1D8020CF89A0}"/>
              </a:ext>
            </a:extLst>
          </p:cNvPr>
          <p:cNvSpPr/>
          <p:nvPr/>
        </p:nvSpPr>
        <p:spPr>
          <a:xfrm>
            <a:off x="6096000" y="3429000"/>
            <a:ext cx="4876800" cy="30744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55165EA0-095F-4757-B609-9F248B7A7ADB}"/>
              </a:ext>
            </a:extLst>
          </p:cNvPr>
          <p:cNvSpPr txBox="1"/>
          <p:nvPr/>
        </p:nvSpPr>
        <p:spPr>
          <a:xfrm>
            <a:off x="1530220" y="3525399"/>
            <a:ext cx="1464907" cy="1200329"/>
          </a:xfrm>
          <a:prstGeom prst="rect">
            <a:avLst/>
          </a:prstGeom>
          <a:noFill/>
        </p:spPr>
        <p:txBody>
          <a:bodyPr wrap="square" rtlCol="0">
            <a:spAutoFit/>
          </a:bodyPr>
          <a:lstStyle/>
          <a:p>
            <a:r>
              <a:rPr lang="en-IN" dirty="0" err="1"/>
              <a:t>Srihari.S</a:t>
            </a:r>
            <a:r>
              <a:rPr lang="en-IN" dirty="0"/>
              <a:t> </a:t>
            </a:r>
          </a:p>
          <a:p>
            <a:r>
              <a:rPr lang="en-IN" dirty="0"/>
              <a:t>Reuel Sam              </a:t>
            </a:r>
          </a:p>
          <a:p>
            <a:r>
              <a:rPr lang="en-IN" dirty="0" err="1"/>
              <a:t>V.S.Suryaa</a:t>
            </a:r>
            <a:endParaRPr lang="en-IN" dirty="0"/>
          </a:p>
          <a:p>
            <a:endParaRPr lang="en-IN" dirty="0"/>
          </a:p>
        </p:txBody>
      </p:sp>
      <p:cxnSp>
        <p:nvCxnSpPr>
          <p:cNvPr id="5" name="Straight Connector 4">
            <a:extLst>
              <a:ext uri="{FF2B5EF4-FFF2-40B4-BE49-F238E27FC236}">
                <a16:creationId xmlns:a16="http://schemas.microsoft.com/office/drawing/2014/main" xmlns="" id="{7FAEF5F9-83EE-4926-B3D3-AB0B9E94C5F2}"/>
              </a:ext>
            </a:extLst>
          </p:cNvPr>
          <p:cNvCxnSpPr/>
          <p:nvPr/>
        </p:nvCxnSpPr>
        <p:spPr>
          <a:xfrm>
            <a:off x="719090" y="3769567"/>
            <a:ext cx="62451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8BBAEEB-09FB-4A98-9C7B-8BAA1C223C3E}"/>
              </a:ext>
            </a:extLst>
          </p:cNvPr>
          <p:cNvCxnSpPr/>
          <p:nvPr/>
        </p:nvCxnSpPr>
        <p:spPr>
          <a:xfrm>
            <a:off x="719090" y="4270310"/>
            <a:ext cx="6245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3A4242D5-053C-4F86-A7FD-58BC6C1B971D}"/>
              </a:ext>
            </a:extLst>
          </p:cNvPr>
          <p:cNvCxnSpPr/>
          <p:nvPr/>
        </p:nvCxnSpPr>
        <p:spPr>
          <a:xfrm>
            <a:off x="719090" y="4009053"/>
            <a:ext cx="62451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5170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2"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randombar(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2"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randombar(horizont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2"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randombar(horizontal)">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9" grpId="0" animBg="1"/>
      <p:bldP spid="9" grpId="1" animBg="1"/>
      <p:bldP spid="9" grpId="2" animBg="1"/>
      <p:bldP spid="10" grpId="0" animBg="1"/>
      <p:bldP spid="10" grpId="1" animBg="1"/>
      <p:bldP spid="10" grpId="2"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04ADC-8820-4157-8BA0-955AC6F80172}"/>
              </a:ext>
            </a:extLst>
          </p:cNvPr>
          <p:cNvSpPr>
            <a:spLocks noGrp="1"/>
          </p:cNvSpPr>
          <p:nvPr>
            <p:ph type="title"/>
          </p:nvPr>
        </p:nvSpPr>
        <p:spPr/>
        <p:txBody>
          <a:bodyPr/>
          <a:lstStyle/>
          <a:p>
            <a:r>
              <a:rPr lang="en-IN" dirty="0"/>
              <a:t>Module 1: Tokenizer</a:t>
            </a:r>
          </a:p>
        </p:txBody>
      </p:sp>
      <p:sp>
        <p:nvSpPr>
          <p:cNvPr id="3" name="Content Placeholder 2">
            <a:extLst>
              <a:ext uri="{FF2B5EF4-FFF2-40B4-BE49-F238E27FC236}">
                <a16:creationId xmlns:a16="http://schemas.microsoft.com/office/drawing/2014/main" xmlns="" id="{838D34C7-16FC-4895-8952-99FA06C224AA}"/>
              </a:ext>
            </a:extLst>
          </p:cNvPr>
          <p:cNvSpPr>
            <a:spLocks noGrp="1"/>
          </p:cNvSpPr>
          <p:nvPr>
            <p:ph idx="1"/>
          </p:nvPr>
        </p:nvSpPr>
        <p:spPr/>
        <p:txBody>
          <a:bodyPr/>
          <a:lstStyle/>
          <a:p>
            <a:r>
              <a:rPr lang="en-IN" dirty="0">
                <a:solidFill>
                  <a:srgbClr val="FF0000"/>
                </a:solidFill>
              </a:rPr>
              <a:t>Input: </a:t>
            </a:r>
          </a:p>
          <a:p>
            <a:pPr marL="457200" lvl="1" indent="0">
              <a:buNone/>
            </a:pPr>
            <a:r>
              <a:rPr lang="en-IN" dirty="0"/>
              <a:t>The comments in a post “x” are stored in a file x.txt. The likes obtained by the comment are also entered by the user in the same file.</a:t>
            </a:r>
            <a:endParaRPr lang="en-IN" dirty="0">
              <a:solidFill>
                <a:srgbClr val="FF0000"/>
              </a:solidFill>
            </a:endParaRPr>
          </a:p>
          <a:p>
            <a:r>
              <a:rPr lang="en-IN" dirty="0">
                <a:solidFill>
                  <a:srgbClr val="FF0000"/>
                </a:solidFill>
              </a:rPr>
              <a:t>Intermediate Results:</a:t>
            </a:r>
          </a:p>
          <a:p>
            <a:pPr marL="457200" lvl="1" indent="0">
              <a:buNone/>
            </a:pPr>
            <a:r>
              <a:rPr lang="en-IN" dirty="0"/>
              <a:t>Module-1 is composed of three phases: </a:t>
            </a:r>
          </a:p>
          <a:p>
            <a:pPr marL="1428750" lvl="2" indent="-514350">
              <a:buFont typeface="+mj-lt"/>
              <a:buAutoNum type="romanLcPeriod"/>
            </a:pPr>
            <a:r>
              <a:rPr lang="en-IN" dirty="0"/>
              <a:t>Extraction of Mentions</a:t>
            </a:r>
          </a:p>
          <a:p>
            <a:pPr marL="1428750" lvl="2" indent="-514350">
              <a:buFont typeface="+mj-lt"/>
              <a:buAutoNum type="romanLcPeriod"/>
            </a:pPr>
            <a:r>
              <a:rPr lang="en-IN" dirty="0"/>
              <a:t>Extraction of Hashtags</a:t>
            </a:r>
          </a:p>
          <a:p>
            <a:pPr marL="1428750" lvl="2" indent="-514350">
              <a:buFont typeface="+mj-lt"/>
              <a:buAutoNum type="romanLcPeriod"/>
            </a:pPr>
            <a:r>
              <a:rPr lang="en-IN" dirty="0"/>
              <a:t>Extraction of Filtered Comments</a:t>
            </a:r>
          </a:p>
          <a:p>
            <a:pPr marL="457200" lvl="1" indent="0">
              <a:buNone/>
            </a:pPr>
            <a:endParaRPr lang="en-IN" dirty="0"/>
          </a:p>
        </p:txBody>
      </p:sp>
    </p:spTree>
    <p:extLst>
      <p:ext uri="{BB962C8B-B14F-4D97-AF65-F5344CB8AC3E}">
        <p14:creationId xmlns:p14="http://schemas.microsoft.com/office/powerpoint/2010/main" xmlns="" val="1525357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457182-EB80-4BD3-875E-33B472478227}"/>
              </a:ext>
            </a:extLst>
          </p:cNvPr>
          <p:cNvSpPr>
            <a:spLocks noGrp="1"/>
          </p:cNvSpPr>
          <p:nvPr>
            <p:ph type="title"/>
          </p:nvPr>
        </p:nvSpPr>
        <p:spPr/>
        <p:txBody>
          <a:bodyPr/>
          <a:lstStyle/>
          <a:p>
            <a:r>
              <a:rPr lang="en-IN" dirty="0"/>
              <a:t>Module 1 </a:t>
            </a:r>
            <a:br>
              <a:rPr lang="en-IN" dirty="0"/>
            </a:br>
            <a:r>
              <a:rPr lang="en-IN" dirty="0"/>
              <a:t>Phase 1: Extraction of Mentions</a:t>
            </a:r>
          </a:p>
        </p:txBody>
      </p:sp>
      <p:sp>
        <p:nvSpPr>
          <p:cNvPr id="3" name="Content Placeholder 2">
            <a:extLst>
              <a:ext uri="{FF2B5EF4-FFF2-40B4-BE49-F238E27FC236}">
                <a16:creationId xmlns:a16="http://schemas.microsoft.com/office/drawing/2014/main" xmlns="" id="{234C271A-D415-4F44-8639-23AF1BB657A8}"/>
              </a:ext>
            </a:extLst>
          </p:cNvPr>
          <p:cNvSpPr>
            <a:spLocks noGrp="1"/>
          </p:cNvSpPr>
          <p:nvPr>
            <p:ph idx="1"/>
          </p:nvPr>
        </p:nvSpPr>
        <p:spPr>
          <a:xfrm>
            <a:off x="838200" y="1825625"/>
            <a:ext cx="6246126" cy="4351338"/>
          </a:xfrm>
        </p:spPr>
        <p:txBody>
          <a:bodyPr/>
          <a:lstStyle/>
          <a:p>
            <a:r>
              <a:rPr lang="en-IN" dirty="0"/>
              <a:t>An account is considered mentioned if it is of the form </a:t>
            </a:r>
            <a:r>
              <a:rPr lang="en-IN" b="1" dirty="0"/>
              <a:t>@account_name</a:t>
            </a:r>
            <a:endParaRPr lang="en-IN" dirty="0"/>
          </a:p>
          <a:p>
            <a:r>
              <a:rPr lang="en-IN" dirty="0"/>
              <a:t>Output:</a:t>
            </a:r>
          </a:p>
          <a:p>
            <a:pPr lvl="1"/>
            <a:r>
              <a:rPr lang="en-IN" dirty="0"/>
              <a:t>A file x_mentions.txt is created which contains the list of accounts that have been mentioned in a comment of post “x”.</a:t>
            </a:r>
          </a:p>
          <a:p>
            <a:pPr lvl="1"/>
            <a:r>
              <a:rPr lang="en-IN" dirty="0"/>
              <a:t>The details in x_mentions.txt are stored in the format:</a:t>
            </a:r>
          </a:p>
          <a:p>
            <a:pPr marL="914400" lvl="2" indent="0">
              <a:buNone/>
            </a:pPr>
            <a:r>
              <a:rPr lang="en-IN" b="1" dirty="0" err="1"/>
              <a:t>PostID;account_name;CommentNumber</a:t>
            </a:r>
            <a:endParaRPr lang="en-IN" b="1" dirty="0"/>
          </a:p>
        </p:txBody>
      </p:sp>
      <p:pic>
        <p:nvPicPr>
          <p:cNvPr id="6" name="Picture 5">
            <a:extLst>
              <a:ext uri="{FF2B5EF4-FFF2-40B4-BE49-F238E27FC236}">
                <a16:creationId xmlns:a16="http://schemas.microsoft.com/office/drawing/2014/main" xmlns="" id="{15B1B695-B124-4F16-8AC6-1BA68B137D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10401" y="1825625"/>
            <a:ext cx="4663844" cy="4138019"/>
          </a:xfrm>
          <a:prstGeom prst="rect">
            <a:avLst/>
          </a:prstGeom>
        </p:spPr>
      </p:pic>
      <p:sp>
        <p:nvSpPr>
          <p:cNvPr id="4" name="Rectangle 3">
            <a:extLst>
              <a:ext uri="{FF2B5EF4-FFF2-40B4-BE49-F238E27FC236}">
                <a16:creationId xmlns:a16="http://schemas.microsoft.com/office/drawing/2014/main" xmlns="" id="{8C103186-E671-4C1E-8590-D70315AA538A}"/>
              </a:ext>
            </a:extLst>
          </p:cNvPr>
          <p:cNvSpPr/>
          <p:nvPr/>
        </p:nvSpPr>
        <p:spPr>
          <a:xfrm>
            <a:off x="7528156" y="5521911"/>
            <a:ext cx="2512489" cy="275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03AEE71D-24CB-4534-9921-5F6E9A4A0E28}"/>
              </a:ext>
            </a:extLst>
          </p:cNvPr>
          <p:cNvSpPr txBox="1"/>
          <p:nvPr/>
        </p:nvSpPr>
        <p:spPr>
          <a:xfrm>
            <a:off x="8784400" y="6156904"/>
            <a:ext cx="3254737" cy="369332"/>
          </a:xfrm>
          <a:prstGeom prst="rect">
            <a:avLst/>
          </a:prstGeom>
          <a:noFill/>
        </p:spPr>
        <p:txBody>
          <a:bodyPr wrap="none" rtlCol="0">
            <a:spAutoFit/>
          </a:bodyPr>
          <a:lstStyle/>
          <a:p>
            <a:r>
              <a:rPr lang="en-IN" dirty="0"/>
              <a:t>Keeps track of comment number</a:t>
            </a:r>
          </a:p>
        </p:txBody>
      </p:sp>
      <p:cxnSp>
        <p:nvCxnSpPr>
          <p:cNvPr id="10" name="Straight Arrow Connector 9">
            <a:extLst>
              <a:ext uri="{FF2B5EF4-FFF2-40B4-BE49-F238E27FC236}">
                <a16:creationId xmlns:a16="http://schemas.microsoft.com/office/drawing/2014/main" xmlns="" id="{7876297A-D6FE-4647-977E-3D3E1E3D29E7}"/>
              </a:ext>
            </a:extLst>
          </p:cNvPr>
          <p:cNvCxnSpPr>
            <a:cxnSpLocks/>
          </p:cNvCxnSpPr>
          <p:nvPr/>
        </p:nvCxnSpPr>
        <p:spPr>
          <a:xfrm flipH="1" flipV="1">
            <a:off x="8868793" y="5850388"/>
            <a:ext cx="630314" cy="4438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5FE56F26-FB19-4266-A0E4-7ED4ECF1848E}"/>
              </a:ext>
            </a:extLst>
          </p:cNvPr>
          <p:cNvSpPr/>
          <p:nvPr/>
        </p:nvSpPr>
        <p:spPr>
          <a:xfrm>
            <a:off x="7528156" y="3675355"/>
            <a:ext cx="2512489" cy="1953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7CA08A04-35A4-4A8F-8AFB-598CBE220620}"/>
              </a:ext>
            </a:extLst>
          </p:cNvPr>
          <p:cNvSpPr txBox="1"/>
          <p:nvPr/>
        </p:nvSpPr>
        <p:spPr>
          <a:xfrm>
            <a:off x="9034454" y="3024727"/>
            <a:ext cx="2366995" cy="369332"/>
          </a:xfrm>
          <a:prstGeom prst="rect">
            <a:avLst/>
          </a:prstGeom>
          <a:noFill/>
        </p:spPr>
        <p:txBody>
          <a:bodyPr wrap="none" rtlCol="0">
            <a:spAutoFit/>
          </a:bodyPr>
          <a:lstStyle/>
          <a:p>
            <a:r>
              <a:rPr lang="en-IN" dirty="0"/>
              <a:t>Definition of a mention</a:t>
            </a:r>
          </a:p>
        </p:txBody>
      </p:sp>
      <p:cxnSp>
        <p:nvCxnSpPr>
          <p:cNvPr id="16" name="Straight Arrow Connector 15">
            <a:extLst>
              <a:ext uri="{FF2B5EF4-FFF2-40B4-BE49-F238E27FC236}">
                <a16:creationId xmlns:a16="http://schemas.microsoft.com/office/drawing/2014/main" xmlns="" id="{5390D733-B942-4801-96F2-F7B75AE1076A}"/>
              </a:ext>
            </a:extLst>
          </p:cNvPr>
          <p:cNvCxnSpPr>
            <a:cxnSpLocks/>
          </p:cNvCxnSpPr>
          <p:nvPr/>
        </p:nvCxnSpPr>
        <p:spPr>
          <a:xfrm flipH="1">
            <a:off x="9021193" y="3291050"/>
            <a:ext cx="247094" cy="376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46985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EC0F2-3BC0-4F5D-B97B-8D9AB95B487F}"/>
              </a:ext>
            </a:extLst>
          </p:cNvPr>
          <p:cNvSpPr>
            <a:spLocks noGrp="1"/>
          </p:cNvSpPr>
          <p:nvPr>
            <p:ph type="title"/>
          </p:nvPr>
        </p:nvSpPr>
        <p:spPr/>
        <p:txBody>
          <a:bodyPr/>
          <a:lstStyle/>
          <a:p>
            <a:r>
              <a:rPr lang="en-IN" dirty="0"/>
              <a:t>Module 1 </a:t>
            </a:r>
            <a:br>
              <a:rPr lang="en-IN" dirty="0"/>
            </a:br>
            <a:r>
              <a:rPr lang="en-IN" dirty="0"/>
              <a:t>Phase 1: Extraction of Mentions</a:t>
            </a:r>
          </a:p>
        </p:txBody>
      </p:sp>
      <p:sp>
        <p:nvSpPr>
          <p:cNvPr id="3" name="Content Placeholder 2">
            <a:extLst>
              <a:ext uri="{FF2B5EF4-FFF2-40B4-BE49-F238E27FC236}">
                <a16:creationId xmlns:a16="http://schemas.microsoft.com/office/drawing/2014/main" xmlns="" id="{55CD329D-B676-4518-BEC4-4773CD5E5B53}"/>
              </a:ext>
            </a:extLst>
          </p:cNvPr>
          <p:cNvSpPr>
            <a:spLocks noGrp="1"/>
          </p:cNvSpPr>
          <p:nvPr>
            <p:ph idx="1"/>
          </p:nvPr>
        </p:nvSpPr>
        <p:spPr/>
        <p:txBody>
          <a:bodyPr/>
          <a:lstStyle/>
          <a:p>
            <a:pPr marL="0" indent="0" algn="ctr">
              <a:buNone/>
            </a:pPr>
            <a:r>
              <a:rPr lang="en-IN" dirty="0"/>
              <a:t>Output File: 3_mentions.txt</a:t>
            </a:r>
          </a:p>
        </p:txBody>
      </p:sp>
      <p:pic>
        <p:nvPicPr>
          <p:cNvPr id="5" name="Picture 4">
            <a:extLst>
              <a:ext uri="{FF2B5EF4-FFF2-40B4-BE49-F238E27FC236}">
                <a16:creationId xmlns:a16="http://schemas.microsoft.com/office/drawing/2014/main" xmlns="" id="{077E7F93-8B70-4C3D-96C0-FDACC607D2D5}"/>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r="839" b="55128"/>
          <a:stretch/>
        </p:blipFill>
        <p:spPr>
          <a:xfrm>
            <a:off x="1656080" y="2363788"/>
            <a:ext cx="9203485" cy="3729362"/>
          </a:xfrm>
          <a:prstGeom prst="rect">
            <a:avLst/>
          </a:prstGeom>
        </p:spPr>
      </p:pic>
    </p:spTree>
    <p:extLst>
      <p:ext uri="{BB962C8B-B14F-4D97-AF65-F5344CB8AC3E}">
        <p14:creationId xmlns:p14="http://schemas.microsoft.com/office/powerpoint/2010/main" xmlns="" val="4254059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2407</Words>
  <Application>Microsoft Office PowerPoint</Application>
  <PresentationFormat>Custom</PresentationFormat>
  <Paragraphs>227</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Feature Extraction from Comments</vt:lpstr>
      <vt:lpstr>Abstract</vt:lpstr>
      <vt:lpstr>Literature Survey</vt:lpstr>
      <vt:lpstr>Literature Survey</vt:lpstr>
      <vt:lpstr>Problem Statement</vt:lpstr>
      <vt:lpstr>Basic Flow  Diagram </vt:lpstr>
      <vt:lpstr>Module 1: Tokenizer</vt:lpstr>
      <vt:lpstr>Module 1  Phase 1: Extraction of Mentions</vt:lpstr>
      <vt:lpstr>Module 1  Phase 1: Extraction of Mentions</vt:lpstr>
      <vt:lpstr>Module 1 Phase 2: Extraction of Hashtags</vt:lpstr>
      <vt:lpstr>Module 1 Phase 2: Extraction of Hashtags</vt:lpstr>
      <vt:lpstr>Module 1 Phase 3: Extraction of Filtered Comments</vt:lpstr>
      <vt:lpstr>Slide 13</vt:lpstr>
      <vt:lpstr>Module 1 Phase 3: Extraction of Filtered Comments</vt:lpstr>
      <vt:lpstr>Module 1: Intermediate Results</vt:lpstr>
      <vt:lpstr>Module 2: Database Storage</vt:lpstr>
      <vt:lpstr>Module 2: Populating Database</vt:lpstr>
      <vt:lpstr>Module 2: Populating Database (Contd.)</vt:lpstr>
      <vt:lpstr>Module 2: Populating Database (Contd.)</vt:lpstr>
      <vt:lpstr>Module 2: Finding count </vt:lpstr>
      <vt:lpstr>Module 2: Finding highest count</vt:lpstr>
      <vt:lpstr>Module 3: Overview</vt:lpstr>
      <vt:lpstr>Module 3: What is afinn lexicon?</vt:lpstr>
      <vt:lpstr>Module 3: Generating score for comments</vt:lpstr>
      <vt:lpstr>Module 3: Intermediate result for Phase 1</vt:lpstr>
      <vt:lpstr>Module 3: Preparing data for Phase-2</vt:lpstr>
      <vt:lpstr>Module 3: Pre-processing data for Phase 2</vt:lpstr>
      <vt:lpstr>Module 3: Intro to Linear Regression</vt:lpstr>
      <vt:lpstr>Module 3: Training and visualizing</vt:lpstr>
      <vt:lpstr>Module 3: Visualizing intermediate result</vt:lpstr>
      <vt:lpstr>Module 4: Interface </vt:lpstr>
      <vt:lpstr>Module 4: Introductory Page</vt:lpstr>
      <vt:lpstr>Module 4: Features Page</vt:lpstr>
      <vt:lpstr>Module 4: Count Occurrence </vt:lpstr>
      <vt:lpstr>Module 4: Count Occurrence (Contd.)</vt:lpstr>
      <vt:lpstr>Module 4: Most tagged</vt:lpstr>
      <vt:lpstr>Module 4: Most tagged (Contd.)</vt:lpstr>
      <vt:lpstr>Module 4: Post Emotion</vt:lpstr>
      <vt:lpstr>Module 4: Post Emotion (Contd.)</vt:lpstr>
      <vt:lpstr>Module 4: Post Emotion (Contd.)</vt:lpstr>
      <vt:lpstr>References</vt:lpstr>
      <vt:lpstr>FUTURE SCOPE OF THE PROJECT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from Comments</dc:title>
  <dc:creator>Srihari Sridharan</dc:creator>
  <cp:lastModifiedBy>Reuel Sam</cp:lastModifiedBy>
  <cp:revision>69</cp:revision>
  <dcterms:created xsi:type="dcterms:W3CDTF">2020-10-15T05:41:07Z</dcterms:created>
  <dcterms:modified xsi:type="dcterms:W3CDTF">2020-10-22T04:44:43Z</dcterms:modified>
</cp:coreProperties>
</file>