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3"/>
  </p:notesMasterIdLst>
  <p:sldIdLst>
    <p:sldId id="488" r:id="rId2"/>
    <p:sldId id="540" r:id="rId3"/>
    <p:sldId id="541" r:id="rId4"/>
    <p:sldId id="582" r:id="rId5"/>
    <p:sldId id="592" r:id="rId6"/>
    <p:sldId id="485" r:id="rId7"/>
    <p:sldId id="583" r:id="rId8"/>
    <p:sldId id="580" r:id="rId9"/>
    <p:sldId id="595" r:id="rId10"/>
    <p:sldId id="596" r:id="rId11"/>
    <p:sldId id="597" r:id="rId12"/>
    <p:sldId id="598" r:id="rId13"/>
    <p:sldId id="599" r:id="rId14"/>
    <p:sldId id="604" r:id="rId15"/>
    <p:sldId id="605" r:id="rId16"/>
    <p:sldId id="585" r:id="rId17"/>
    <p:sldId id="586" r:id="rId18"/>
    <p:sldId id="603" r:id="rId19"/>
    <p:sldId id="600" r:id="rId20"/>
    <p:sldId id="601" r:id="rId21"/>
    <p:sldId id="602" r:id="rId22"/>
    <p:sldId id="587" r:id="rId23"/>
    <p:sldId id="588" r:id="rId24"/>
    <p:sldId id="594" r:id="rId25"/>
    <p:sldId id="555" r:id="rId26"/>
    <p:sldId id="556" r:id="rId27"/>
    <p:sldId id="589" r:id="rId28"/>
    <p:sldId id="590" r:id="rId29"/>
    <p:sldId id="593" r:id="rId30"/>
    <p:sldId id="558" r:id="rId31"/>
    <p:sldId id="5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0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79815" autoAdjust="0"/>
  </p:normalViewPr>
  <p:slideViewPr>
    <p:cSldViewPr>
      <p:cViewPr varScale="1">
        <p:scale>
          <a:sx n="89" d="100"/>
          <a:sy n="89" d="100"/>
        </p:scale>
        <p:origin x="133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287FA5-C067-4E4F-8147-A77E89348119}" type="datetimeFigureOut">
              <a:rPr lang="en-US" smtClean="0"/>
              <a:pPr/>
              <a:t>5/12/2020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5BE67-2E9A-447C-AF46-59D272817970}" type="slidenum">
              <a:rPr lang="en-US" smtClean="0"/>
              <a:pPr/>
              <a:t>‹#›</a:t>
            </a:fld>
            <a:endParaRPr lang="en-US" dirty="0"/>
          </a:p>
        </p:txBody>
      </p:sp>
    </p:spTree>
    <p:extLst>
      <p:ext uri="{BB962C8B-B14F-4D97-AF65-F5344CB8AC3E}">
        <p14:creationId xmlns:p14="http://schemas.microsoft.com/office/powerpoint/2010/main" val="128332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a:p>
        </p:txBody>
      </p:sp>
      <p:sp>
        <p:nvSpPr>
          <p:cNvPr id="22532" name="Slide Number Placeholder 3"/>
          <p:cNvSpPr>
            <a:spLocks noGrp="1"/>
          </p:cNvSpPr>
          <p:nvPr>
            <p:ph type="sldNum" sz="quarter" idx="5"/>
          </p:nvPr>
        </p:nvSpPr>
        <p:spPr bwMode="auto">
          <a:noFill/>
          <a:ln>
            <a:miter lim="800000"/>
            <a:headEnd/>
            <a:tailEnd/>
          </a:ln>
        </p:spPr>
        <p:txBody>
          <a:bodyPr/>
          <a:lstStyle/>
          <a:p>
            <a:fld id="{4DFAB352-62B9-4DF0-A4A6-BDBBFA82D7CB}" type="slidenum">
              <a:rPr lang="en-IN" smtClean="0"/>
              <a:pPr/>
              <a:t>1</a:t>
            </a:fld>
            <a:endParaRPr lang="en-IN"/>
          </a:p>
        </p:txBody>
      </p:sp>
    </p:spTree>
    <p:extLst>
      <p:ext uri="{BB962C8B-B14F-4D97-AF65-F5344CB8AC3E}">
        <p14:creationId xmlns:p14="http://schemas.microsoft.com/office/powerpoint/2010/main" val="272927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6</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7</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8</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16</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17</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22</a:t>
            </a:fld>
            <a:endParaRPr lang="en-US" dirty="0"/>
          </a:p>
        </p:txBody>
      </p:sp>
    </p:spTree>
    <p:extLst>
      <p:ext uri="{BB962C8B-B14F-4D97-AF65-F5344CB8AC3E}">
        <p14:creationId xmlns:p14="http://schemas.microsoft.com/office/powerpoint/2010/main" val="167607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15BE67-2E9A-447C-AF46-59D272817970}" type="slidenum">
              <a:rPr lang="en-US" smtClean="0"/>
              <a:pPr/>
              <a:t>23</a:t>
            </a:fld>
            <a:endParaRPr lang="en-US" dirty="0"/>
          </a:p>
        </p:txBody>
      </p:sp>
    </p:spTree>
    <p:extLst>
      <p:ext uri="{BB962C8B-B14F-4D97-AF65-F5344CB8AC3E}">
        <p14:creationId xmlns:p14="http://schemas.microsoft.com/office/powerpoint/2010/main" val="1676077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52400" y="6172200"/>
            <a:ext cx="2133600" cy="365125"/>
          </a:xfrm>
        </p:spPr>
        <p:txBody>
          <a:bodyPr/>
          <a:lstStyle/>
          <a:p>
            <a:fld id="{F44FAC39-816E-4268-9658-1633951024C3}" type="datetime5">
              <a:rPr lang="en-US" smtClean="0"/>
              <a:pPr/>
              <a:t>12-May-20</a:t>
            </a:fld>
            <a:endParaRPr lang="en-US" dirty="0"/>
          </a:p>
        </p:txBody>
      </p:sp>
      <p:sp>
        <p:nvSpPr>
          <p:cNvPr id="5" name="Footer Placeholder 4"/>
          <p:cNvSpPr>
            <a:spLocks noGrp="1"/>
          </p:cNvSpPr>
          <p:nvPr>
            <p:ph type="ftr" sz="quarter" idx="11"/>
          </p:nvPr>
        </p:nvSpPr>
        <p:spPr>
          <a:xfrm>
            <a:off x="3124200" y="6188075"/>
            <a:ext cx="2895600" cy="365125"/>
          </a:xfrm>
        </p:spPr>
        <p:txBody>
          <a:bodyPr/>
          <a:lstStyle/>
          <a:p>
            <a:endParaRPr lang="en-US" dirty="0"/>
          </a:p>
        </p:txBody>
      </p:sp>
      <p:sp>
        <p:nvSpPr>
          <p:cNvPr id="6" name="Slide Number Placeholder 5"/>
          <p:cNvSpPr>
            <a:spLocks noGrp="1"/>
          </p:cNvSpPr>
          <p:nvPr>
            <p:ph type="sldNum" sz="quarter" idx="12"/>
          </p:nvPr>
        </p:nvSpPr>
        <p:spPr>
          <a:xfrm>
            <a:off x="6553200" y="6172200"/>
            <a:ext cx="2133600" cy="365125"/>
          </a:xfrm>
        </p:spPr>
        <p:txBody>
          <a:bodyPr/>
          <a:lstStyle/>
          <a:p>
            <a:fld id="{B6F15528-21DE-4FAA-801E-634DDDAF4B2B}" type="slidenum">
              <a:rPr lang="en-US" smtClean="0"/>
              <a:pPr/>
              <a:t>‹#›</a:t>
            </a:fld>
            <a:endParaRPr lang="en-US" dirty="0"/>
          </a:p>
        </p:txBody>
      </p:sp>
      <p:pic>
        <p:nvPicPr>
          <p:cNvPr id="8" name="Picture 7" descr="Picture1.png"/>
          <p:cNvPicPr>
            <a:picLocks noChangeAspect="1"/>
          </p:cNvPicPr>
          <p:nvPr userDrawn="1"/>
        </p:nvPicPr>
        <p:blipFill>
          <a:blip r:embed="rId2"/>
          <a:stretch>
            <a:fillRect/>
          </a:stretch>
        </p:blipFill>
        <p:spPr>
          <a:xfrm>
            <a:off x="17542" y="6450286"/>
            <a:ext cx="9126458" cy="407714"/>
          </a:xfrm>
          <a:prstGeom prst="rect">
            <a:avLst/>
          </a:prstGeom>
        </p:spPr>
      </p:pic>
    </p:spTree>
    <p:extLst>
      <p:ext uri="{BB962C8B-B14F-4D97-AF65-F5344CB8AC3E}">
        <p14:creationId xmlns:p14="http://schemas.microsoft.com/office/powerpoint/2010/main" val="573676827"/>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E34C8-3F9E-4341-AA0D-132ADEC3C110}" type="datetime5">
              <a:rPr lang="en-US" smtClean="0"/>
              <a:pPr/>
              <a:t>12-May-20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0133303"/>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77669-C4E5-4EF5-9021-2D826603F5A2}" type="datetime5">
              <a:rPr lang="en-US" smtClean="0"/>
              <a:pPr/>
              <a:t>12-May-20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37350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30421197"/>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A3860-E6C1-4EB5-AA78-0F624F33CA5B}" type="datetime5">
              <a:rPr lang="en-US" smtClean="0"/>
              <a:pPr/>
              <a:t>12-May-20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3734549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89E810-231F-4D21-B3E5-385A7EDC2BF1}" type="datetime5">
              <a:rPr lang="en-US" smtClean="0"/>
              <a:pPr/>
              <a:t>12-May-20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6222900"/>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4F144-AC18-432C-BF82-C6DC140F04A4}" type="datetime5">
              <a:rPr lang="en-US" smtClean="0"/>
              <a:pPr/>
              <a:t>12-May-20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2799573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44892B-8BFD-48BA-A7D4-6EA4A3E5531D}" type="datetime5">
              <a:rPr lang="en-US" smtClean="0"/>
              <a:pPr/>
              <a:t>12-May-20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300647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C4839-5431-48E3-BB16-074C14DFE434}" type="datetime5">
              <a:rPr lang="en-US" smtClean="0"/>
              <a:pPr/>
              <a:t>12-May-20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4161590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23236-0C48-46FE-B944-9967D0C653D6}" type="datetime5">
              <a:rPr lang="en-US" smtClean="0"/>
              <a:pPr/>
              <a:t>12-May-20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8542542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9A31F-CA30-4337-81E3-29409F4ACF4A}" type="datetime5">
              <a:rPr lang="en-US" smtClean="0"/>
              <a:pPr/>
              <a:t>12-May-20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748746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8600" y="61722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6CDDF-BD85-4523-9F98-0135A81C6692}" type="datetime5">
              <a:rPr lang="en-US" smtClean="0"/>
              <a:pPr/>
              <a:t>12-May-20</a:t>
            </a:fld>
            <a:endParaRPr lang="en-US" dirty="0"/>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1722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pic>
        <p:nvPicPr>
          <p:cNvPr id="7" name="Picture 6" descr="Picture2.png"/>
          <p:cNvPicPr>
            <a:picLocks noChangeAspect="1"/>
          </p:cNvPicPr>
          <p:nvPr userDrawn="1"/>
        </p:nvPicPr>
        <p:blipFill>
          <a:blip r:embed="rId13"/>
          <a:stretch>
            <a:fillRect/>
          </a:stretch>
        </p:blipFill>
        <p:spPr>
          <a:xfrm>
            <a:off x="7899329" y="0"/>
            <a:ext cx="1231224" cy="1331362"/>
          </a:xfrm>
          <a:prstGeom prst="rect">
            <a:avLst/>
          </a:prstGeom>
        </p:spPr>
      </p:pic>
      <p:pic>
        <p:nvPicPr>
          <p:cNvPr id="8" name="Picture 7" descr="Picture1.png"/>
          <p:cNvPicPr>
            <a:picLocks noChangeAspect="1"/>
          </p:cNvPicPr>
          <p:nvPr userDrawn="1"/>
        </p:nvPicPr>
        <p:blipFill>
          <a:blip r:embed="rId14"/>
          <a:stretch>
            <a:fillRect/>
          </a:stretch>
        </p:blipFill>
        <p:spPr>
          <a:xfrm>
            <a:off x="17542" y="6450286"/>
            <a:ext cx="9126458" cy="407714"/>
          </a:xfrm>
          <a:prstGeom prst="rect">
            <a:avLst/>
          </a:prstGeom>
        </p:spPr>
      </p:pic>
    </p:spTree>
    <p:extLst>
      <p:ext uri="{BB962C8B-B14F-4D97-AF65-F5344CB8AC3E}">
        <p14:creationId xmlns:p14="http://schemas.microsoft.com/office/powerpoint/2010/main" val="426436713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ipe/>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The Orchid School_Logo"/>
          <p:cNvPicPr>
            <a:picLocks noChangeAspect="1" noChangeArrowheads="1"/>
          </p:cNvPicPr>
          <p:nvPr/>
        </p:nvPicPr>
        <p:blipFill>
          <a:blip r:embed="rId3"/>
          <a:srcRect/>
          <a:stretch>
            <a:fillRect/>
          </a:stretch>
        </p:blipFill>
        <p:spPr bwMode="auto">
          <a:xfrm>
            <a:off x="4089875" y="2413885"/>
            <a:ext cx="1219200" cy="1147482"/>
          </a:xfrm>
          <a:prstGeom prst="rect">
            <a:avLst/>
          </a:prstGeom>
          <a:noFill/>
          <a:ln w="9525">
            <a:noFill/>
            <a:miter lim="800000"/>
            <a:headEnd/>
            <a:tailEnd/>
          </a:ln>
        </p:spPr>
      </p:pic>
      <p:sp>
        <p:nvSpPr>
          <p:cNvPr id="2052" name="Rectangle 3"/>
          <p:cNvSpPr>
            <a:spLocks noChangeArrowheads="1"/>
          </p:cNvSpPr>
          <p:nvPr/>
        </p:nvSpPr>
        <p:spPr bwMode="auto">
          <a:xfrm>
            <a:off x="381000" y="4038600"/>
            <a:ext cx="2514600" cy="1938338"/>
          </a:xfrm>
          <a:prstGeom prst="rect">
            <a:avLst/>
          </a:prstGeom>
          <a:noFill/>
          <a:ln w="9525">
            <a:noFill/>
            <a:miter lim="800000"/>
            <a:headEnd/>
            <a:tailEnd/>
          </a:ln>
        </p:spPr>
        <p:txBody>
          <a:bodyPr>
            <a:spAutoFit/>
          </a:bodyPr>
          <a:lstStyle/>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r>
              <a:rPr lang="en-US" sz="2400" b="1" dirty="0">
                <a:latin typeface="Algerian" pitchFamily="82" charset="0"/>
                <a:cs typeface="Times New Roman" pitchFamily="18" charset="0"/>
              </a:rPr>
              <a:t>		</a:t>
            </a:r>
            <a:endParaRPr lang="en-IN" sz="2400" dirty="0"/>
          </a:p>
        </p:txBody>
      </p:sp>
      <p:sp>
        <p:nvSpPr>
          <p:cNvPr id="2053" name="Rectangle 4"/>
          <p:cNvSpPr>
            <a:spLocks noChangeArrowheads="1"/>
          </p:cNvSpPr>
          <p:nvPr/>
        </p:nvSpPr>
        <p:spPr bwMode="auto">
          <a:xfrm>
            <a:off x="5334000" y="5029200"/>
            <a:ext cx="3810000" cy="1107996"/>
          </a:xfrm>
          <a:prstGeom prst="rect">
            <a:avLst/>
          </a:prstGeom>
          <a:noFill/>
          <a:ln w="9525">
            <a:noFill/>
            <a:miter lim="800000"/>
            <a:headEnd/>
            <a:tailEnd/>
          </a:ln>
        </p:spPr>
        <p:txBody>
          <a:bodyPr>
            <a:spAutoFit/>
          </a:bodyPr>
          <a:lstStyle/>
          <a:p>
            <a:r>
              <a:rPr lang="en-US" sz="2400" b="1" dirty="0">
                <a:latin typeface="Times New Roman" pitchFamily="18" charset="0"/>
                <a:cs typeface="Times New Roman" pitchFamily="18" charset="0"/>
              </a:rPr>
              <a:t>   Guided by:-</a:t>
            </a:r>
          </a:p>
          <a:p>
            <a:r>
              <a:rPr lang="en-US" sz="2400" b="1" dirty="0">
                <a:latin typeface="Times New Roman" pitchFamily="18" charset="0"/>
                <a:cs typeface="Times New Roman" pitchFamily="18" charset="0"/>
              </a:rPr>
              <a:t>   Prof</a:t>
            </a:r>
            <a:r>
              <a:rPr lang="en-US" sz="2400" b="1" dirty="0" smtClean="0">
                <a:latin typeface="Times New Roman" pitchFamily="18" charset="0"/>
                <a:cs typeface="Times New Roman" pitchFamily="18" charset="0"/>
              </a:rPr>
              <a:t>. A. A. </a:t>
            </a:r>
            <a:r>
              <a:rPr lang="en-US" sz="2400" b="1" dirty="0">
                <a:latin typeface="Times New Roman" pitchFamily="18" charset="0"/>
                <a:cs typeface="Times New Roman" pitchFamily="18" charset="0"/>
              </a:rPr>
              <a:t>Kshirsagar                  </a:t>
            </a:r>
          </a:p>
          <a:p>
            <a:pPr algn="ctr"/>
            <a:endParaRPr lang="en-US" b="1" dirty="0">
              <a:latin typeface="Times New Roman" pitchFamily="18" charset="0"/>
              <a:cs typeface="Times New Roman" pitchFamily="18" charset="0"/>
            </a:endParaRPr>
          </a:p>
        </p:txBody>
      </p:sp>
      <p:sp>
        <p:nvSpPr>
          <p:cNvPr id="2054" name="Rectangle 5"/>
          <p:cNvSpPr>
            <a:spLocks noChangeArrowheads="1"/>
          </p:cNvSpPr>
          <p:nvPr/>
        </p:nvSpPr>
        <p:spPr bwMode="auto">
          <a:xfrm>
            <a:off x="219919" y="1008086"/>
            <a:ext cx="8305800" cy="1446550"/>
          </a:xfrm>
          <a:prstGeom prst="rect">
            <a:avLst/>
          </a:prstGeom>
          <a:noFill/>
          <a:ln w="9525">
            <a:noFill/>
            <a:miter lim="800000"/>
            <a:headEnd/>
            <a:tailEnd/>
          </a:ln>
        </p:spPr>
        <p:txBody>
          <a:bodyPr>
            <a:spAutoFit/>
          </a:bodyPr>
          <a:lstStyle/>
          <a:p>
            <a:pPr algn="ctr"/>
            <a:endParaRPr lang="en-US" sz="2000" b="1" dirty="0">
              <a:cs typeface="Times New Roman" pitchFamily="18" charset="0"/>
            </a:endParaRPr>
          </a:p>
          <a:p>
            <a:pPr algn="ctr"/>
            <a:endParaRPr lang="en-US" sz="3200" b="1" dirty="0">
              <a:latin typeface="Times New Roman" pitchFamily="18" charset="0"/>
              <a:cs typeface="Times New Roman" pitchFamily="18" charset="0"/>
            </a:endParaRPr>
          </a:p>
          <a:p>
            <a:pPr algn="ctr"/>
            <a:endParaRPr lang="en-US" b="1" dirty="0">
              <a:cs typeface="Times New Roman" pitchFamily="18" charset="0"/>
            </a:endParaRPr>
          </a:p>
          <a:p>
            <a:pPr algn="ctr"/>
            <a:endParaRPr lang="en-US" b="1" dirty="0">
              <a:cs typeface="Times New Roman" pitchFamily="18" charset="0"/>
            </a:endParaRPr>
          </a:p>
        </p:txBody>
      </p:sp>
      <p:sp>
        <p:nvSpPr>
          <p:cNvPr id="2055" name="TextBox 4"/>
          <p:cNvSpPr txBox="1">
            <a:spLocks noChangeArrowheads="1"/>
          </p:cNvSpPr>
          <p:nvPr/>
        </p:nvSpPr>
        <p:spPr bwMode="auto">
          <a:xfrm>
            <a:off x="807601" y="4460195"/>
            <a:ext cx="4175998" cy="2031325"/>
          </a:xfrm>
          <a:prstGeom prst="rect">
            <a:avLst/>
          </a:prstGeom>
          <a:noFill/>
          <a:ln w="9525">
            <a:noFill/>
            <a:miter lim="800000"/>
            <a:headEnd/>
            <a:tailEnd/>
          </a:ln>
        </p:spPr>
        <p:txBody>
          <a:bodyPr wrap="square">
            <a:spAutoFit/>
          </a:bodyPr>
          <a:lstStyle/>
          <a:p>
            <a:r>
              <a:rPr lang="en-US" sz="1400" b="1" dirty="0">
                <a:latin typeface="Times New Roman" pitchFamily="18" charset="0"/>
                <a:cs typeface="Times New Roman" pitchFamily="18" charset="0"/>
              </a:rPr>
              <a:t>Presented by:-	</a:t>
            </a:r>
          </a:p>
          <a:p>
            <a:r>
              <a:rPr lang="en-US" sz="1400" b="1" dirty="0" smtClean="0">
                <a:latin typeface="Times New Roman" pitchFamily="18" charset="0"/>
                <a:cs typeface="Times New Roman" pitchFamily="18" charset="0"/>
              </a:rPr>
              <a:t>Mr. Raosaheb Dhotre (A-04)</a:t>
            </a:r>
            <a:endParaRPr lang="en-US" sz="1400" b="1" dirty="0">
              <a:latin typeface="Times New Roman" pitchFamily="18" charset="0"/>
              <a:cs typeface="Times New Roman" pitchFamily="18" charset="0"/>
            </a:endParaRPr>
          </a:p>
          <a:p>
            <a:r>
              <a:rPr lang="en-US" sz="1400" b="1" dirty="0" err="1" smtClean="0">
                <a:latin typeface="Times New Roman" pitchFamily="18" charset="0"/>
                <a:cs typeface="Times New Roman" pitchFamily="18" charset="0"/>
              </a:rPr>
              <a:t>Ms.Gaytri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Gurav</a:t>
            </a:r>
            <a:r>
              <a:rPr lang="en-US" sz="1400" b="1" dirty="0" smtClean="0">
                <a:latin typeface="Times New Roman" pitchFamily="18" charset="0"/>
                <a:cs typeface="Times New Roman" pitchFamily="18" charset="0"/>
              </a:rPr>
              <a:t>(A-09)</a:t>
            </a:r>
          </a:p>
          <a:p>
            <a:r>
              <a:rPr lang="en-US" sz="1400" b="1" dirty="0" err="1" smtClean="0">
                <a:latin typeface="Times New Roman" pitchFamily="18" charset="0"/>
                <a:cs typeface="Times New Roman" pitchFamily="18" charset="0"/>
              </a:rPr>
              <a:t>Ms.Nikita</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Kabade</a:t>
            </a:r>
            <a:r>
              <a:rPr lang="en-US" sz="1400" b="1" dirty="0" smtClean="0">
                <a:latin typeface="Times New Roman" pitchFamily="18" charset="0"/>
                <a:cs typeface="Times New Roman" pitchFamily="18" charset="0"/>
              </a:rPr>
              <a:t>(A-13)</a:t>
            </a:r>
          </a:p>
          <a:p>
            <a:r>
              <a:rPr lang="en-US" sz="1400" b="1" dirty="0" err="1" smtClean="0">
                <a:latin typeface="Times New Roman" pitchFamily="18" charset="0"/>
                <a:cs typeface="Times New Roman" pitchFamily="18" charset="0"/>
              </a:rPr>
              <a:t>Mr.Deepak</a:t>
            </a:r>
            <a:r>
              <a:rPr lang="en-US" sz="1400" b="1" dirty="0" smtClean="0">
                <a:latin typeface="Times New Roman" pitchFamily="18" charset="0"/>
                <a:cs typeface="Times New Roman" pitchFamily="18" charset="0"/>
              </a:rPr>
              <a:t> Mench(B-17)</a:t>
            </a:r>
          </a:p>
          <a:p>
            <a:r>
              <a:rPr lang="en-US" sz="1400" b="1" dirty="0" err="1" smtClean="0">
                <a:latin typeface="Times New Roman" pitchFamily="18" charset="0"/>
                <a:cs typeface="Times New Roman" pitchFamily="18" charset="0"/>
              </a:rPr>
              <a:t>Mr.Brijesh</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Patange</a:t>
            </a:r>
            <a:r>
              <a:rPr lang="en-US" sz="1400" b="1" dirty="0" smtClean="0">
                <a:latin typeface="Times New Roman" pitchFamily="18" charset="0"/>
                <a:cs typeface="Times New Roman" pitchFamily="18" charset="0"/>
              </a:rPr>
              <a:t>(B-19)</a:t>
            </a:r>
          </a:p>
          <a:p>
            <a:r>
              <a:rPr lang="en-US" sz="1400" b="1" dirty="0" err="1" smtClean="0">
                <a:latin typeface="Times New Roman" pitchFamily="18" charset="0"/>
                <a:cs typeface="Times New Roman" pitchFamily="18" charset="0"/>
              </a:rPr>
              <a:t>Mr.Shankar</a:t>
            </a:r>
            <a:r>
              <a:rPr lang="en-US" sz="1400" b="1" dirty="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Patil</a:t>
            </a:r>
            <a:r>
              <a:rPr lang="en-US" sz="1400" b="1" dirty="0" smtClean="0">
                <a:latin typeface="Times New Roman" pitchFamily="18" charset="0"/>
                <a:cs typeface="Times New Roman" pitchFamily="18" charset="0"/>
              </a:rPr>
              <a:t>(B-22)</a:t>
            </a:r>
          </a:p>
          <a:p>
            <a:r>
              <a:rPr lang="en-US" sz="1400" b="1" dirty="0" err="1" smtClean="0">
                <a:latin typeface="Times New Roman" pitchFamily="18" charset="0"/>
                <a:cs typeface="Times New Roman" pitchFamily="18" charset="0"/>
              </a:rPr>
              <a:t>Ms.Shrawani</a:t>
            </a:r>
            <a:r>
              <a:rPr lang="en-US" sz="1400" b="1" dirty="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Burla</a:t>
            </a:r>
            <a:r>
              <a:rPr lang="en-US" sz="1400" b="1" dirty="0" smtClean="0">
                <a:latin typeface="Times New Roman" pitchFamily="18" charset="0"/>
                <a:cs typeface="Times New Roman" pitchFamily="18" charset="0"/>
              </a:rPr>
              <a:t>(B-29)</a:t>
            </a:r>
            <a:endParaRPr lang="en-US" sz="1400" b="1" dirty="0">
              <a:latin typeface="Times New Roman" pitchFamily="18" charset="0"/>
              <a:cs typeface="Times New Roman" pitchFamily="18" charset="0"/>
            </a:endParaRPr>
          </a:p>
          <a:p>
            <a:endParaRPr lang="en-US" sz="1400" b="1" dirty="0" smtClean="0">
              <a:latin typeface="Times New Roman" pitchFamily="18" charset="0"/>
              <a:cs typeface="Times New Roman" pitchFamily="18" charset="0"/>
            </a:endParaRPr>
          </a:p>
        </p:txBody>
      </p:sp>
      <p:sp>
        <p:nvSpPr>
          <p:cNvPr id="2" name="Rectangle 1"/>
          <p:cNvSpPr/>
          <p:nvPr/>
        </p:nvSpPr>
        <p:spPr>
          <a:xfrm>
            <a:off x="608041" y="3752309"/>
            <a:ext cx="8511746" cy="707886"/>
          </a:xfrm>
          <a:prstGeom prst="rect">
            <a:avLst/>
          </a:prstGeom>
        </p:spPr>
        <p:txBody>
          <a:bodyPr wrap="square">
            <a:spAutoFit/>
          </a:bodyPr>
          <a:lstStyle/>
          <a:p>
            <a:pPr algn="ctr"/>
            <a:r>
              <a:rPr lang="en-US" sz="2000" dirty="0">
                <a:latin typeface="Times New Roman" pitchFamily="18" charset="0"/>
                <a:cs typeface="Times New Roman" pitchFamily="18" charset="0"/>
              </a:rPr>
              <a:t>DEPARTMENT OF ELECTRONICS &amp; TELECOMMUNICATION ENGINEERING</a:t>
            </a:r>
          </a:p>
        </p:txBody>
      </p:sp>
      <p:sp>
        <p:nvSpPr>
          <p:cNvPr id="3" name="Rectangle 2"/>
          <p:cNvSpPr/>
          <p:nvPr/>
        </p:nvSpPr>
        <p:spPr>
          <a:xfrm>
            <a:off x="251254" y="126329"/>
            <a:ext cx="8001000" cy="707886"/>
          </a:xfrm>
          <a:prstGeom prst="rect">
            <a:avLst/>
          </a:prstGeom>
        </p:spPr>
        <p:txBody>
          <a:bodyPr wrap="square">
            <a:spAutoFit/>
          </a:bodyPr>
          <a:lstStyle/>
          <a:p>
            <a:pPr algn="ctr"/>
            <a:r>
              <a:rPr lang="en-US" sz="2000" dirty="0">
                <a:latin typeface="Times New Roman" panose="02020603050405020304" pitchFamily="18" charset="0"/>
                <a:cs typeface="Times New Roman" pitchFamily="18" charset="0"/>
              </a:rPr>
              <a:t>NAGESH KARAJAGI ORCHID COLLEGE OF ENGINEERING &amp; TECHNOLOGY, SOLAPUR </a:t>
            </a:r>
          </a:p>
        </p:txBody>
      </p:sp>
      <p:sp>
        <p:nvSpPr>
          <p:cNvPr id="6" name="TextBox 5"/>
          <p:cNvSpPr txBox="1"/>
          <p:nvPr/>
        </p:nvSpPr>
        <p:spPr>
          <a:xfrm>
            <a:off x="838200" y="859435"/>
            <a:ext cx="7890496"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 </a:t>
            </a:r>
            <a:endParaRPr lang="en-US" sz="3200" b="1"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Quadcopter</a:t>
            </a:r>
            <a:r>
              <a:rPr lang="en-US" sz="3200" b="1" dirty="0" smtClean="0">
                <a:latin typeface="Times New Roman" pitchFamily="18" charset="0"/>
                <a:cs typeface="Times New Roman" pitchFamily="18" charset="0"/>
              </a:rPr>
              <a:t> Drone</a:t>
            </a:r>
            <a:endParaRPr lang="en-US" sz="3200" b="1"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2. </a:t>
            </a:r>
            <a:r>
              <a:rPr lang="en-US" sz="4000" dirty="0" smtClean="0">
                <a:latin typeface="Times New Roman" panose="02020603050405020304" pitchFamily="18" charset="0"/>
                <a:cs typeface="Times New Roman" panose="02020603050405020304" pitchFamily="18" charset="0"/>
              </a:rPr>
              <a:t>Transmitter </a:t>
            </a:r>
            <a:r>
              <a:rPr lang="en-US" sz="4000" dirty="0">
                <a:latin typeface="Times New Roman" panose="02020603050405020304" pitchFamily="18" charset="0"/>
                <a:cs typeface="Times New Roman" panose="02020603050405020304" pitchFamily="18" charset="0"/>
              </a:rPr>
              <a:t>and</a:t>
            </a:r>
            <a:r>
              <a:rPr lang="en-US" sz="4000" dirty="0" smtClean="0">
                <a:latin typeface="Times New Roman" panose="02020603050405020304" pitchFamily="18" charset="0"/>
                <a:cs typeface="Times New Roman" panose="02020603050405020304" pitchFamily="18" charset="0"/>
              </a:rPr>
              <a:t> Receiver</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transmitter and </a:t>
            </a:r>
            <a:r>
              <a:rPr lang="en-US" sz="2400" dirty="0">
                <a:latin typeface="Times New Roman" panose="02020603050405020304" pitchFamily="18" charset="0"/>
                <a:cs typeface="Times New Roman" panose="02020603050405020304" pitchFamily="18" charset="0"/>
              </a:rPr>
              <a:t>receives</a:t>
            </a:r>
            <a:r>
              <a:rPr lang="en-US" sz="2400" dirty="0" smtClean="0">
                <a:latin typeface="Times New Roman" panose="02020603050405020304" pitchFamily="18" charset="0"/>
                <a:cs typeface="Times New Roman" panose="02020603050405020304" pitchFamily="18" charset="0"/>
              </a:rPr>
              <a:t> allows to controls the </a:t>
            </a:r>
            <a:r>
              <a:rPr lang="en-US" sz="2400" dirty="0" err="1" smtClean="0">
                <a:latin typeface="Times New Roman" panose="02020603050405020304" pitchFamily="18" charset="0"/>
                <a:cs typeface="Times New Roman" panose="02020603050405020304" pitchFamily="18" charset="0"/>
              </a:rPr>
              <a:t>Quadcopter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Four channels for a basic </a:t>
            </a:r>
            <a:r>
              <a:rPr lang="en-US" sz="2400" dirty="0" err="1" smtClean="0">
                <a:latin typeface="Times New Roman" panose="02020603050405020304" pitchFamily="18" charset="0"/>
                <a:cs typeface="Times New Roman" panose="02020603050405020304" pitchFamily="18" charset="0"/>
              </a:rPr>
              <a:t>Quadcopter</a:t>
            </a:r>
            <a:r>
              <a:rPr lang="en-US" sz="2400" dirty="0" smtClean="0">
                <a:latin typeface="Times New Roman" panose="02020603050405020304" pitchFamily="18" charset="0"/>
                <a:cs typeface="Times New Roman" panose="02020603050405020304" pitchFamily="18" charset="0"/>
              </a:rPr>
              <a:t> is required .</a:t>
            </a:r>
          </a:p>
          <a:p>
            <a:r>
              <a:rPr lang="en-US" sz="2400" dirty="0" err="1" smtClean="0">
                <a:latin typeface="Times New Roman" panose="02020603050405020304" pitchFamily="18" charset="0"/>
                <a:cs typeface="Times New Roman" panose="02020603050405020304" pitchFamily="18" charset="0"/>
              </a:rPr>
              <a:t>Quadcopters</a:t>
            </a:r>
            <a:r>
              <a:rPr lang="en-US" sz="2400" dirty="0" smtClean="0">
                <a:latin typeface="Times New Roman" panose="02020603050405020304" pitchFamily="18" charset="0"/>
                <a:cs typeface="Times New Roman" panose="02020603050405020304" pitchFamily="18" charset="0"/>
              </a:rPr>
              <a:t> can be programmed and controlled in many different ways but most common ones are by RC transmitter</a:t>
            </a:r>
          </a:p>
          <a:p>
            <a:r>
              <a:rPr lang="en-US" sz="2400" dirty="0" smtClean="0">
                <a:latin typeface="Times New Roman" panose="02020603050405020304" pitchFamily="18" charset="0"/>
                <a:cs typeface="Times New Roman" panose="02020603050405020304" pitchFamily="18" charset="0"/>
              </a:rPr>
              <a:t>The receiver determines what the transmitter is saying and responds accordingly.</a:t>
            </a:r>
          </a:p>
          <a:p>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73242690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3.</a:t>
            </a:r>
            <a:r>
              <a:rPr lang="en-US" sz="4000" dirty="0">
                <a:latin typeface="Times New Roman" panose="02020603050405020304" pitchFamily="18" charset="0"/>
                <a:cs typeface="Times New Roman" panose="02020603050405020304" pitchFamily="18" charset="0"/>
              </a:rPr>
              <a:t> Inertial Measurement Unit </a:t>
            </a:r>
            <a:r>
              <a:rPr lang="en-US" sz="4000" dirty="0" smtClean="0">
                <a:latin typeface="Times New Roman" pitchFamily="18" charset="0"/>
                <a:cs typeface="Times New Roman"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Accelerometers are devices that measure acceleration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gyroscope is a device consisting of a wheel or disk </a:t>
            </a:r>
            <a:r>
              <a:rPr lang="en-US" sz="2400" dirty="0" smtClean="0">
                <a:latin typeface="Times New Roman" panose="02020603050405020304" pitchFamily="18" charset="0"/>
                <a:cs typeface="Times New Roman" panose="02020603050405020304" pitchFamily="18" charset="0"/>
              </a:rPr>
              <a:t>mounted </a:t>
            </a:r>
            <a:r>
              <a:rPr lang="en-US" sz="2400" dirty="0">
                <a:latin typeface="Times New Roman" panose="02020603050405020304" pitchFamily="18" charset="0"/>
                <a:cs typeface="Times New Roman" panose="02020603050405020304" pitchFamily="18" charset="0"/>
              </a:rPr>
              <a:t>so that it can spin rapidly about an axis that is itself free to alter in direction. </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orientation of the axis is not affected by tilting of the </a:t>
            </a:r>
            <a:r>
              <a:rPr lang="en-US" sz="2400" dirty="0" smtClean="0">
                <a:latin typeface="Times New Roman" panose="02020603050405020304" pitchFamily="18" charset="0"/>
                <a:cs typeface="Times New Roman" panose="02020603050405020304" pitchFamily="18" charset="0"/>
              </a:rPr>
              <a:t>mounting. </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Gyroscopes can </a:t>
            </a:r>
            <a:r>
              <a:rPr lang="en-US" sz="2400" dirty="0">
                <a:latin typeface="Times New Roman" panose="02020603050405020304" pitchFamily="18" charset="0"/>
                <a:cs typeface="Times New Roman" panose="02020603050405020304" pitchFamily="18" charset="0"/>
              </a:rPr>
              <a:t>be used to provide stability or maintain a reference direction in navigation </a:t>
            </a:r>
            <a:r>
              <a:rPr lang="en-US" sz="2400" dirty="0" smtClean="0">
                <a:latin typeface="Times New Roman" panose="02020603050405020304" pitchFamily="18" charset="0"/>
                <a:cs typeface="Times New Roman" panose="02020603050405020304" pitchFamily="18" charset="0"/>
              </a:rPr>
              <a:t>systems. </a:t>
            </a:r>
            <a:r>
              <a:rPr lang="en-US" sz="2400" dirty="0">
                <a:latin typeface="Times New Roman" panose="02020603050405020304" pitchFamily="18" charset="0"/>
                <a:cs typeface="Times New Roman" panose="02020603050405020304" pitchFamily="18" charset="0"/>
              </a:rPr>
              <a:t>automatic pilots, and stabilizers.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9500088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4.</a:t>
            </a:r>
            <a:r>
              <a:rPr lang="en-US" sz="4000" dirty="0">
                <a:latin typeface="Times New Roman" panose="02020603050405020304" pitchFamily="18" charset="0"/>
                <a:cs typeface="Times New Roman" panose="02020603050405020304" pitchFamily="18" charset="0"/>
              </a:rPr>
              <a:t> Electronic Speed Controller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An electronic speed controller or ESC is an electronic circuit that vary </a:t>
            </a:r>
            <a:r>
              <a:rPr lang="en-US" sz="2400" dirty="0" smtClean="0">
                <a:latin typeface="Times New Roman" panose="02020603050405020304" pitchFamily="18" charset="0"/>
                <a:cs typeface="Times New Roman" panose="02020603050405020304" pitchFamily="18" charset="0"/>
              </a:rPr>
              <a:t>motor's speed.</a:t>
            </a:r>
          </a:p>
          <a:p>
            <a:r>
              <a:rPr lang="en-US" sz="2400" dirty="0" smtClean="0">
                <a:latin typeface="Times New Roman" panose="02020603050405020304" pitchFamily="18" charset="0"/>
                <a:cs typeface="Times New Roman" panose="02020603050405020304" pitchFamily="18" charset="0"/>
              </a:rPr>
              <a:t>This is what controls the speed of motors.</a:t>
            </a:r>
          </a:p>
          <a:p>
            <a:r>
              <a:rPr lang="en-US" sz="2400" dirty="0" smtClean="0">
                <a:latin typeface="Times New Roman" panose="02020603050405020304" pitchFamily="18" charset="0"/>
                <a:cs typeface="Times New Roman" panose="02020603050405020304" pitchFamily="18" charset="0"/>
              </a:rPr>
              <a:t>It tells the motor how fast to spin at a given time.</a:t>
            </a:r>
          </a:p>
          <a:p>
            <a:r>
              <a:rPr lang="en-US" sz="2400" dirty="0" smtClean="0">
                <a:latin typeface="Times New Roman" panose="02020603050405020304" pitchFamily="18" charset="0"/>
                <a:cs typeface="Times New Roman" panose="02020603050405020304" pitchFamily="18" charset="0"/>
              </a:rPr>
              <a:t>For a </a:t>
            </a:r>
            <a:r>
              <a:rPr lang="en-US" sz="2400" dirty="0" err="1" smtClean="0">
                <a:latin typeface="Times New Roman" panose="02020603050405020304" pitchFamily="18" charset="0"/>
                <a:cs typeface="Times New Roman" panose="02020603050405020304" pitchFamily="18" charset="0"/>
              </a:rPr>
              <a:t>quadcopter</a:t>
            </a:r>
            <a:r>
              <a:rPr lang="en-US" sz="2400" dirty="0" smtClean="0">
                <a:latin typeface="Times New Roman" panose="02020603050405020304" pitchFamily="18" charset="0"/>
                <a:cs typeface="Times New Roman" panose="02020603050405020304" pitchFamily="18" charset="0"/>
              </a:rPr>
              <a:t>, ESC’s are needed, one connected to each motor.</a:t>
            </a:r>
          </a:p>
          <a:p>
            <a:r>
              <a:rPr lang="en-US" sz="2400" dirty="0" smtClean="0">
                <a:latin typeface="Times New Roman" panose="02020603050405020304" pitchFamily="18" charset="0"/>
                <a:cs typeface="Times New Roman" panose="02020603050405020304" pitchFamily="18" charset="0"/>
              </a:rPr>
              <a:t>Because the motors on a </a:t>
            </a:r>
            <a:r>
              <a:rPr lang="en-US" sz="2400" dirty="0" err="1" smtClean="0">
                <a:latin typeface="Times New Roman" panose="02020603050405020304" pitchFamily="18" charset="0"/>
                <a:cs typeface="Times New Roman" panose="02020603050405020304" pitchFamily="18" charset="0"/>
              </a:rPr>
              <a:t>Quadcopter</a:t>
            </a:r>
            <a:r>
              <a:rPr lang="en-US" sz="2400" dirty="0" smtClean="0">
                <a:latin typeface="Times New Roman" panose="02020603050405020304" pitchFamily="18" charset="0"/>
                <a:cs typeface="Times New Roman" panose="02020603050405020304" pitchFamily="18" charset="0"/>
              </a:rPr>
              <a:t> must all spin at precise speed to </a:t>
            </a:r>
            <a:r>
              <a:rPr lang="en-US" sz="2400" dirty="0" err="1" smtClean="0">
                <a:latin typeface="Times New Roman" panose="02020603050405020304" pitchFamily="18" charset="0"/>
                <a:cs typeface="Times New Roman" panose="02020603050405020304" pitchFamily="18" charset="0"/>
              </a:rPr>
              <a:t>atchive</a:t>
            </a:r>
            <a:r>
              <a:rPr lang="en-US" sz="2400" dirty="0" smtClean="0">
                <a:latin typeface="Times New Roman" panose="02020603050405020304" pitchFamily="18" charset="0"/>
                <a:cs typeface="Times New Roman" panose="02020603050405020304" pitchFamily="18" charset="0"/>
              </a:rPr>
              <a:t> accurate flight, the ESC is very important.</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54592478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itchFamily="18" charset="0"/>
              </a:rPr>
              <a:t>5.</a:t>
            </a:r>
            <a:r>
              <a:rPr lang="en-US" dirty="0">
                <a:latin typeface="Times New Roman" pitchFamily="18" charset="0"/>
                <a:cs typeface="Times New Roman" pitchFamily="18" charset="0"/>
              </a:rPr>
              <a:t> Brushless DC Motor</a:t>
            </a:r>
            <a:br>
              <a:rPr lang="en-US" dirty="0">
                <a:latin typeface="Times New Roman" pitchFamily="18" charset="0"/>
                <a:cs typeface="Times New Roman"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20000"/>
              </a:lnSpc>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of the four rotors comprises of a Brushless DC Motor attached to a propeller. </a:t>
            </a:r>
          </a:p>
          <a:p>
            <a:pPr>
              <a:lnSpc>
                <a:spcPct val="120000"/>
              </a:lnSpc>
            </a:pPr>
            <a:r>
              <a:rPr lang="en-US" sz="2400" dirty="0" smtClean="0">
                <a:latin typeface="Times New Roman" panose="02020603050405020304" pitchFamily="18" charset="0"/>
                <a:cs typeface="Times New Roman" panose="02020603050405020304" pitchFamily="18" charset="0"/>
              </a:rPr>
              <a:t>This is what powers the </a:t>
            </a:r>
            <a:r>
              <a:rPr lang="en-US" sz="2400" dirty="0" err="1" smtClean="0">
                <a:latin typeface="Times New Roman" panose="02020603050405020304" pitchFamily="18" charset="0"/>
                <a:cs typeface="Times New Roman" panose="02020603050405020304" pitchFamily="18" charset="0"/>
              </a:rPr>
              <a:t>Quadcopter</a:t>
            </a:r>
            <a:r>
              <a:rPr lang="en-US" sz="2400" dirty="0" smtClean="0">
                <a:latin typeface="Times New Roman" panose="02020603050405020304" pitchFamily="18" charset="0"/>
                <a:cs typeface="Times New Roman" panose="02020603050405020304" pitchFamily="18" charset="0"/>
              </a:rPr>
              <a:t> to fly in the air. </a:t>
            </a:r>
          </a:p>
          <a:p>
            <a:pPr>
              <a:lnSpc>
                <a:spcPct val="120000"/>
              </a:lnSpc>
            </a:pPr>
            <a:r>
              <a:rPr lang="en-US" sz="2400" dirty="0" smtClean="0">
                <a:latin typeface="Times New Roman" panose="02020603050405020304" pitchFamily="18" charset="0"/>
                <a:cs typeface="Times New Roman" panose="02020603050405020304" pitchFamily="18" charset="0"/>
              </a:rPr>
              <a:t>The purpose of motors is to spin the propellers.</a:t>
            </a:r>
          </a:p>
          <a:p>
            <a:pPr>
              <a:lnSpc>
                <a:spcPct val="120000"/>
              </a:lnSpc>
            </a:pPr>
            <a:r>
              <a:rPr lang="en-US" sz="2400" dirty="0" smtClean="0">
                <a:latin typeface="Times New Roman" panose="02020603050405020304" pitchFamily="18" charset="0"/>
                <a:cs typeface="Times New Roman" panose="02020603050405020304" pitchFamily="18" charset="0"/>
              </a:rPr>
              <a:t>Each motor needs to be controlled separately by a speed controller.</a:t>
            </a: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3048000" y="4379067"/>
            <a:ext cx="2847975" cy="2021733"/>
          </a:xfrm>
          <a:prstGeom prst="rect">
            <a:avLst/>
          </a:prstGeom>
        </p:spPr>
      </p:pic>
    </p:spTree>
    <p:extLst>
      <p:ext uri="{BB962C8B-B14F-4D97-AF65-F5344CB8AC3E}">
        <p14:creationId xmlns:p14="http://schemas.microsoft.com/office/powerpoint/2010/main" val="424754362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6. Battery </a:t>
            </a:r>
            <a:r>
              <a:rPr lang="en-IN" sz="4000" dirty="0">
                <a:latin typeface="Times New Roman" panose="02020603050405020304" pitchFamily="18" charset="0"/>
                <a:cs typeface="Times New Roman" panose="02020603050405020304" pitchFamily="18" charset="0"/>
              </a:rPr>
              <a:t>Pack </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provides the power to all of the electronic on board</a:t>
            </a:r>
            <a:r>
              <a:rPr lang="en-US" sz="2400" dirty="0" smtClean="0">
                <a:latin typeface="Times New Roman" panose="02020603050405020304" pitchFamily="18" charset="0"/>
                <a:cs typeface="Times New Roman" panose="02020603050405020304" pitchFamily="18" charset="0"/>
              </a:rPr>
              <a:t>, mainly </a:t>
            </a:r>
            <a:r>
              <a:rPr lang="en-US" sz="2400" dirty="0">
                <a:latin typeface="Times New Roman" panose="02020603050405020304" pitchFamily="18" charset="0"/>
                <a:cs typeface="Times New Roman" panose="02020603050405020304" pitchFamily="18" charset="0"/>
              </a:rPr>
              <a:t>the motors.</a:t>
            </a:r>
            <a:endParaRPr lang="en-IN"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LiPo</a:t>
            </a:r>
            <a:r>
              <a:rPr lang="en-US" sz="2400" dirty="0" smtClean="0">
                <a:latin typeface="Times New Roman" panose="02020603050405020304" pitchFamily="18" charset="0"/>
                <a:cs typeface="Times New Roman" panose="02020603050405020304" pitchFamily="18" charset="0"/>
              </a:rPr>
              <a:t>(Lithium Polymer) batteries are used because it is light weight</a:t>
            </a:r>
          </a:p>
          <a:p>
            <a:r>
              <a:rPr lang="en-US" sz="2400" dirty="0" smtClean="0">
                <a:latin typeface="Times New Roman" panose="02020603050405020304" pitchFamily="18" charset="0"/>
                <a:cs typeface="Times New Roman" panose="02020603050405020304" pitchFamily="18" charset="0"/>
              </a:rPr>
              <a:t>NiMH(Nickel Metal Hybrid) batteries are also used but they are heavier than </a:t>
            </a:r>
            <a:r>
              <a:rPr lang="en-US" sz="2400" dirty="0" err="1" smtClean="0">
                <a:latin typeface="Times New Roman" panose="02020603050405020304" pitchFamily="18" charset="0"/>
                <a:cs typeface="Times New Roman" panose="02020603050405020304" pitchFamily="18" charset="0"/>
              </a:rPr>
              <a:t>LiPo</a:t>
            </a:r>
            <a:r>
              <a:rPr lang="en-US"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2971800" y="4271495"/>
            <a:ext cx="3019425" cy="1851819"/>
          </a:xfrm>
          <a:prstGeom prst="rect">
            <a:avLst/>
          </a:prstGeom>
        </p:spPr>
      </p:pic>
    </p:spTree>
    <p:extLst>
      <p:ext uri="{BB962C8B-B14F-4D97-AF65-F5344CB8AC3E}">
        <p14:creationId xmlns:p14="http://schemas.microsoft.com/office/powerpoint/2010/main" val="1385069959"/>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7. Propellers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Quadrotor</a:t>
            </a:r>
            <a:r>
              <a:rPr lang="en-US" sz="2400" dirty="0">
                <a:latin typeface="Times New Roman" panose="02020603050405020304" pitchFamily="18" charset="0"/>
                <a:cs typeface="Times New Roman" panose="02020603050405020304" pitchFamily="18" charset="0"/>
              </a:rPr>
              <a:t> consists of four propellers coupled to the    brushless motor.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Among these </a:t>
            </a:r>
            <a:r>
              <a:rPr lang="en-US" sz="2400" dirty="0">
                <a:latin typeface="Times New Roman" panose="02020603050405020304" pitchFamily="18" charset="0"/>
                <a:cs typeface="Times New Roman" panose="02020603050405020304" pitchFamily="18" charset="0"/>
              </a:rPr>
              <a:t>four propellers, two clockwise and the remaining other two are counter </a:t>
            </a:r>
            <a:r>
              <a:rPr lang="en-US" sz="2400" dirty="0" smtClean="0">
                <a:latin typeface="Times New Roman" panose="02020603050405020304" pitchFamily="18" charset="0"/>
                <a:cs typeface="Times New Roman" panose="02020603050405020304" pitchFamily="18" charset="0"/>
              </a:rPr>
              <a:t>clockwise to avoid body spinning.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Clockwise and anticlockwise propellers cancel their torque from each other.  </a:t>
            </a:r>
          </a:p>
          <a:p>
            <a:r>
              <a:rPr lang="en-US" sz="2400" dirty="0">
                <a:latin typeface="Times New Roman" panose="02020603050405020304" pitchFamily="18" charset="0"/>
                <a:cs typeface="Times New Roman" panose="02020603050405020304" pitchFamily="18" charset="0"/>
              </a:rPr>
              <a:t>Fixed-pitch, symmetric, tapered Normal Rotation Carbon Fiber Propeller.</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557587" y="4613275"/>
            <a:ext cx="2028825" cy="1695450"/>
          </a:xfrm>
          <a:prstGeom prst="rect">
            <a:avLst/>
          </a:prstGeom>
        </p:spPr>
      </p:pic>
    </p:spTree>
    <p:extLst>
      <p:ext uri="{BB962C8B-B14F-4D97-AF65-F5344CB8AC3E}">
        <p14:creationId xmlns:p14="http://schemas.microsoft.com/office/powerpoint/2010/main" val="231880529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Software Used</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5" name="Subtitle 2"/>
          <p:cNvSpPr txBox="1">
            <a:spLocks/>
          </p:cNvSpPr>
          <p:nvPr/>
        </p:nvSpPr>
        <p:spPr>
          <a:xfrm>
            <a:off x="130126" y="1219200"/>
            <a:ext cx="81534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Arduino</a:t>
            </a:r>
          </a:p>
          <a:p>
            <a:pPr algn="just"/>
            <a:r>
              <a:rPr lang="en-US" sz="2400" dirty="0">
                <a:latin typeface="Times New Roman" pitchFamily="18" charset="0"/>
                <a:cs typeface="Times New Roman" pitchFamily="18" charset="0"/>
              </a:rPr>
              <a:t> Proteus 8 </a:t>
            </a:r>
            <a:r>
              <a:rPr lang="en-US" sz="2400" dirty="0" err="1">
                <a:latin typeface="Times New Roman" pitchFamily="18" charset="0"/>
                <a:cs typeface="Times New Roman" pitchFamily="18" charset="0"/>
              </a:rPr>
              <a:t>Labcenter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Unity 3D</a:t>
            </a: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eCalc</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xcopterCalc</a:t>
            </a:r>
            <a:r>
              <a:rPr lang="en-US" sz="2400" dirty="0">
                <a:latin typeface="Times New Roman" pitchFamily="18" charset="0"/>
                <a:cs typeface="Times New Roman" pitchFamily="18" charset="0"/>
              </a:rPr>
              <a:t> </a:t>
            </a:r>
          </a:p>
          <a:p>
            <a:pPr algn="just"/>
            <a:endParaRPr lang="mr-IN" sz="2400" dirty="0">
              <a:latin typeface="Times New Roman" panose="02020603050405020304" pitchFamily="18" charset="0"/>
            </a:endParaRPr>
          </a:p>
        </p:txBody>
      </p:sp>
    </p:spTree>
    <p:extLst>
      <p:ext uri="{BB962C8B-B14F-4D97-AF65-F5344CB8AC3E}">
        <p14:creationId xmlns:p14="http://schemas.microsoft.com/office/powerpoint/2010/main" val="311540253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Software Description </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5" name="Subtitle 2"/>
          <p:cNvSpPr txBox="1">
            <a:spLocks/>
          </p:cNvSpPr>
          <p:nvPr/>
        </p:nvSpPr>
        <p:spPr>
          <a:xfrm>
            <a:off x="130126" y="1143000"/>
            <a:ext cx="8153400" cy="3657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imes New Roman" panose="02020603050405020304" pitchFamily="18" charset="0"/>
                <a:cs typeface="Times New Roman" panose="02020603050405020304" pitchFamily="18" charset="0"/>
              </a:rPr>
              <a:t>Arduino</a:t>
            </a:r>
          </a:p>
          <a:p>
            <a:pPr algn="just"/>
            <a:r>
              <a:rPr lang="en-US" sz="2400" dirty="0" smtClean="0">
                <a:latin typeface="Times New Roman" panose="02020603050405020304" pitchFamily="18" charset="0"/>
                <a:cs typeface="Times New Roman" panose="02020603050405020304" pitchFamily="18" charset="0"/>
              </a:rPr>
              <a:t> Proteus 8 </a:t>
            </a:r>
            <a:r>
              <a:rPr lang="en-US" sz="2400" dirty="0" err="1" smtClean="0">
                <a:latin typeface="Times New Roman" pitchFamily="18" charset="0"/>
                <a:cs typeface="Times New Roman" pitchFamily="18" charset="0"/>
              </a:rPr>
              <a:t>Labcenter</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Unity 3D</a:t>
            </a: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eCalc</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xcopterCalc</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mr-IN" sz="2400" dirty="0">
              <a:latin typeface="Times New Roman" panose="02020603050405020304" pitchFamily="18" charset="0"/>
            </a:endParaRPr>
          </a:p>
        </p:txBody>
      </p:sp>
    </p:spTree>
    <p:extLst>
      <p:ext uri="{BB962C8B-B14F-4D97-AF65-F5344CB8AC3E}">
        <p14:creationId xmlns:p14="http://schemas.microsoft.com/office/powerpoint/2010/main" val="14519282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Arduino is an open-source electronics platform based on easy-to-use hardware and software.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Arduino </a:t>
            </a:r>
            <a:r>
              <a:rPr lang="en-US" sz="2400" dirty="0">
                <a:latin typeface="Times New Roman" panose="02020603050405020304" pitchFamily="18" charset="0"/>
                <a:cs typeface="Times New Roman" panose="02020603050405020304" pitchFamily="18" charset="0"/>
              </a:rPr>
              <a:t>boards are able to read inputs - light on a sensor, a finger on a button,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turn it into an output - activating a motor, turning on an LED, publishing something online.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tell your board what to do by sending a set of instructions to the microcontroller on the board.</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0122564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Proteus 8 </a:t>
            </a:r>
            <a:r>
              <a:rPr lang="en-US" dirty="0" err="1">
                <a:latin typeface="Times New Roman" pitchFamily="18" charset="0"/>
                <a:cs typeface="Times New Roman" pitchFamily="18" charset="0"/>
              </a:rPr>
              <a:t>Labcenter</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Protues</a:t>
            </a:r>
            <a:r>
              <a:rPr lang="en-US" sz="2400" dirty="0">
                <a:latin typeface="Times New Roman" panose="02020603050405020304" pitchFamily="18" charset="0"/>
                <a:cs typeface="Times New Roman" panose="02020603050405020304" pitchFamily="18" charset="0"/>
              </a:rPr>
              <a:t> software by </a:t>
            </a:r>
            <a:r>
              <a:rPr lang="en-US" sz="2400" dirty="0" err="1">
                <a:latin typeface="Times New Roman" panose="02020603050405020304" pitchFamily="18" charset="0"/>
                <a:cs typeface="Times New Roman" panose="02020603050405020304" pitchFamily="18" charset="0"/>
              </a:rPr>
              <a:t>Labcenter</a:t>
            </a:r>
            <a:r>
              <a:rPr lang="en-US" sz="2400" dirty="0">
                <a:latin typeface="Times New Roman" panose="02020603050405020304" pitchFamily="18" charset="0"/>
                <a:cs typeface="Times New Roman" panose="02020603050405020304" pitchFamily="18" charset="0"/>
              </a:rPr>
              <a:t> enabling powerful features to design, test and layout professional PCB layouts and supports the schematics and simulation of 800 microcontrollers.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93466932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8361"/>
            <a:ext cx="7772400" cy="896039"/>
          </a:xfrm>
        </p:spPr>
        <p:txBody>
          <a:bodyPr>
            <a:normAutofit/>
          </a:bodyPr>
          <a:lstStyle/>
          <a:p>
            <a:pPr algn="l"/>
            <a:r>
              <a:rPr lang="en-US" sz="4000" b="1" dirty="0">
                <a:latin typeface="Times New Roman" pitchFamily="18" charset="0"/>
                <a:cs typeface="Times New Roman" pitchFamily="18" charset="0"/>
              </a:rPr>
              <a:t>CONTENT</a:t>
            </a:r>
            <a:endParaRPr lang="mr-IN" sz="4000" b="1" dirty="0">
              <a:latin typeface="Times New Roman" pitchFamily="18" charset="0"/>
            </a:endParaRPr>
          </a:p>
        </p:txBody>
      </p:sp>
      <p:sp>
        <p:nvSpPr>
          <p:cNvPr id="3" name="Subtitle 2"/>
          <p:cNvSpPr>
            <a:spLocks noGrp="1"/>
          </p:cNvSpPr>
          <p:nvPr>
            <p:ph type="subTitle" idx="1"/>
          </p:nvPr>
        </p:nvSpPr>
        <p:spPr>
          <a:xfrm>
            <a:off x="228600" y="1066800"/>
            <a:ext cx="8458200" cy="4876800"/>
          </a:xfrm>
        </p:spPr>
        <p:txBody>
          <a:bodyPr>
            <a:normAutofit fontScale="77500" lnSpcReduction="20000"/>
          </a:bodyPr>
          <a:lstStyle/>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Introduction</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Motivation</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Problem </a:t>
            </a:r>
            <a:r>
              <a:rPr lang="en-US" sz="2900" dirty="0">
                <a:solidFill>
                  <a:schemeClr val="tx1"/>
                </a:solidFill>
                <a:latin typeface="Times New Roman" pitchFamily="18" charset="0"/>
                <a:cs typeface="Times New Roman" pitchFamily="18" charset="0"/>
              </a:rPr>
              <a:t>Statement</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Component Used and Description </a:t>
            </a:r>
          </a:p>
          <a:p>
            <a:pPr marL="457200" indent="-457200" algn="l">
              <a:buFont typeface="Arial" panose="020B0604020202020204" pitchFamily="34" charset="0"/>
              <a:buChar char="•"/>
            </a:pPr>
            <a:r>
              <a:rPr lang="en-US" sz="2900" dirty="0">
                <a:solidFill>
                  <a:schemeClr val="tx1"/>
                </a:solidFill>
                <a:latin typeface="Times New Roman" pitchFamily="18" charset="0"/>
                <a:cs typeface="Times New Roman" pitchFamily="18" charset="0"/>
              </a:rPr>
              <a:t>Block Diagram and </a:t>
            </a:r>
            <a:r>
              <a:rPr lang="en-US" sz="2900" dirty="0" smtClean="0">
                <a:solidFill>
                  <a:schemeClr val="tx1"/>
                </a:solidFill>
                <a:latin typeface="Times New Roman" pitchFamily="18" charset="0"/>
                <a:cs typeface="Times New Roman" pitchFamily="18" charset="0"/>
              </a:rPr>
              <a:t>System Description </a:t>
            </a:r>
            <a:r>
              <a:rPr lang="en-US" sz="2900" dirty="0">
                <a:solidFill>
                  <a:schemeClr val="tx1"/>
                </a:solidFill>
                <a:latin typeface="Times New Roman" pitchFamily="18" charset="0"/>
                <a:cs typeface="Times New Roman" pitchFamily="18" charset="0"/>
              </a:rPr>
              <a:t>and </a:t>
            </a:r>
            <a:r>
              <a:rPr lang="en-US" sz="2900" dirty="0" smtClean="0">
                <a:solidFill>
                  <a:schemeClr val="tx1"/>
                </a:solidFill>
                <a:latin typeface="Times New Roman" pitchFamily="18" charset="0"/>
                <a:cs typeface="Times New Roman" pitchFamily="18" charset="0"/>
              </a:rPr>
              <a:t>Working</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Used Software </a:t>
            </a:r>
            <a:r>
              <a:rPr lang="en-US" sz="2900" dirty="0">
                <a:solidFill>
                  <a:schemeClr val="tx1"/>
                </a:solidFill>
                <a:latin typeface="Times New Roman" pitchFamily="18" charset="0"/>
                <a:cs typeface="Times New Roman" pitchFamily="18" charset="0"/>
              </a:rPr>
              <a:t>Information and </a:t>
            </a:r>
            <a:r>
              <a:rPr lang="en-US" sz="2900" dirty="0" smtClean="0">
                <a:solidFill>
                  <a:schemeClr val="tx1"/>
                </a:solidFill>
                <a:latin typeface="Times New Roman" pitchFamily="18" charset="0"/>
                <a:cs typeface="Times New Roman" pitchFamily="18" charset="0"/>
              </a:rPr>
              <a:t>Description</a:t>
            </a:r>
            <a:endParaRPr lang="en-US" sz="2900" dirty="0">
              <a:solidFill>
                <a:schemeClr val="tx1"/>
              </a:solidFill>
              <a:latin typeface="Times New Roman" pitchFamily="18" charset="0"/>
              <a:cs typeface="Times New Roman" pitchFamily="18" charset="0"/>
            </a:endParaRP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Simulated Results &amp; Actual Results</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Advantages</a:t>
            </a:r>
            <a:endParaRPr lang="en-US" sz="2900" dirty="0">
              <a:solidFill>
                <a:schemeClr val="tx1"/>
              </a:solidFill>
              <a:latin typeface="Times New Roman" pitchFamily="18" charset="0"/>
              <a:cs typeface="Times New Roman" pitchFamily="18" charset="0"/>
            </a:endParaRPr>
          </a:p>
          <a:p>
            <a:pPr marL="457200" indent="-457200" algn="l">
              <a:buFont typeface="Arial" panose="020B0604020202020204" pitchFamily="34" charset="0"/>
              <a:buChar char="•"/>
            </a:pPr>
            <a:r>
              <a:rPr lang="en-US" sz="2900" dirty="0">
                <a:solidFill>
                  <a:schemeClr val="tx1"/>
                </a:solidFill>
                <a:latin typeface="Times New Roman" pitchFamily="18" charset="0"/>
                <a:cs typeface="Times New Roman" pitchFamily="18" charset="0"/>
              </a:rPr>
              <a:t>Disadvantages</a:t>
            </a:r>
          </a:p>
          <a:p>
            <a:pPr marL="457200" indent="-457200" algn="l">
              <a:buFont typeface="Arial" panose="020B0604020202020204" pitchFamily="34" charset="0"/>
              <a:buChar char="•"/>
            </a:pPr>
            <a:r>
              <a:rPr lang="en-US" sz="2900" dirty="0">
                <a:solidFill>
                  <a:schemeClr val="tx1"/>
                </a:solidFill>
                <a:latin typeface="Times New Roman" pitchFamily="18" charset="0"/>
                <a:cs typeface="Times New Roman" pitchFamily="18" charset="0"/>
              </a:rPr>
              <a:t>Application</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Future Scope</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Challenges Faced during execution</a:t>
            </a:r>
          </a:p>
          <a:p>
            <a:pPr marL="457200" indent="-457200" algn="l">
              <a:buFont typeface="Arial" panose="020B0604020202020204" pitchFamily="34" charset="0"/>
              <a:buChar char="•"/>
            </a:pPr>
            <a:r>
              <a:rPr lang="en-US" sz="2900" dirty="0" smtClean="0">
                <a:solidFill>
                  <a:schemeClr val="tx1"/>
                </a:solidFill>
                <a:latin typeface="Times New Roman" pitchFamily="18" charset="0"/>
                <a:cs typeface="Times New Roman" pitchFamily="18" charset="0"/>
              </a:rPr>
              <a:t>Conclusion</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mr-IN" sz="1600" dirty="0">
              <a:solidFill>
                <a:schemeClr val="tx1"/>
              </a:solidFill>
              <a:latin typeface="Times New Roman" panose="02020603050405020304"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162802479"/>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Unity 3D</a:t>
            </a:r>
            <a:br>
              <a:rPr lang="en-US" dirty="0">
                <a:latin typeface="Times New Roman" pitchFamily="18" charset="0"/>
                <a:cs typeface="Times New Roman"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Unity3D </a:t>
            </a:r>
            <a:r>
              <a:rPr lang="en-US" sz="2400" dirty="0">
                <a:latin typeface="Times New Roman" panose="02020603050405020304" pitchFamily="18" charset="0"/>
                <a:cs typeface="Times New Roman" panose="02020603050405020304" pitchFamily="18" charset="0"/>
              </a:rPr>
              <a:t>is a powerful cross-platform 3D engine and a user-friendly development environment for developing 3D projects and </a:t>
            </a:r>
            <a:r>
              <a:rPr lang="en-US" sz="2400" dirty="0" smtClean="0">
                <a:latin typeface="Times New Roman" panose="02020603050405020304" pitchFamily="18" charset="0"/>
                <a:cs typeface="Times New Roman" panose="02020603050405020304" pitchFamily="18" charset="0"/>
              </a:rPr>
              <a:t>simulations.</a:t>
            </a:r>
          </a:p>
          <a:p>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equipped with graphical and programmatic documentation and scripting guide to simulate real world physics and variables making it easy for the user to run their simulations and see the result visually rather than tables and figures.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54986399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eCalc</a:t>
            </a:r>
            <a:r>
              <a:rPr lang="en-IN" sz="4000" dirty="0">
                <a:latin typeface="Times New Roman" panose="02020603050405020304" pitchFamily="18" charset="0"/>
                <a:cs typeface="Times New Roman" panose="02020603050405020304" pitchFamily="18" charset="0"/>
              </a:rPr>
              <a:t> – </a:t>
            </a:r>
            <a:r>
              <a:rPr lang="en-IN" sz="4000" dirty="0" err="1">
                <a:latin typeface="Times New Roman" panose="02020603050405020304" pitchFamily="18" charset="0"/>
                <a:cs typeface="Times New Roman" panose="02020603050405020304" pitchFamily="18" charset="0"/>
              </a:rPr>
              <a:t>xcopterCalc</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eCalc</a:t>
            </a:r>
            <a:r>
              <a:rPr lang="en-US" sz="2400" dirty="0">
                <a:latin typeface="Times New Roman" panose="02020603050405020304" pitchFamily="18" charset="0"/>
                <a:cs typeface="Times New Roman" panose="02020603050405020304" pitchFamily="18" charset="0"/>
              </a:rPr>
              <a:t> is an online tool for simulating real-life </a:t>
            </a:r>
            <a:r>
              <a:rPr lang="en-US" sz="2400" dirty="0" err="1">
                <a:latin typeface="Times New Roman" panose="02020603050405020304" pitchFamily="18" charset="0"/>
                <a:cs typeface="Times New Roman" panose="02020603050405020304" pitchFamily="18" charset="0"/>
              </a:rPr>
              <a:t>quadrotor</a:t>
            </a:r>
            <a:r>
              <a:rPr lang="en-US" sz="2400" dirty="0">
                <a:latin typeface="Times New Roman" panose="02020603050405020304" pitchFamily="18" charset="0"/>
                <a:cs typeface="Times New Roman" panose="02020603050405020304" pitchFamily="18" charset="0"/>
              </a:rPr>
              <a:t> parameters by providing </a:t>
            </a:r>
            <a:r>
              <a:rPr lang="en-US" sz="2400" dirty="0" err="1">
                <a:latin typeface="Times New Roman" panose="02020603050405020304" pitchFamily="18" charset="0"/>
                <a:cs typeface="Times New Roman" panose="02020603050405020304" pitchFamily="18" charset="0"/>
              </a:rPr>
              <a:t>quadcopter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parameters.</a:t>
            </a:r>
          </a:p>
          <a:p>
            <a:r>
              <a:rPr lang="en-US" sz="2400" dirty="0" smtClean="0">
                <a:latin typeface="Times New Roman" panose="02020603050405020304" pitchFamily="18" charset="0"/>
                <a:cs typeface="Times New Roman" panose="02020603050405020304" pitchFamily="18" charset="0"/>
              </a:rPr>
              <a:t>Such  </a:t>
            </a:r>
            <a:r>
              <a:rPr lang="en-US" sz="2400" dirty="0">
                <a:latin typeface="Times New Roman" panose="02020603050405020304" pitchFamily="18" charset="0"/>
                <a:cs typeface="Times New Roman" panose="02020603050405020304" pitchFamily="18" charset="0"/>
              </a:rPr>
              <a:t>as model weight, number of rotors, frame size, </a:t>
            </a:r>
            <a:r>
              <a:rPr lang="en-US" sz="2400" dirty="0" smtClean="0">
                <a:latin typeface="Times New Roman" panose="02020603050405020304" pitchFamily="18" charset="0"/>
                <a:cs typeface="Times New Roman" panose="02020603050405020304" pitchFamily="18" charset="0"/>
              </a:rPr>
              <a:t>elevation</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parameters concerning the flight controller, Motors and propellers then assessing and providing suggestion to get the best performance of the </a:t>
            </a:r>
            <a:r>
              <a:rPr lang="en-US" sz="2400" dirty="0" err="1">
                <a:latin typeface="Times New Roman" panose="02020603050405020304" pitchFamily="18" charset="0"/>
                <a:cs typeface="Times New Roman" panose="02020603050405020304" pitchFamily="18" charset="0"/>
              </a:rPr>
              <a:t>quadcopter</a:t>
            </a: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66860007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Software Working (Flowchart)</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5" name="Subtitle 2"/>
          <p:cNvSpPr txBox="1">
            <a:spLocks/>
          </p:cNvSpPr>
          <p:nvPr/>
        </p:nvSpPr>
        <p:spPr>
          <a:xfrm>
            <a:off x="130126" y="685800"/>
            <a:ext cx="81534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400" dirty="0" smtClean="0">
              <a:latin typeface="Times New Roman" pitchFamily="18" charset="0"/>
              <a:cs typeface="Times New Roman" pitchFamily="18" charset="0"/>
            </a:endParaRPr>
          </a:p>
          <a:p>
            <a:pPr algn="just"/>
            <a:endParaRPr lang="mr-IN" sz="2400" dirty="0"/>
          </a:p>
        </p:txBody>
      </p:sp>
      <p:pic>
        <p:nvPicPr>
          <p:cNvPr id="2" name="Picture 1"/>
          <p:cNvPicPr>
            <a:picLocks noChangeAspect="1"/>
          </p:cNvPicPr>
          <p:nvPr/>
        </p:nvPicPr>
        <p:blipFill>
          <a:blip r:embed="rId3"/>
          <a:stretch>
            <a:fillRect/>
          </a:stretch>
        </p:blipFill>
        <p:spPr>
          <a:xfrm>
            <a:off x="2286000" y="685800"/>
            <a:ext cx="4648200" cy="5561887"/>
          </a:xfrm>
          <a:prstGeom prst="rect">
            <a:avLst/>
          </a:prstGeom>
        </p:spPr>
      </p:pic>
    </p:spTree>
    <p:extLst>
      <p:ext uri="{BB962C8B-B14F-4D97-AF65-F5344CB8AC3E}">
        <p14:creationId xmlns:p14="http://schemas.microsoft.com/office/powerpoint/2010/main" val="1862933227"/>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Simulated Results </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5" name="Subtitle 2"/>
          <p:cNvSpPr txBox="1">
            <a:spLocks/>
          </p:cNvSpPr>
          <p:nvPr/>
        </p:nvSpPr>
        <p:spPr>
          <a:xfrm>
            <a:off x="130126" y="685800"/>
            <a:ext cx="81534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smtClean="0">
              <a:latin typeface="Times New Roman" pitchFamily="18" charset="0"/>
              <a:cs typeface="Times New Roman" pitchFamily="18" charset="0"/>
            </a:endParaRPr>
          </a:p>
          <a:p>
            <a:pPr algn="just"/>
            <a:endParaRPr lang="mr-IN" sz="2400" dirty="0"/>
          </a:p>
        </p:txBody>
      </p:sp>
      <p:pic>
        <p:nvPicPr>
          <p:cNvPr id="2" name="Picture 1"/>
          <p:cNvPicPr>
            <a:picLocks noChangeAspect="1"/>
          </p:cNvPicPr>
          <p:nvPr/>
        </p:nvPicPr>
        <p:blipFill>
          <a:blip r:embed="rId3"/>
          <a:stretch>
            <a:fillRect/>
          </a:stretch>
        </p:blipFill>
        <p:spPr>
          <a:xfrm>
            <a:off x="76556" y="1371600"/>
            <a:ext cx="9029700" cy="4062412"/>
          </a:xfrm>
          <a:prstGeom prst="rect">
            <a:avLst/>
          </a:prstGeom>
        </p:spPr>
      </p:pic>
    </p:spTree>
    <p:extLst>
      <p:ext uri="{BB962C8B-B14F-4D97-AF65-F5344CB8AC3E}">
        <p14:creationId xmlns:p14="http://schemas.microsoft.com/office/powerpoint/2010/main" val="4167598339"/>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457200" y="1701408"/>
            <a:ext cx="8229600" cy="4323547"/>
          </a:xfrm>
          <a:prstGeom prst="rect">
            <a:avLst/>
          </a:prstGeom>
        </p:spPr>
      </p:pic>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02872309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1"/>
            <a:ext cx="6934200" cy="685799"/>
          </a:xfrm>
        </p:spPr>
        <p:txBody>
          <a:bodyPr>
            <a:noAutofit/>
          </a:bodyPr>
          <a:lstStyle/>
          <a:p>
            <a:pPr algn="l"/>
            <a:r>
              <a:rPr lang="en-US" sz="4000" b="1" dirty="0">
                <a:latin typeface="Times New Roman" pitchFamily="18" charset="0"/>
                <a:cs typeface="Times New Roman" pitchFamily="18" charset="0"/>
              </a:rPr>
              <a:t>Advantages</a:t>
            </a:r>
            <a:endParaRPr lang="mr-IN" sz="4000" b="1" dirty="0">
              <a:latin typeface="Times New Roman" pitchFamily="18" charset="0"/>
            </a:endParaRPr>
          </a:p>
        </p:txBody>
      </p:sp>
      <p:sp>
        <p:nvSpPr>
          <p:cNvPr id="3" name="Subtitle 2"/>
          <p:cNvSpPr>
            <a:spLocks noGrp="1"/>
          </p:cNvSpPr>
          <p:nvPr>
            <p:ph type="subTitle" idx="1"/>
          </p:nvPr>
        </p:nvSpPr>
        <p:spPr>
          <a:xfrm>
            <a:off x="533400" y="1828800"/>
            <a:ext cx="8153400" cy="3048000"/>
          </a:xfrm>
        </p:spPr>
        <p:txBody>
          <a:bodyPr>
            <a:normAutofit/>
          </a:bodyPr>
          <a:lstStyle/>
          <a:p>
            <a:pPr marL="285750" indent="-285750" algn="l">
              <a:buFont typeface="Arial" pitchFamily="34" charset="0"/>
              <a:buChar char="•"/>
            </a:pPr>
            <a:r>
              <a:rPr lang="en-US" sz="2400" dirty="0" smtClean="0">
                <a:solidFill>
                  <a:schemeClr val="tx1"/>
                </a:solidFill>
                <a:latin typeface="Times New Roman" pitchFamily="18" charset="0"/>
                <a:cs typeface="Times New Roman" pitchFamily="18" charset="0"/>
              </a:rPr>
              <a:t>They can traverse through difficult terrains because of their small size and there is less risk of damage.</a:t>
            </a:r>
          </a:p>
          <a:p>
            <a:pPr marL="285750" indent="-285750" algn="l">
              <a:buFont typeface="Arial" pitchFamily="34" charset="0"/>
              <a:buChar char="•"/>
            </a:pPr>
            <a:r>
              <a:rPr lang="en-US" sz="2400" dirty="0" smtClean="0">
                <a:solidFill>
                  <a:schemeClr val="tx1"/>
                </a:solidFill>
                <a:latin typeface="Times New Roman" pitchFamily="18" charset="0"/>
                <a:cs typeface="Times New Roman" pitchFamily="18" charset="0"/>
              </a:rPr>
              <a:t>Four small rotors have smaller diameter than one large helicopter rotor.</a:t>
            </a:r>
          </a:p>
          <a:p>
            <a:pPr marL="285750" indent="-285750" algn="l">
              <a:buFont typeface="Arial" pitchFamily="34" charset="0"/>
              <a:buChar char="•"/>
            </a:pPr>
            <a:r>
              <a:rPr lang="en-US" sz="2400" dirty="0" smtClean="0">
                <a:solidFill>
                  <a:schemeClr val="tx1"/>
                </a:solidFill>
                <a:latin typeface="Times New Roman" pitchFamily="18" charset="0"/>
                <a:cs typeface="Times New Roman" pitchFamily="18" charset="0"/>
              </a:rPr>
              <a:t>They can take off and land vertically</a:t>
            </a:r>
          </a:p>
          <a:p>
            <a:pPr marL="285750" indent="-285750" algn="l">
              <a:buFont typeface="Arial" pitchFamily="34" charset="0"/>
              <a:buChar char="•"/>
            </a:pPr>
            <a:r>
              <a:rPr lang="en-US" sz="2400" dirty="0" smtClean="0">
                <a:solidFill>
                  <a:schemeClr val="tx1"/>
                </a:solidFill>
                <a:latin typeface="Times New Roman" pitchFamily="18" charset="0"/>
                <a:cs typeface="Times New Roman" pitchFamily="18" charset="0"/>
              </a:rPr>
              <a:t>Easier to build four small blades compared to large one.</a:t>
            </a:r>
          </a:p>
          <a:p>
            <a:pPr marL="285750" indent="-285750" algn="l">
              <a:buFont typeface="Arial" pitchFamily="34" charset="0"/>
              <a:buChar char="•"/>
            </a:pPr>
            <a:endParaRPr lang="en-US" sz="2400" dirty="0">
              <a:solidFill>
                <a:schemeClr val="tx1"/>
              </a:solidFill>
              <a:latin typeface="Times New Roman" pitchFamily="18" charset="0"/>
              <a:cs typeface="Times New Roman" pitchFamily="18" charset="0"/>
            </a:endParaRPr>
          </a:p>
          <a:p>
            <a:pPr marL="285750" indent="-285750" algn="l">
              <a:buFont typeface="Arial" pitchFamily="34" charset="0"/>
              <a:buChar char="•"/>
            </a:pPr>
            <a:endParaRPr lang="en-US" sz="2400" dirty="0">
              <a:solidFill>
                <a:schemeClr val="tx1"/>
              </a:solidFill>
              <a:latin typeface="Times New Roman" pitchFamily="18" charset="0"/>
              <a:cs typeface="Times New Roman" pitchFamily="18" charset="0"/>
            </a:endParaRPr>
          </a:p>
          <a:p>
            <a:pPr marL="285750" indent="-285750" algn="l">
              <a:buFont typeface="Arial" pitchFamily="34" charset="0"/>
              <a:buChar char="•"/>
            </a:pPr>
            <a:endParaRPr lang="en-US" sz="2400" dirty="0">
              <a:solidFill>
                <a:schemeClr val="tx1"/>
              </a:solidFill>
              <a:latin typeface="Times New Roman" pitchFamily="18" charset="0"/>
              <a:cs typeface="Times New Roman" pitchFamily="18" charset="0"/>
            </a:endParaRPr>
          </a:p>
          <a:p>
            <a:pPr marL="285750" indent="-285750" algn="l">
              <a:buFont typeface="Arial" pitchFamily="34" charset="0"/>
              <a:buChar char="•"/>
            </a:pPr>
            <a:endParaRPr lang="en-US" sz="2400" dirty="0">
              <a:solidFill>
                <a:schemeClr val="tx1"/>
              </a:solidFill>
              <a:latin typeface="Times New Roman" pitchFamily="18" charset="0"/>
              <a:cs typeface="Times New Roman" pitchFamily="18" charset="0"/>
            </a:endParaRPr>
          </a:p>
          <a:p>
            <a:pPr marL="285750" indent="-285750" algn="l">
              <a:buFont typeface="Arial" pitchFamily="34" charset="0"/>
              <a:buChar char="•"/>
            </a:pPr>
            <a:endParaRPr lang="mr-IN" sz="2400" dirty="0">
              <a:solidFill>
                <a:schemeClr val="tx1"/>
              </a:solidFill>
              <a:latin typeface="Times New Roman" panose="02020603050405020304"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443751340"/>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6553200" cy="990600"/>
          </a:xfrm>
        </p:spPr>
        <p:txBody>
          <a:bodyPr>
            <a:normAutofit/>
          </a:bodyPr>
          <a:lstStyle/>
          <a:p>
            <a:pPr algn="l"/>
            <a:r>
              <a:rPr lang="en-US" sz="4000" b="1" dirty="0">
                <a:latin typeface="Times New Roman" pitchFamily="18" charset="0"/>
                <a:cs typeface="Times New Roman" pitchFamily="18" charset="0"/>
              </a:rPr>
              <a:t>Disadvantages</a:t>
            </a:r>
            <a:endParaRPr lang="mr-IN" sz="4000" b="1" dirty="0">
              <a:latin typeface="Times New Roman" pitchFamily="18" charset="0"/>
            </a:endParaRPr>
          </a:p>
        </p:txBody>
      </p:sp>
      <p:sp>
        <p:nvSpPr>
          <p:cNvPr id="3" name="Subtitle 2"/>
          <p:cNvSpPr>
            <a:spLocks noGrp="1"/>
          </p:cNvSpPr>
          <p:nvPr>
            <p:ph type="subTitle" idx="1"/>
          </p:nvPr>
        </p:nvSpPr>
        <p:spPr>
          <a:xfrm>
            <a:off x="609600" y="1447800"/>
            <a:ext cx="7848600" cy="3048000"/>
          </a:xfrm>
        </p:spPr>
        <p:txBody>
          <a:bodyPr>
            <a:normAutofit/>
          </a:bodyPr>
          <a:lstStyle/>
          <a:p>
            <a:pPr marL="457200" indent="-457200" algn="l">
              <a:buFont typeface="Arial" panose="020B0604020202020204" pitchFamily="34" charset="0"/>
              <a:buChar char="•"/>
            </a:pPr>
            <a:r>
              <a:rPr lang="en-US" sz="2400" dirty="0" err="1" smtClean="0">
                <a:solidFill>
                  <a:schemeClr val="tx1"/>
                </a:solidFill>
                <a:latin typeface="Times New Roman" pitchFamily="18" charset="0"/>
              </a:rPr>
              <a:t>Quadcopter</a:t>
            </a:r>
            <a:r>
              <a:rPr lang="en-US" sz="2400" dirty="0" smtClean="0">
                <a:solidFill>
                  <a:schemeClr val="tx1"/>
                </a:solidFill>
                <a:latin typeface="Times New Roman" pitchFamily="18" charset="0"/>
              </a:rPr>
              <a:t> have a limited flying time (usually 15-30 minutes)</a:t>
            </a:r>
          </a:p>
          <a:p>
            <a:pPr marL="457200" indent="-457200" algn="l">
              <a:buFont typeface="Arial" panose="020B0604020202020204" pitchFamily="34" charset="0"/>
              <a:buChar char="•"/>
            </a:pPr>
            <a:r>
              <a:rPr lang="en-US" sz="2400" dirty="0" smtClean="0">
                <a:solidFill>
                  <a:schemeClr val="tx1"/>
                </a:solidFill>
                <a:latin typeface="Times New Roman" pitchFamily="18" charset="0"/>
              </a:rPr>
              <a:t>They only have small payload capabilities</a:t>
            </a:r>
          </a:p>
          <a:p>
            <a:pPr marL="457200" indent="-457200" algn="l">
              <a:buFont typeface="Arial" panose="020B0604020202020204" pitchFamily="34" charset="0"/>
              <a:buChar char="•"/>
            </a:pPr>
            <a:r>
              <a:rPr lang="en-US" sz="2400" dirty="0" smtClean="0">
                <a:solidFill>
                  <a:schemeClr val="tx1"/>
                </a:solidFill>
                <a:latin typeface="Times New Roman" pitchFamily="18" charset="0"/>
              </a:rPr>
              <a:t>And most of the drone’s energy is spent on fighting gravity and stabilizing in the air</a:t>
            </a:r>
            <a:endParaRPr lang="mr-IN" sz="2400" dirty="0">
              <a:solidFill>
                <a:schemeClr val="tx1"/>
              </a:solidFill>
              <a:latin typeface="Times New Roman"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686011000"/>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7772400" cy="762000"/>
          </a:xfrm>
        </p:spPr>
        <p:txBody>
          <a:bodyPr>
            <a:normAutofit/>
          </a:bodyPr>
          <a:lstStyle/>
          <a:p>
            <a:pPr algn="l"/>
            <a:r>
              <a:rPr lang="en-US" sz="4000" b="1" dirty="0">
                <a:latin typeface="Times New Roman" pitchFamily="18" charset="0"/>
                <a:cs typeface="Times New Roman" pitchFamily="18" charset="0"/>
              </a:rPr>
              <a:t>Applications</a:t>
            </a:r>
            <a:endParaRPr lang="mr-IN" sz="4000" b="1" dirty="0">
              <a:latin typeface="Times New Roman" pitchFamily="18" charset="0"/>
            </a:endParaRPr>
          </a:p>
        </p:txBody>
      </p:sp>
      <p:sp>
        <p:nvSpPr>
          <p:cNvPr id="3" name="Subtitle 2"/>
          <p:cNvSpPr>
            <a:spLocks noGrp="1"/>
          </p:cNvSpPr>
          <p:nvPr>
            <p:ph type="subTitle" idx="1"/>
          </p:nvPr>
        </p:nvSpPr>
        <p:spPr>
          <a:xfrm>
            <a:off x="609600" y="1600200"/>
            <a:ext cx="6934200" cy="3352800"/>
          </a:xfrm>
        </p:spPr>
        <p:txBody>
          <a:bodyPr>
            <a:normAutofit/>
          </a:bodyPr>
          <a:lstStyle/>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Aerial photography</a:t>
            </a:r>
          </a:p>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Video aerial inspection</a:t>
            </a:r>
          </a:p>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Agriculture</a:t>
            </a:r>
          </a:p>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Construction</a:t>
            </a:r>
          </a:p>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Security</a:t>
            </a:r>
          </a:p>
          <a:p>
            <a:pPr marL="285750" indent="-285750" algn="l">
              <a:buFont typeface="Wingdings" pitchFamily="2" charset="2"/>
              <a:buChar char="§"/>
            </a:pPr>
            <a:endParaRPr lang="en-US" sz="2400" dirty="0" smtClean="0">
              <a:solidFill>
                <a:schemeClr val="tx1"/>
              </a:solidFill>
              <a:latin typeface="Times New Roman" pitchFamily="18" charset="0"/>
              <a:cs typeface="Times New Roman" pitchFamily="18" charset="0"/>
            </a:endParaRPr>
          </a:p>
          <a:p>
            <a:pPr marL="285750" indent="-285750" algn="l">
              <a:buFont typeface="Wingdings" pitchFamily="2" charset="2"/>
              <a:buChar char="§"/>
            </a:pPr>
            <a:endParaRPr lang="en-US" sz="2400" dirty="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a:p>
            <a:pPr marL="285750" indent="-285750">
              <a:buFont typeface="Wingdings" pitchFamily="2" charset="2"/>
              <a:buChar char="§"/>
            </a:pPr>
            <a:endParaRPr lang="mr-IN" sz="2400" dirty="0">
              <a:latin typeface="Times New Roman" panose="02020603050405020304"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1336287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7772400" cy="762000"/>
          </a:xfrm>
        </p:spPr>
        <p:txBody>
          <a:bodyPr>
            <a:normAutofit/>
          </a:bodyPr>
          <a:lstStyle/>
          <a:p>
            <a:pPr algn="l"/>
            <a:r>
              <a:rPr lang="en-US" sz="4000" b="1" dirty="0" smtClean="0">
                <a:latin typeface="Times New Roman" pitchFamily="18" charset="0"/>
                <a:cs typeface="Times New Roman" pitchFamily="18" charset="0"/>
              </a:rPr>
              <a:t>Future Scope</a:t>
            </a:r>
            <a:endParaRPr lang="mr-IN" sz="4000" b="1" dirty="0">
              <a:latin typeface="Times New Roman" pitchFamily="18" charset="0"/>
            </a:endParaRPr>
          </a:p>
        </p:txBody>
      </p:sp>
      <p:sp>
        <p:nvSpPr>
          <p:cNvPr id="3" name="Subtitle 2"/>
          <p:cNvSpPr>
            <a:spLocks noGrp="1"/>
          </p:cNvSpPr>
          <p:nvPr>
            <p:ph type="subTitle" idx="1"/>
          </p:nvPr>
        </p:nvSpPr>
        <p:spPr>
          <a:xfrm>
            <a:off x="228600" y="1143000"/>
            <a:ext cx="8077200" cy="4724400"/>
          </a:xfrm>
        </p:spPr>
        <p:txBody>
          <a:bodyPr>
            <a:normAutofit/>
          </a:bodyPr>
          <a:lstStyle/>
          <a:p>
            <a:pPr marL="342900" indent="-34290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Another method should be used to choose the proper PID gains for a more stable </a:t>
            </a:r>
            <a:r>
              <a:rPr lang="en-US" sz="2400" dirty="0" smtClean="0">
                <a:solidFill>
                  <a:schemeClr val="tx1"/>
                </a:solidFill>
                <a:latin typeface="Times New Roman" pitchFamily="18" charset="0"/>
                <a:cs typeface="Times New Roman" pitchFamily="18" charset="0"/>
              </a:rPr>
              <a:t>flight</a:t>
            </a:r>
          </a:p>
          <a:p>
            <a:pPr marL="342900" indent="-3429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Power </a:t>
            </a:r>
            <a:r>
              <a:rPr lang="en-US" sz="2400" dirty="0">
                <a:solidFill>
                  <a:schemeClr val="tx1"/>
                </a:solidFill>
                <a:latin typeface="Times New Roman" pitchFamily="18" charset="0"/>
                <a:cs typeface="Times New Roman" pitchFamily="18" charset="0"/>
              </a:rPr>
              <a:t>distribution boards are more helpful in mounting the IMU properly on the frame beneath the microcontroller and placing the battery safely. </a:t>
            </a:r>
            <a:endParaRPr lang="en-US" sz="2400" dirty="0" smtClean="0">
              <a:solidFill>
                <a:schemeClr val="tx1"/>
              </a:solidFill>
              <a:latin typeface="Times New Roman" pitchFamily="18" charset="0"/>
              <a:cs typeface="Times New Roman" pitchFamily="18" charset="0"/>
            </a:endParaRPr>
          </a:p>
          <a:p>
            <a:pPr marL="342900" indent="-342900" algn="l">
              <a:buFont typeface="Arial" panose="020B0604020202020204" pitchFamily="34" charset="0"/>
              <a:buChar char="•"/>
            </a:pPr>
            <a:r>
              <a:rPr lang="en-US" sz="2400" dirty="0">
                <a:solidFill>
                  <a:schemeClr val="tx1"/>
                </a:solidFill>
                <a:latin typeface="Times New Roman" pitchFamily="18" charset="0"/>
                <a:cs typeface="Times New Roman" pitchFamily="18" charset="0"/>
              </a:rPr>
              <a:t>Replacing the RC transmitter with a motion sensor that captures hand gestures transmitted as movement commands with a wireless Wi-Fi communication. </a:t>
            </a:r>
          </a:p>
          <a:p>
            <a:pPr marL="285750" indent="-285750" algn="l">
              <a:buFont typeface="Wingdings" pitchFamily="2" charset="2"/>
              <a:buChar char="§"/>
            </a:pPr>
            <a:endParaRPr lang="en-US" sz="2400" dirty="0">
              <a:solidFill>
                <a:schemeClr val="tx1"/>
              </a:solidFill>
              <a:latin typeface="Times New Roman" pitchFamily="18" charset="0"/>
              <a:cs typeface="Times New Roman" pitchFamily="18" charset="0"/>
            </a:endParaRPr>
          </a:p>
          <a:p>
            <a:pPr marL="285750" indent="-285750" algn="l">
              <a:buFont typeface="Wingdings" pitchFamily="2" charset="2"/>
              <a:buChar char="§"/>
            </a:pPr>
            <a:endParaRPr lang="en-US" sz="2400" dirty="0">
              <a:solidFill>
                <a:schemeClr val="tx1"/>
              </a:solidFill>
              <a:latin typeface="Times New Roman" pitchFamily="18" charset="0"/>
              <a:cs typeface="Times New Roman" pitchFamily="18" charset="0"/>
            </a:endParaRPr>
          </a:p>
          <a:p>
            <a:pPr marL="285750" indent="-285750">
              <a:buFont typeface="Wingdings" pitchFamily="2" charset="2"/>
              <a:buChar char="§"/>
            </a:pPr>
            <a:endParaRPr lang="mr-IN" sz="2400" dirty="0">
              <a:latin typeface="Times New Roman" panose="02020603050405020304"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220367884"/>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1"/>
            <a:ext cx="6629400" cy="914400"/>
          </a:xfrm>
        </p:spPr>
        <p:txBody>
          <a:bodyPr>
            <a:noAutofit/>
          </a:bodyPr>
          <a:lstStyle/>
          <a:p>
            <a:pPr algn="l"/>
            <a:r>
              <a:rPr lang="en-US" sz="3600" b="1" dirty="0" smtClean="0">
                <a:latin typeface="Times New Roman" pitchFamily="18" charset="0"/>
                <a:cs typeface="Times New Roman" pitchFamily="18" charset="0"/>
              </a:rPr>
              <a:t>Challenges faced during execution</a:t>
            </a:r>
            <a:endParaRPr lang="mr-IN" sz="3600" b="1" dirty="0">
              <a:latin typeface="Times New Roman" pitchFamily="18" charset="0"/>
            </a:endParaRPr>
          </a:p>
        </p:txBody>
      </p:sp>
      <p:sp>
        <p:nvSpPr>
          <p:cNvPr id="3" name="Subtitle 2"/>
          <p:cNvSpPr>
            <a:spLocks noGrp="1"/>
          </p:cNvSpPr>
          <p:nvPr>
            <p:ph type="subTitle" idx="1"/>
          </p:nvPr>
        </p:nvSpPr>
        <p:spPr>
          <a:xfrm>
            <a:off x="533400" y="1447800"/>
            <a:ext cx="7315200" cy="4038600"/>
          </a:xfrm>
        </p:spPr>
        <p:txBody>
          <a:bodyPr>
            <a:normAutofit/>
          </a:bodyPr>
          <a:lstStyle/>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Motor had a variation speed resulting from the ESC’s even software code or </a:t>
            </a:r>
            <a:r>
              <a:rPr lang="en-US" sz="2400" dirty="0" err="1" smtClean="0">
                <a:solidFill>
                  <a:schemeClr val="tx1"/>
                </a:solidFill>
                <a:latin typeface="Times New Roman" pitchFamily="18" charset="0"/>
                <a:cs typeface="Times New Roman" pitchFamily="18" charset="0"/>
              </a:rPr>
              <a:t>ardiuno</a:t>
            </a:r>
            <a:r>
              <a:rPr lang="en-US" sz="2400" dirty="0" smtClean="0">
                <a:solidFill>
                  <a:schemeClr val="tx1"/>
                </a:solidFill>
                <a:latin typeface="Times New Roman" pitchFamily="18" charset="0"/>
                <a:cs typeface="Times New Roman" pitchFamily="18" charset="0"/>
              </a:rPr>
              <a:t> connected</a:t>
            </a:r>
          </a:p>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Power regulator must be used </a:t>
            </a:r>
          </a:p>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Isolation and soldering of the components must be accurate and tight</a:t>
            </a:r>
          </a:p>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A high vibration was clearly noticed in the propellers </a:t>
            </a:r>
            <a:endParaRPr lang="mr-IN" sz="2400" dirty="0">
              <a:solidFill>
                <a:schemeClr val="tx1"/>
              </a:solidFill>
              <a:latin typeface="Times New Roman"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82361562"/>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1"/>
            <a:ext cx="7772400" cy="914400"/>
          </a:xfrm>
        </p:spPr>
        <p:txBody>
          <a:bodyPr>
            <a:normAutofit/>
          </a:bodyPr>
          <a:lstStyle/>
          <a:p>
            <a:pPr algn="l"/>
            <a:r>
              <a:rPr lang="en-US" sz="4000" b="1" dirty="0" smtClean="0">
                <a:latin typeface="Times New Roman" pitchFamily="18" charset="0"/>
                <a:cs typeface="Times New Roman" pitchFamily="18" charset="0"/>
              </a:rPr>
              <a:t>Introduction</a:t>
            </a:r>
            <a:endParaRPr lang="mr-IN" sz="4000" b="1" dirty="0">
              <a:latin typeface="Times New Roman" pitchFamily="18" charset="0"/>
            </a:endParaRPr>
          </a:p>
        </p:txBody>
      </p:sp>
      <p:sp>
        <p:nvSpPr>
          <p:cNvPr id="3" name="Subtitle 2"/>
          <p:cNvSpPr>
            <a:spLocks noGrp="1"/>
          </p:cNvSpPr>
          <p:nvPr>
            <p:ph type="subTitle" idx="1"/>
          </p:nvPr>
        </p:nvSpPr>
        <p:spPr>
          <a:xfrm>
            <a:off x="304800" y="1752600"/>
            <a:ext cx="8153400" cy="3124200"/>
          </a:xfrm>
        </p:spPr>
        <p:txBody>
          <a:bodyPr>
            <a:normAutofit/>
          </a:bodyPr>
          <a:lstStyle/>
          <a:p>
            <a:pPr marL="342900" indent="-342900" algn="just">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Over the last few years we have seen a massive growth in the manufacture And sales of remote control airborne vehicles known as </a:t>
            </a:r>
            <a:r>
              <a:rPr lang="en-US" sz="2400" dirty="0" err="1" smtClean="0">
                <a:solidFill>
                  <a:schemeClr val="tx1"/>
                </a:solidFill>
                <a:latin typeface="Times New Roman" pitchFamily="18" charset="0"/>
                <a:cs typeface="Times New Roman" pitchFamily="18" charset="0"/>
              </a:rPr>
              <a:t>Quadcopter</a:t>
            </a:r>
            <a:endParaRPr lang="en-US" sz="2400" dirty="0" smtClean="0">
              <a:solidFill>
                <a:schemeClr val="tx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A </a:t>
            </a:r>
            <a:r>
              <a:rPr lang="en-US" sz="2400" dirty="0" err="1" smtClean="0">
                <a:solidFill>
                  <a:schemeClr val="tx1"/>
                </a:solidFill>
                <a:latin typeface="Times New Roman" pitchFamily="18" charset="0"/>
                <a:cs typeface="Times New Roman" pitchFamily="18" charset="0"/>
              </a:rPr>
              <a:t>quadcopter</a:t>
            </a:r>
            <a:r>
              <a:rPr lang="en-US" sz="2400" dirty="0" smtClean="0">
                <a:solidFill>
                  <a:schemeClr val="tx1"/>
                </a:solidFill>
                <a:latin typeface="Times New Roman" pitchFamily="18" charset="0"/>
                <a:cs typeface="Times New Roman" pitchFamily="18" charset="0"/>
              </a:rPr>
              <a:t> is lifted and propelled by four rotors.</a:t>
            </a:r>
          </a:p>
          <a:p>
            <a:pPr marL="342900" indent="-342900" algn="just">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The lift is generated by set of  rotors and vertically oriented propellers.</a:t>
            </a:r>
          </a:p>
          <a:p>
            <a:pPr marL="342900" indent="-342900" algn="just">
              <a:buFont typeface="Arial" panose="020B0604020202020204" pitchFamily="34" charset="0"/>
              <a:buChar char="•"/>
            </a:pPr>
            <a:endParaRPr lang="en-US" sz="2400" dirty="0" smtClean="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endParaRPr lang="mr-IN" sz="2400" dirty="0">
              <a:solidFill>
                <a:schemeClr val="tx1"/>
              </a:solidFill>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82901578"/>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1"/>
            <a:ext cx="6629400" cy="914400"/>
          </a:xfrm>
        </p:spPr>
        <p:txBody>
          <a:bodyPr>
            <a:normAutofit/>
          </a:bodyPr>
          <a:lstStyle/>
          <a:p>
            <a:pPr algn="l"/>
            <a:r>
              <a:rPr lang="en-US" sz="4000" b="1" dirty="0">
                <a:latin typeface="Times New Roman" pitchFamily="18" charset="0"/>
                <a:cs typeface="Times New Roman" pitchFamily="18" charset="0"/>
              </a:rPr>
              <a:t>Conclusion</a:t>
            </a:r>
            <a:endParaRPr lang="mr-IN" sz="4000" b="1" dirty="0">
              <a:latin typeface="Times New Roman" pitchFamily="18" charset="0"/>
            </a:endParaRPr>
          </a:p>
        </p:txBody>
      </p:sp>
      <p:sp>
        <p:nvSpPr>
          <p:cNvPr id="3" name="Subtitle 2"/>
          <p:cNvSpPr>
            <a:spLocks noGrp="1"/>
          </p:cNvSpPr>
          <p:nvPr>
            <p:ph type="subTitle" idx="1"/>
          </p:nvPr>
        </p:nvSpPr>
        <p:spPr>
          <a:xfrm>
            <a:off x="533400" y="1447800"/>
            <a:ext cx="7315200" cy="4038600"/>
          </a:xfrm>
        </p:spPr>
        <p:txBody>
          <a:bodyPr>
            <a:normAutofit/>
          </a:bodyPr>
          <a:lstStyle/>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Drones will soon take on be important role in the coming future.</a:t>
            </a:r>
          </a:p>
          <a:p>
            <a:pPr marL="457200" indent="-457200" algn="l">
              <a:buFont typeface="Arial" panose="020B0604020202020204" pitchFamily="34" charset="0"/>
              <a:buChar char="•"/>
            </a:pPr>
            <a:r>
              <a:rPr lang="en-US" sz="2400" dirty="0" smtClean="0">
                <a:solidFill>
                  <a:schemeClr val="tx1"/>
                </a:solidFill>
                <a:latin typeface="Times New Roman" pitchFamily="18" charset="0"/>
                <a:cs typeface="Times New Roman" pitchFamily="18" charset="0"/>
              </a:rPr>
              <a:t>They will be seen </a:t>
            </a:r>
            <a:r>
              <a:rPr lang="en-US" sz="2400" dirty="0">
                <a:solidFill>
                  <a:schemeClr val="tx1"/>
                </a:solidFill>
                <a:latin typeface="Times New Roman" pitchFamily="18" charset="0"/>
              </a:rPr>
              <a:t>taking </a:t>
            </a:r>
            <a:r>
              <a:rPr lang="en-US" sz="2400" dirty="0" smtClean="0">
                <a:solidFill>
                  <a:schemeClr val="tx1"/>
                </a:solidFill>
                <a:latin typeface="Times New Roman" pitchFamily="18" charset="0"/>
              </a:rPr>
              <a:t>up larger roles for variety of </a:t>
            </a:r>
            <a:r>
              <a:rPr lang="en-US" sz="2400" dirty="0" err="1" smtClean="0">
                <a:solidFill>
                  <a:schemeClr val="tx1"/>
                </a:solidFill>
                <a:latin typeface="Times New Roman" pitchFamily="18" charset="0"/>
              </a:rPr>
              <a:t>jobes</a:t>
            </a:r>
            <a:r>
              <a:rPr lang="en-US" sz="2400" dirty="0" smtClean="0">
                <a:solidFill>
                  <a:schemeClr val="tx1"/>
                </a:solidFill>
                <a:latin typeface="Times New Roman" pitchFamily="18" charset="0"/>
              </a:rPr>
              <a:t> including business in the future .</a:t>
            </a:r>
          </a:p>
          <a:p>
            <a:pPr marL="457200" indent="-457200" algn="l">
              <a:buFont typeface="Arial" panose="020B0604020202020204" pitchFamily="34" charset="0"/>
              <a:buChar char="•"/>
            </a:pPr>
            <a:r>
              <a:rPr lang="en-US" sz="2400" dirty="0" smtClean="0">
                <a:solidFill>
                  <a:schemeClr val="tx1"/>
                </a:solidFill>
                <a:latin typeface="Times New Roman" pitchFamily="18" charset="0"/>
              </a:rPr>
              <a:t>They could become a part of our daily lives, from smallest details like delivering groceries to changing the way farmers manage their crops to revolutionizing private security.</a:t>
            </a:r>
            <a:endParaRPr lang="mr-IN" sz="2400" dirty="0">
              <a:solidFill>
                <a:schemeClr val="tx1"/>
              </a:solidFill>
              <a:latin typeface="Times New Roman"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761714373"/>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7924800" cy="2590800"/>
          </a:xfrm>
        </p:spPr>
        <p:txBody>
          <a:bodyPr>
            <a:normAutofit/>
          </a:bodyPr>
          <a:lstStyle/>
          <a:p>
            <a:r>
              <a:rPr lang="en-US" sz="5400" b="1" dirty="0">
                <a:latin typeface="Times New Roman" pitchFamily="18" charset="0"/>
                <a:cs typeface="Times New Roman" pitchFamily="18" charset="0"/>
              </a:rPr>
              <a:t>THANK YOU</a:t>
            </a:r>
            <a:endParaRPr lang="mr-IN" sz="5400" b="1" dirty="0">
              <a:latin typeface="Times New Roman" pitchFamily="18" charset="0"/>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163625128"/>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1"/>
            <a:ext cx="7772400" cy="914400"/>
          </a:xfrm>
        </p:spPr>
        <p:txBody>
          <a:bodyPr>
            <a:normAutofit/>
          </a:bodyPr>
          <a:lstStyle/>
          <a:p>
            <a:pPr algn="l"/>
            <a:r>
              <a:rPr lang="en-US" sz="4000" b="1" dirty="0">
                <a:latin typeface="Times New Roman" pitchFamily="18" charset="0"/>
                <a:cs typeface="Times New Roman" pitchFamily="18" charset="0"/>
              </a:rPr>
              <a:t>Motivation</a:t>
            </a:r>
            <a:endParaRPr lang="mr-IN" sz="4000" b="1" dirty="0">
              <a:latin typeface="Times New Roman" pitchFamily="18" charset="0"/>
            </a:endParaRPr>
          </a:p>
        </p:txBody>
      </p:sp>
      <p:sp>
        <p:nvSpPr>
          <p:cNvPr id="3" name="Subtitle 2"/>
          <p:cNvSpPr>
            <a:spLocks noGrp="1"/>
          </p:cNvSpPr>
          <p:nvPr>
            <p:ph type="subTitle" idx="1"/>
          </p:nvPr>
        </p:nvSpPr>
        <p:spPr>
          <a:xfrm>
            <a:off x="152400" y="1295400"/>
            <a:ext cx="8153400" cy="4419600"/>
          </a:xfrm>
        </p:spPr>
        <p:txBody>
          <a:bodyPr>
            <a:normAutofit/>
          </a:bodyPr>
          <a:lstStyle/>
          <a:p>
            <a:pPr marL="342900" indent="-342900" algn="just">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Study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and development of v</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ehicle. Since the application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apply to variety of areas such as rescue mission, military, film making, agriculture and others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a:endParaRPr lang="mr-IN" sz="2400" dirty="0">
              <a:solidFill>
                <a:schemeClr val="tx1"/>
              </a:solidFill>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36152463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1"/>
            <a:ext cx="7772400" cy="914400"/>
          </a:xfrm>
        </p:spPr>
        <p:txBody>
          <a:bodyPr>
            <a:normAutofit/>
          </a:bodyPr>
          <a:lstStyle/>
          <a:p>
            <a:pPr algn="l"/>
            <a:r>
              <a:rPr lang="en-US" sz="4000" b="1" dirty="0" smtClean="0">
                <a:latin typeface="Times New Roman" pitchFamily="18" charset="0"/>
                <a:cs typeface="Times New Roman" pitchFamily="18" charset="0"/>
              </a:rPr>
              <a:t>Problem Statement</a:t>
            </a:r>
            <a:endParaRPr lang="mr-IN" sz="4000" b="1" dirty="0">
              <a:latin typeface="Times New Roman" pitchFamily="18" charset="0"/>
            </a:endParaRPr>
          </a:p>
        </p:txBody>
      </p:sp>
      <p:sp>
        <p:nvSpPr>
          <p:cNvPr id="3" name="Subtitle 2"/>
          <p:cNvSpPr>
            <a:spLocks noGrp="1"/>
          </p:cNvSpPr>
          <p:nvPr>
            <p:ph type="subTitle" idx="1"/>
          </p:nvPr>
        </p:nvSpPr>
        <p:spPr>
          <a:xfrm>
            <a:off x="152400" y="1295400"/>
            <a:ext cx="8153400" cy="2286000"/>
          </a:xfrm>
        </p:spPr>
        <p:txBody>
          <a:bodyPr>
            <a:normAutofit/>
          </a:bodyPr>
          <a:lstStyle/>
          <a:p>
            <a:pPr marL="342900" indent="-342900" algn="just">
              <a:buFont typeface="Arial" panose="020B0604020202020204" pitchFamily="34" charset="0"/>
              <a:buChar char="•"/>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Study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and development of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Quadcopter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drone. </a:t>
            </a:r>
          </a:p>
          <a:p>
            <a:pPr algn="just"/>
            <a:endParaRPr lang="mr-IN" sz="2400" dirty="0">
              <a:solidFill>
                <a:schemeClr val="tx1"/>
              </a:solidFill>
            </a:endParaRPr>
          </a:p>
        </p:txBody>
      </p:sp>
      <p:sp>
        <p:nvSpPr>
          <p:cNvPr id="4" name="Date Placeholder 3"/>
          <p:cNvSpPr>
            <a:spLocks noGrp="1"/>
          </p:cNvSpPr>
          <p:nvPr>
            <p:ph type="dt" sz="half" idx="10"/>
          </p:nvPr>
        </p:nvSpPr>
        <p:spPr/>
        <p:txBody>
          <a:bodyPr/>
          <a:lstStyle/>
          <a:p>
            <a:fld id="{F44FAC39-816E-4268-9658-1633951024C3}"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229180919"/>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Block Diagram </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5" name="Rectangle 34"/>
          <p:cNvSpPr/>
          <p:nvPr/>
        </p:nvSpPr>
        <p:spPr>
          <a:xfrm>
            <a:off x="1896967" y="5631807"/>
            <a:ext cx="4572000" cy="338554"/>
          </a:xfrm>
          <a:prstGeom prst="rect">
            <a:avLst/>
          </a:prstGeom>
        </p:spPr>
        <p:txBody>
          <a:bodyPr>
            <a:spAutoFit/>
          </a:bodyPr>
          <a:lstStyle/>
          <a:p>
            <a:pPr algn="just"/>
            <a:r>
              <a:rPr lang="en-US" sz="1600" dirty="0" smtClean="0"/>
              <a:t>    </a:t>
            </a:r>
            <a:endParaRPr lang="mr-IN" sz="1600" dirty="0"/>
          </a:p>
        </p:txBody>
      </p:sp>
      <p:pic>
        <p:nvPicPr>
          <p:cNvPr id="5" name="Picture 4"/>
          <p:cNvPicPr>
            <a:picLocks noChangeAspect="1"/>
          </p:cNvPicPr>
          <p:nvPr/>
        </p:nvPicPr>
        <p:blipFill>
          <a:blip r:embed="rId3"/>
          <a:stretch>
            <a:fillRect/>
          </a:stretch>
        </p:blipFill>
        <p:spPr>
          <a:xfrm>
            <a:off x="119369" y="1447800"/>
            <a:ext cx="8719831" cy="4469361"/>
          </a:xfrm>
          <a:prstGeom prst="rect">
            <a:avLst/>
          </a:prstGeom>
        </p:spPr>
      </p:pic>
    </p:spTree>
    <p:extLst>
      <p:ext uri="{BB962C8B-B14F-4D97-AF65-F5344CB8AC3E}">
        <p14:creationId xmlns:p14="http://schemas.microsoft.com/office/powerpoint/2010/main" val="262334046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Autofit/>
          </a:bodyPr>
          <a:lstStyle/>
          <a:p>
            <a:pPr algn="l"/>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Component Used </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5" name="Subtitle 2"/>
          <p:cNvSpPr txBox="1">
            <a:spLocks/>
          </p:cNvSpPr>
          <p:nvPr/>
        </p:nvSpPr>
        <p:spPr>
          <a:xfrm>
            <a:off x="130126" y="991232"/>
            <a:ext cx="8153400" cy="5028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imes New Roman" panose="02020603050405020304" pitchFamily="18" charset="0"/>
                <a:cs typeface="Times New Roman" panose="02020603050405020304" pitchFamily="18" charset="0"/>
              </a:rPr>
              <a:t>Frame</a:t>
            </a:r>
          </a:p>
          <a:p>
            <a:pPr algn="just"/>
            <a:r>
              <a:rPr lang="en-US" sz="2400" dirty="0">
                <a:latin typeface="Times New Roman" panose="02020603050405020304" pitchFamily="18" charset="0"/>
                <a:cs typeface="Times New Roman" panose="02020603050405020304" pitchFamily="18" charset="0"/>
              </a:rPr>
              <a:t>Flight </a:t>
            </a:r>
            <a:r>
              <a:rPr lang="en-US" sz="2400" dirty="0" smtClean="0">
                <a:latin typeface="Times New Roman" panose="02020603050405020304" pitchFamily="18" charset="0"/>
                <a:cs typeface="Times New Roman" panose="02020603050405020304" pitchFamily="18" charset="0"/>
              </a:rPr>
              <a:t>Controller</a:t>
            </a:r>
          </a:p>
          <a:p>
            <a:pPr algn="just"/>
            <a:r>
              <a:rPr lang="en-US" sz="2400" dirty="0">
                <a:latin typeface="Times New Roman" panose="02020603050405020304" pitchFamily="18" charset="0"/>
                <a:cs typeface="Times New Roman" panose="02020603050405020304" pitchFamily="18" charset="0"/>
              </a:rPr>
              <a:t>Electronic Speed Controller (ESC</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Brushless DC </a:t>
            </a:r>
            <a:r>
              <a:rPr lang="en-US" sz="2400" dirty="0" smtClean="0">
                <a:latin typeface="Times New Roman" panose="02020603050405020304" pitchFamily="18" charset="0"/>
                <a:cs typeface="Times New Roman" panose="02020603050405020304" pitchFamily="18" charset="0"/>
              </a:rPr>
              <a:t>Motor</a:t>
            </a:r>
          </a:p>
          <a:p>
            <a:pPr algn="just"/>
            <a:r>
              <a:rPr lang="en-US" sz="2400" dirty="0" smtClean="0">
                <a:latin typeface="Times New Roman" panose="02020603050405020304" pitchFamily="18" charset="0"/>
                <a:cs typeface="Times New Roman" panose="02020603050405020304" pitchFamily="18" charset="0"/>
              </a:rPr>
              <a:t>Transmitter and receiver</a:t>
            </a:r>
          </a:p>
          <a:p>
            <a:pPr algn="just"/>
            <a:r>
              <a:rPr lang="en-US" sz="2400" dirty="0">
                <a:latin typeface="Times New Roman" panose="02020603050405020304" pitchFamily="18" charset="0"/>
                <a:cs typeface="Times New Roman" panose="02020603050405020304" pitchFamily="18" charset="0"/>
              </a:rPr>
              <a:t>Inertial Measurement Unit (IMU</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battery pack</a:t>
            </a:r>
          </a:p>
          <a:p>
            <a:pPr algn="just"/>
            <a:r>
              <a:rPr lang="en-US" sz="2400" dirty="0" smtClean="0">
                <a:latin typeface="Times New Roman" pitchFamily="18" charset="0"/>
                <a:cs typeface="Times New Roman" pitchFamily="18" charset="0"/>
              </a:rPr>
              <a:t>Propellers</a:t>
            </a:r>
          </a:p>
          <a:p>
            <a:pPr algn="just"/>
            <a:endParaRPr lang="en-US" sz="2400" dirty="0" smtClean="0">
              <a:latin typeface="Times New Roman" pitchFamily="18" charset="0"/>
              <a:cs typeface="Times New Roman" pitchFamily="18" charset="0"/>
            </a:endParaRPr>
          </a:p>
          <a:p>
            <a:pPr algn="just"/>
            <a:endParaRPr lang="mr-IN" sz="2400" dirty="0"/>
          </a:p>
        </p:txBody>
      </p:sp>
    </p:spTree>
    <p:extLst>
      <p:ext uri="{BB962C8B-B14F-4D97-AF65-F5344CB8AC3E}">
        <p14:creationId xmlns:p14="http://schemas.microsoft.com/office/powerpoint/2010/main" val="4136826031"/>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69" y="76200"/>
            <a:ext cx="8080872" cy="915032"/>
          </a:xfrm>
        </p:spPr>
        <p:txBody>
          <a:bodyPr>
            <a:normAutofit/>
          </a:bodyPr>
          <a:lstStyle/>
          <a:p>
            <a:pPr algn="l"/>
            <a:r>
              <a:rPr lang="en-US" sz="2400" b="1" dirty="0" smtClean="0">
                <a:latin typeface="Times New Roman" panose="02020603050405020304" pitchFamily="18" charset="0"/>
                <a:cs typeface="Times New Roman" pitchFamily="18" charset="0"/>
              </a:rPr>
              <a:t>Block Diagram Explanation</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5" name="Subtitle 2"/>
          <p:cNvSpPr txBox="1">
            <a:spLocks/>
          </p:cNvSpPr>
          <p:nvPr/>
        </p:nvSpPr>
        <p:spPr>
          <a:xfrm>
            <a:off x="124354" y="991232"/>
            <a:ext cx="8153400" cy="563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quadcopter</a:t>
            </a:r>
            <a:r>
              <a:rPr lang="en-US" sz="2400" dirty="0">
                <a:latin typeface="Times New Roman" panose="02020603050405020304" pitchFamily="18" charset="0"/>
                <a:cs typeface="Times New Roman" panose="02020603050405020304" pitchFamily="18" charset="0"/>
              </a:rPr>
              <a:t> rotorcraft consists of an Inertial Measurement Unit (IMU), flight control unit, Electric Speed Controllers (ESC) for the motors and a Radio Frequency (RF) receiver;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IMU consists of an accelerometer, gyroscope and a magnetometer.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Working</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 </a:t>
            </a:r>
            <a:r>
              <a:rPr lang="en-US" sz="2400" dirty="0">
                <a:latin typeface="Times New Roman" panose="02020603050405020304" pitchFamily="18" charset="0"/>
                <a:cs typeface="Times New Roman" panose="02020603050405020304" pitchFamily="18" charset="0"/>
              </a:rPr>
              <a:t>Flight Controller</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2.</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Transmitter and Receiver</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3.</a:t>
            </a:r>
            <a:r>
              <a:rPr lang="en-US" sz="2400" dirty="0">
                <a:latin typeface="Times New Roman" panose="02020603050405020304" pitchFamily="18" charset="0"/>
                <a:cs typeface="Times New Roman" panose="02020603050405020304" pitchFamily="18" charset="0"/>
              </a:rPr>
              <a:t> Inertial Measurement Unit (IMU)</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4.</a:t>
            </a:r>
            <a:r>
              <a:rPr lang="en-US" sz="2400" dirty="0">
                <a:latin typeface="Times New Roman" panose="02020603050405020304" pitchFamily="18" charset="0"/>
                <a:cs typeface="Times New Roman" panose="02020603050405020304" pitchFamily="18" charset="0"/>
              </a:rPr>
              <a:t> Electronic Speed Controller (ESC)</a:t>
            </a: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5.</a:t>
            </a:r>
            <a:r>
              <a:rPr lang="en-US" sz="2400" dirty="0">
                <a:latin typeface="Times New Roman" panose="02020603050405020304" pitchFamily="18" charset="0"/>
                <a:cs typeface="Times New Roman" panose="02020603050405020304" pitchFamily="18" charset="0"/>
              </a:rPr>
              <a:t> Brushless DC </a:t>
            </a:r>
            <a:r>
              <a:rPr lang="en-US" sz="2400" dirty="0" smtClean="0">
                <a:latin typeface="Times New Roman" panose="02020603050405020304" pitchFamily="18" charset="0"/>
                <a:cs typeface="Times New Roman" panose="02020603050405020304" pitchFamily="18" charset="0"/>
              </a:rPr>
              <a:t>Motor</a:t>
            </a:r>
          </a:p>
          <a:p>
            <a:pPr marL="0" indent="0" algn="just">
              <a:buNone/>
            </a:pPr>
            <a:r>
              <a:rPr lang="en-US" sz="2400" dirty="0" smtClean="0">
                <a:latin typeface="Times New Roman" panose="02020603050405020304" pitchFamily="18" charset="0"/>
                <a:cs typeface="Times New Roman" panose="02020603050405020304" pitchFamily="18" charset="0"/>
              </a:rPr>
              <a:t>      6. Battery pack</a:t>
            </a:r>
          </a:p>
          <a:p>
            <a:pPr marL="0" indent="0" algn="just">
              <a:buNone/>
            </a:pPr>
            <a:r>
              <a:rPr lang="en-US" sz="2400" dirty="0" smtClean="0">
                <a:latin typeface="Times New Roman" panose="02020603050405020304" pitchFamily="18" charset="0"/>
                <a:cs typeface="Times New Roman" panose="02020603050405020304" pitchFamily="18" charset="0"/>
              </a:rPr>
              <a:t>      7. Propellers</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0" indent="0" algn="just">
              <a:buNone/>
            </a:pPr>
            <a:endParaRPr lang="en-US" sz="2400" dirty="0" smtClean="0">
              <a:latin typeface="Times New Roman" pitchFamily="18" charset="0"/>
              <a:cs typeface="Times New Roman" pitchFamily="18" charset="0"/>
            </a:endParaRPr>
          </a:p>
          <a:p>
            <a:pPr algn="just"/>
            <a:endParaRPr lang="mr-IN" sz="2400" dirty="0">
              <a:latin typeface="Times New Roman" panose="02020603050405020304" pitchFamily="18" charset="0"/>
            </a:endParaRPr>
          </a:p>
        </p:txBody>
      </p:sp>
    </p:spTree>
    <p:extLst>
      <p:ext uri="{BB962C8B-B14F-4D97-AF65-F5344CB8AC3E}">
        <p14:creationId xmlns:p14="http://schemas.microsoft.com/office/powerpoint/2010/main" val="3381401398"/>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Flight Controller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The flight control board is regarded as the brain of the </a:t>
            </a:r>
            <a:r>
              <a:rPr lang="en-US" sz="2400" dirty="0" err="1">
                <a:latin typeface="Times New Roman" panose="02020603050405020304" pitchFamily="18" charset="0"/>
                <a:cs typeface="Times New Roman" panose="02020603050405020304" pitchFamily="18" charset="0"/>
              </a:rPr>
              <a:t>Q</a:t>
            </a:r>
            <a:r>
              <a:rPr lang="en-US" sz="2400" dirty="0" err="1" smtClean="0">
                <a:latin typeface="Times New Roman" panose="02020603050405020304" pitchFamily="18" charset="0"/>
                <a:cs typeface="Times New Roman" panose="02020603050405020304" pitchFamily="18" charset="0"/>
              </a:rPr>
              <a:t>uadcopter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It houses the sensors such as the gyroscopes and accelerometers that determines how fast each motor spin.</a:t>
            </a:r>
          </a:p>
          <a:p>
            <a:r>
              <a:rPr lang="en-US" sz="2400" dirty="0" smtClean="0">
                <a:latin typeface="Times New Roman" panose="02020603050405020304" pitchFamily="18" charset="0"/>
                <a:cs typeface="Times New Roman" panose="02020603050405020304" pitchFamily="18" charset="0"/>
              </a:rPr>
              <a:t>It determines how fast or slow each motor spins </a:t>
            </a:r>
            <a:r>
              <a:rPr lang="en-US" sz="2400" dirty="0" err="1" smtClean="0">
                <a:latin typeface="Times New Roman" panose="02020603050405020304" pitchFamily="18" charset="0"/>
                <a:cs typeface="Times New Roman" panose="02020603050405020304" pitchFamily="18" charset="0"/>
              </a:rPr>
              <a:t>simultaneusly</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9B05C-48B1-40F5-8A3B-4D82F34C84B2}" type="datetime5">
              <a:rPr lang="en-US" smtClean="0"/>
              <a:pPr/>
              <a:t>12-May-20</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6" name="Picture 5"/>
          <p:cNvPicPr>
            <a:picLocks noChangeAspect="1"/>
          </p:cNvPicPr>
          <p:nvPr/>
        </p:nvPicPr>
        <p:blipFill>
          <a:blip r:embed="rId2"/>
          <a:stretch>
            <a:fillRect/>
          </a:stretch>
        </p:blipFill>
        <p:spPr>
          <a:xfrm>
            <a:off x="3009900" y="4040187"/>
            <a:ext cx="3124200" cy="2314575"/>
          </a:xfrm>
          <a:prstGeom prst="rect">
            <a:avLst/>
          </a:prstGeom>
        </p:spPr>
      </p:pic>
    </p:spTree>
    <p:extLst>
      <p:ext uri="{BB962C8B-B14F-4D97-AF65-F5344CB8AC3E}">
        <p14:creationId xmlns:p14="http://schemas.microsoft.com/office/powerpoint/2010/main" val="2607237061"/>
      </p:ext>
    </p:extLst>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7225</TotalTime>
  <Words>1264</Words>
  <Application>Microsoft Office PowerPoint</Application>
  <PresentationFormat>On-screen Show (4:3)</PresentationFormat>
  <Paragraphs>213</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Algerian</vt:lpstr>
      <vt:lpstr>Arial</vt:lpstr>
      <vt:lpstr>Calibri</vt:lpstr>
      <vt:lpstr>Mangal</vt:lpstr>
      <vt:lpstr>Times New Roman</vt:lpstr>
      <vt:lpstr>Wingdings</vt:lpstr>
      <vt:lpstr>Office Theme</vt:lpstr>
      <vt:lpstr>PowerPoint Presentation</vt:lpstr>
      <vt:lpstr>CONTENT</vt:lpstr>
      <vt:lpstr>Introduction</vt:lpstr>
      <vt:lpstr>Motivation</vt:lpstr>
      <vt:lpstr>Problem Statement</vt:lpstr>
      <vt:lpstr> Block Diagram  </vt:lpstr>
      <vt:lpstr> Component Used  </vt:lpstr>
      <vt:lpstr>Block Diagram Explanation </vt:lpstr>
      <vt:lpstr>1. Flight Controller : </vt:lpstr>
      <vt:lpstr>2. Transmitter and Receiver</vt:lpstr>
      <vt:lpstr>3. Inertial Measurement Unit  </vt:lpstr>
      <vt:lpstr>4. Electronic Speed Controller </vt:lpstr>
      <vt:lpstr>5. Brushless DC Motor </vt:lpstr>
      <vt:lpstr>6. Battery Pack </vt:lpstr>
      <vt:lpstr>7. Propellers </vt:lpstr>
      <vt:lpstr> Software Used </vt:lpstr>
      <vt:lpstr> Software Description  </vt:lpstr>
      <vt:lpstr>Arduino</vt:lpstr>
      <vt:lpstr>Proteus 8 Labcenter </vt:lpstr>
      <vt:lpstr>Unity 3D </vt:lpstr>
      <vt:lpstr> eCalc – xcopterCalc</vt:lpstr>
      <vt:lpstr>Software Working (Flowchart) </vt:lpstr>
      <vt:lpstr>Simulated Results  </vt:lpstr>
      <vt:lpstr>PowerPoint Presentation</vt:lpstr>
      <vt:lpstr>Advantages</vt:lpstr>
      <vt:lpstr>Disadvantages</vt:lpstr>
      <vt:lpstr>Applications</vt:lpstr>
      <vt:lpstr>Future Scope</vt:lpstr>
      <vt:lpstr>Challenges faced during execution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Microsoft account</cp:lastModifiedBy>
  <cp:revision>1336</cp:revision>
  <dcterms:created xsi:type="dcterms:W3CDTF">2006-08-16T00:00:00Z</dcterms:created>
  <dcterms:modified xsi:type="dcterms:W3CDTF">2020-05-12T06:26:41Z</dcterms:modified>
</cp:coreProperties>
</file>