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1"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4873" autoAdjust="0"/>
  </p:normalViewPr>
  <p:slideViewPr>
    <p:cSldViewPr snapToGrid="0">
      <p:cViewPr varScale="1">
        <p:scale>
          <a:sx n="78" d="100"/>
          <a:sy n="78" d="100"/>
        </p:scale>
        <p:origin x="10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0C212-28B7-4F42-8D57-6D93ADFBDFBC}" type="datetimeFigureOut">
              <a:rPr lang="zh-CN" altLang="en-US" smtClean="0"/>
              <a:t>2023/1/8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81F70-755A-4299-B64B-000B00694C2F}" type="slidenum">
              <a:rPr lang="zh-CN" altLang="en-US" smtClean="0"/>
              <a:t>‹#›</a:t>
            </a:fld>
            <a:endParaRPr lang="zh-CN" altLang="en-US"/>
          </a:p>
        </p:txBody>
      </p:sp>
    </p:spTree>
    <p:extLst>
      <p:ext uri="{BB962C8B-B14F-4D97-AF65-F5344CB8AC3E}">
        <p14:creationId xmlns:p14="http://schemas.microsoft.com/office/powerpoint/2010/main" val="417055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demo is break the brick. It is a primary presentation in our project and only the paddle is moving. </a:t>
            </a:r>
          </a:p>
          <a:p>
            <a:r>
              <a:rPr lang="en-US" altLang="zh-CN" dirty="0"/>
              <a:t>The right side of the slide shows the layout of the demo, which consists of a background made of bricks and</a:t>
            </a:r>
          </a:p>
          <a:p>
            <a:r>
              <a:rPr lang="en-US" altLang="zh-CN" dirty="0"/>
              <a:t>a duck icon representing the player. They are simply implemented by copying the corresponding tiles and </a:t>
            </a:r>
          </a:p>
          <a:p>
            <a:r>
              <a:rPr lang="en-US" altLang="zh-CN" dirty="0" err="1"/>
              <a:t>tilemaps</a:t>
            </a:r>
            <a:r>
              <a:rPr lang="en-US" altLang="zh-CN" dirty="0"/>
              <a:t>. As for the paddle object shown, the demonstration velocity can be alternated by setting a </a:t>
            </a:r>
            <a:r>
              <a:rPr lang="en-US" altLang="zh-CN" dirty="0" err="1"/>
              <a:t>Framecounter</a:t>
            </a:r>
            <a:r>
              <a:rPr lang="en-US" altLang="zh-CN" dirty="0"/>
              <a:t>.</a:t>
            </a:r>
          </a:p>
          <a:p>
            <a:r>
              <a:rPr lang="en-US" altLang="zh-CN" dirty="0"/>
              <a:t>In 60Hz </a:t>
            </a:r>
            <a:r>
              <a:rPr lang="en-US" altLang="zh-CN" dirty="0" err="1"/>
              <a:t>refrash</a:t>
            </a:r>
            <a:r>
              <a:rPr lang="en-US" altLang="zh-CN" dirty="0"/>
              <a:t> rate, setting 5 frames per movement indicates one step in one </a:t>
            </a:r>
            <a:r>
              <a:rPr lang="en-US" altLang="zh-CN" dirty="0" err="1"/>
              <a:t>twelveth</a:t>
            </a:r>
            <a:r>
              <a:rPr lang="en-US" altLang="zh-CN" dirty="0"/>
              <a:t> second. </a:t>
            </a:r>
          </a:p>
          <a:p>
            <a:endParaRPr lang="en-US" altLang="zh-CN" dirty="0"/>
          </a:p>
          <a:p>
            <a:r>
              <a:rPr lang="en-US" altLang="zh-CN"/>
              <a:t>The paddle will first move to the right till the x coordinate reaches 100 and then return to 20 and halt to the next scene.</a:t>
            </a:r>
          </a:p>
          <a:p>
            <a:endParaRPr lang="zh-CN" altLang="en-US" dirty="0"/>
          </a:p>
        </p:txBody>
      </p:sp>
      <p:sp>
        <p:nvSpPr>
          <p:cNvPr id="4" name="灯片编号占位符 3"/>
          <p:cNvSpPr>
            <a:spLocks noGrp="1"/>
          </p:cNvSpPr>
          <p:nvPr>
            <p:ph type="sldNum" sz="quarter" idx="5"/>
          </p:nvPr>
        </p:nvSpPr>
        <p:spPr/>
        <p:txBody>
          <a:bodyPr/>
          <a:lstStyle/>
          <a:p>
            <a:fld id="{23C81F70-755A-4299-B64B-000B00694C2F}" type="slidenum">
              <a:rPr lang="zh-CN" altLang="en-US" smtClean="0"/>
              <a:t>3</a:t>
            </a:fld>
            <a:endParaRPr lang="zh-CN" altLang="en-US"/>
          </a:p>
        </p:txBody>
      </p:sp>
    </p:spTree>
    <p:extLst>
      <p:ext uri="{BB962C8B-B14F-4D97-AF65-F5344CB8AC3E}">
        <p14:creationId xmlns:p14="http://schemas.microsoft.com/office/powerpoint/2010/main" val="79795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Fading and Blinking are achieved by modifying the background color palette register which is described in 4 sets of 2 bit values, the darkest is 11 and the lightest is 00. Here 11100100 is the default value and we gradually change it to 11111111.</a:t>
            </a:r>
          </a:p>
          <a:p>
            <a:r>
              <a:rPr lang="en-US" altLang="zh-CN" dirty="0" err="1"/>
              <a:t>Scolling</a:t>
            </a:r>
            <a:r>
              <a:rPr lang="en-US" altLang="zh-CN" dirty="0"/>
              <a:t> is done by </a:t>
            </a:r>
            <a:r>
              <a:rPr lang="en-US" altLang="zh-CN" b="0" i="0" dirty="0">
                <a:solidFill>
                  <a:srgbClr val="111111"/>
                </a:solidFill>
                <a:effectLst/>
                <a:latin typeface="Courier"/>
              </a:rPr>
              <a:t>modifying the register </a:t>
            </a:r>
            <a:r>
              <a:rPr lang="en-US" altLang="zh-CN" b="1" i="0" dirty="0" err="1">
                <a:solidFill>
                  <a:srgbClr val="111111"/>
                </a:solidFill>
                <a:effectLst/>
                <a:latin typeface="Courier"/>
              </a:rPr>
              <a:t>SCX</a:t>
            </a:r>
            <a:r>
              <a:rPr lang="en-US" altLang="zh-CN" b="0" i="0" dirty="0">
                <a:solidFill>
                  <a:srgbClr val="111111"/>
                </a:solidFill>
                <a:effectLst/>
                <a:latin typeface="Courier"/>
              </a:rPr>
              <a:t> (Scroll X) with a different offset which has been </a:t>
            </a:r>
            <a:r>
              <a:rPr lang="en-US" altLang="zh-CN" b="0" i="0" dirty="0" err="1">
                <a:solidFill>
                  <a:srgbClr val="111111"/>
                </a:solidFill>
                <a:effectLst/>
                <a:latin typeface="Courier"/>
              </a:rPr>
              <a:t>pregenerated</a:t>
            </a:r>
            <a:r>
              <a:rPr lang="en-US" altLang="zh-CN" b="0" i="0" dirty="0">
                <a:solidFill>
                  <a:srgbClr val="111111"/>
                </a:solidFill>
                <a:effectLst/>
                <a:latin typeface="Courier"/>
              </a:rPr>
              <a:t> and stored in memory as a look up table. Then to make it move, we can just increment the pointer </a:t>
            </a:r>
            <a:r>
              <a:rPr lang="en-US" altLang="zh-CN" b="0" i="0" dirty="0" err="1">
                <a:solidFill>
                  <a:srgbClr val="111111"/>
                </a:solidFill>
                <a:effectLst/>
                <a:latin typeface="Courier"/>
              </a:rPr>
              <a:t>ADDR</a:t>
            </a:r>
            <a:r>
              <a:rPr lang="en-US" altLang="zh-CN" b="0" i="0" dirty="0">
                <a:solidFill>
                  <a:srgbClr val="111111"/>
                </a:solidFill>
                <a:effectLst/>
                <a:latin typeface="Courier"/>
              </a:rPr>
              <a:t> referring to the lookup table as shown in the figure.</a:t>
            </a:r>
            <a:endParaRPr lang="zh-CN" altLang="en-US" dirty="0"/>
          </a:p>
        </p:txBody>
      </p:sp>
      <p:sp>
        <p:nvSpPr>
          <p:cNvPr id="4" name="灯片编号占位符 3"/>
          <p:cNvSpPr>
            <a:spLocks noGrp="1"/>
          </p:cNvSpPr>
          <p:nvPr>
            <p:ph type="sldNum" sz="quarter" idx="5"/>
          </p:nvPr>
        </p:nvSpPr>
        <p:spPr/>
        <p:txBody>
          <a:bodyPr/>
          <a:lstStyle/>
          <a:p>
            <a:fld id="{23C81F70-755A-4299-B64B-000B00694C2F}" type="slidenum">
              <a:rPr lang="zh-CN" altLang="en-US" smtClean="0"/>
              <a:t>4</a:t>
            </a:fld>
            <a:endParaRPr lang="zh-CN" altLang="en-US"/>
          </a:p>
        </p:txBody>
      </p:sp>
    </p:spTree>
    <p:extLst>
      <p:ext uri="{BB962C8B-B14F-4D97-AF65-F5344CB8AC3E}">
        <p14:creationId xmlns:p14="http://schemas.microsoft.com/office/powerpoint/2010/main" val="59955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third demo simulate the motion between sun earth and moon. The specialty of this scene is that the graphic is drafted by author completely, including the tile for background, tile map and the </a:t>
            </a:r>
            <a:r>
              <a:rPr lang="en-US" altLang="zh-CN"/>
              <a:t>object tile. The </a:t>
            </a:r>
            <a:r>
              <a:rPr lang="en-US" altLang="zh-CN" dirty="0"/>
              <a:t>sun and the stars are a background. The earth and moon are the object. The main loop is modified based on the “circle” on the </a:t>
            </a:r>
            <a:r>
              <a:rPr lang="en-US" altLang="zh-CN" dirty="0" err="1"/>
              <a:t>moodle</a:t>
            </a:r>
            <a:r>
              <a:rPr lang="en-US" altLang="zh-CN" dirty="0"/>
              <a:t>. To realize the circular motion, we use a lookup table which is an array of value of R*sine or R*cosine loaded to RAM. As you can see, time is defined as a pointer(address) to an int inside the RAM. And it will behave like the index of corresponding value of cosine and sine value inside the lookup table. After each loop, we increment the value TIME and get into the next loop. To realize the orbit of moon, which is the vector sum of two circular motion, we define two additional address for the temporary storage of </a:t>
            </a:r>
            <a:r>
              <a:rPr lang="en-US" altLang="zh-CN" dirty="0" err="1"/>
              <a:t>x,y</a:t>
            </a:r>
            <a:r>
              <a:rPr lang="en-US" altLang="zh-CN" dirty="0"/>
              <a:t> coordinates of earth, which are EARTHX and EARTHY. And then we add two value of triangular functions in the calculation of moon’s </a:t>
            </a:r>
            <a:r>
              <a:rPr lang="en-US" altLang="zh-CN" dirty="0" err="1"/>
              <a:t>coordiantes</a:t>
            </a:r>
            <a:r>
              <a:rPr lang="en-US" altLang="zh-CN" dirty="0"/>
              <a:t>.</a:t>
            </a:r>
          </a:p>
        </p:txBody>
      </p:sp>
      <p:sp>
        <p:nvSpPr>
          <p:cNvPr id="4" name="灯片编号占位符 3"/>
          <p:cNvSpPr>
            <a:spLocks noGrp="1"/>
          </p:cNvSpPr>
          <p:nvPr>
            <p:ph type="sldNum" sz="quarter" idx="5"/>
          </p:nvPr>
        </p:nvSpPr>
        <p:spPr/>
        <p:txBody>
          <a:bodyPr/>
          <a:lstStyle/>
          <a:p>
            <a:fld id="{23C81F70-755A-4299-B64B-000B00694C2F}" type="slidenum">
              <a:rPr lang="zh-CN" altLang="en-US" smtClean="0"/>
              <a:t>5</a:t>
            </a:fld>
            <a:endParaRPr lang="zh-CN" altLang="en-US"/>
          </a:p>
        </p:txBody>
      </p:sp>
    </p:spTree>
    <p:extLst>
      <p:ext uri="{BB962C8B-B14F-4D97-AF65-F5344CB8AC3E}">
        <p14:creationId xmlns:p14="http://schemas.microsoft.com/office/powerpoint/2010/main" val="268954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6EE5F-4EF1-F81D-231B-1636CAF2E7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CC37A0-EF29-E82C-45D4-71280FA1F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5F0CB8-1E92-4874-83B5-0848C79DA446}"/>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5" name="页脚占位符 4">
            <a:extLst>
              <a:ext uri="{FF2B5EF4-FFF2-40B4-BE49-F238E27FC236}">
                <a16:creationId xmlns:a16="http://schemas.microsoft.com/office/drawing/2014/main" id="{5FA4194C-DE27-5EA0-8FCB-AAE667D60B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B52116-FA61-70A0-B9A9-4FDF8D2FF646}"/>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166315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B9F47-C304-DBD2-2582-1B10E711CBA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888DEC-433D-9C9D-EE9A-8CDA31CF55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33DC6F-6189-6C92-E378-95CC216B0497}"/>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5" name="页脚占位符 4">
            <a:extLst>
              <a:ext uri="{FF2B5EF4-FFF2-40B4-BE49-F238E27FC236}">
                <a16:creationId xmlns:a16="http://schemas.microsoft.com/office/drawing/2014/main" id="{2751532C-9BDB-E174-CD7C-AF851C56A4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25B060-39B0-FCD9-EA67-FC9A14BC1D9D}"/>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31033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A817E6-9F58-0BA1-B702-8ED3A94882F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B5B4BA3-9637-CCC2-CAB3-B5009D084A6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FB8E92-6C2B-ACF2-1389-0B294E76D50F}"/>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5" name="页脚占位符 4">
            <a:extLst>
              <a:ext uri="{FF2B5EF4-FFF2-40B4-BE49-F238E27FC236}">
                <a16:creationId xmlns:a16="http://schemas.microsoft.com/office/drawing/2014/main" id="{6464936B-CA8F-A96F-17A7-628F8127D9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2C9B7B-91AF-F92E-8A7C-9D00704229FD}"/>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44243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13027-9AB2-25AF-3F39-D46186C6EF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9AACDE-6C20-C0EB-C900-245F88A309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822D59-6292-0150-014B-B53FB507AE6F}"/>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5" name="页脚占位符 4">
            <a:extLst>
              <a:ext uri="{FF2B5EF4-FFF2-40B4-BE49-F238E27FC236}">
                <a16:creationId xmlns:a16="http://schemas.microsoft.com/office/drawing/2014/main" id="{14822974-CDFF-B5F4-A5C6-04D9FD47BE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E379B8-3421-DB26-4B40-6E623F288640}"/>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250022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8B9A0-8388-6BE3-1AB9-821EEE67B0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B4590B-0E6A-F4DE-2831-E186993DD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E1668F-DDB7-02BB-D33C-5E39F5397585}"/>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5" name="页脚占位符 4">
            <a:extLst>
              <a:ext uri="{FF2B5EF4-FFF2-40B4-BE49-F238E27FC236}">
                <a16:creationId xmlns:a16="http://schemas.microsoft.com/office/drawing/2014/main" id="{C2463022-1D05-2872-4559-0DCED75585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86265A-52EF-1592-89D0-4F789B41B701}"/>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375961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3E611-B505-C119-5F91-BDBCB6C15E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1E2071-08A9-D228-E330-566BBA6271E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23C184-C6F0-8BC4-F811-19F13B8E81F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9F8617-12E2-2A53-96C0-6A40BF6B991C}"/>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6" name="页脚占位符 5">
            <a:extLst>
              <a:ext uri="{FF2B5EF4-FFF2-40B4-BE49-F238E27FC236}">
                <a16:creationId xmlns:a16="http://schemas.microsoft.com/office/drawing/2014/main" id="{DCE1924D-F2E6-DAB7-DC9D-D9123ACDF3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BAFB84-8DAA-E793-391E-C84AEB81A325}"/>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67524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26F11-49F3-365B-8DC3-7126409FC5F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F3A47B-34E2-FC35-FD26-226E1708D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C794A5-1204-BB10-DEFC-6643FEEF11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95DDB1-580A-FCB3-88A8-BC97A1679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2D5445C-A2DD-8F53-08A5-8686A1A41D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4A9E3CB-7FEC-6BC6-359D-C026E5707002}"/>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8" name="页脚占位符 7">
            <a:extLst>
              <a:ext uri="{FF2B5EF4-FFF2-40B4-BE49-F238E27FC236}">
                <a16:creationId xmlns:a16="http://schemas.microsoft.com/office/drawing/2014/main" id="{C434286A-F76E-CA2F-EF11-C86B13D31A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009701-D2E6-8697-E06B-B3F1B527D22E}"/>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323502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8F6C5-162A-D482-D148-EF04A02A99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3893C4-3026-E31A-CAFE-8719D3054AFA}"/>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4" name="页脚占位符 3">
            <a:extLst>
              <a:ext uri="{FF2B5EF4-FFF2-40B4-BE49-F238E27FC236}">
                <a16:creationId xmlns:a16="http://schemas.microsoft.com/office/drawing/2014/main" id="{66FDABC9-CD1C-7771-BA0A-FD60A2CDD8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5CAAD5-BA65-8B28-5EDB-8876F39C3B41}"/>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259233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62C1CE-07A9-C62A-243D-C0C3FF44091F}"/>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3" name="页脚占位符 2">
            <a:extLst>
              <a:ext uri="{FF2B5EF4-FFF2-40B4-BE49-F238E27FC236}">
                <a16:creationId xmlns:a16="http://schemas.microsoft.com/office/drawing/2014/main" id="{6578507E-16D9-7E6F-4955-8AA482846E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F3A3F8-6CE7-F487-566D-B1A6597577FD}"/>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276326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378F9-CDAC-162F-A96B-3F32A3A474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979CC5-50D0-6929-5492-4BEF808A1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931AE3-B0EA-7D1A-F75C-8DCFE1606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00CFF2-8259-6B9C-7CA1-67E8ECE2E9AF}"/>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6" name="页脚占位符 5">
            <a:extLst>
              <a:ext uri="{FF2B5EF4-FFF2-40B4-BE49-F238E27FC236}">
                <a16:creationId xmlns:a16="http://schemas.microsoft.com/office/drawing/2014/main" id="{0705AF62-44B2-C5A7-50FD-5A779ACD94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37EC48-D44B-41CD-3F7E-4736FFC08E54}"/>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90245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F323C-1F28-F855-7759-75CCD884BA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34D7745-C4C9-5F8A-FDB5-0956BD876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B36070-7476-E219-5FB3-026A3F5EE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453673-31F5-4A36-B65F-76B8A4C3AA16}"/>
              </a:ext>
            </a:extLst>
          </p:cNvPr>
          <p:cNvSpPr>
            <a:spLocks noGrp="1"/>
          </p:cNvSpPr>
          <p:nvPr>
            <p:ph type="dt" sz="half" idx="10"/>
          </p:nvPr>
        </p:nvSpPr>
        <p:spPr/>
        <p:txBody>
          <a:bodyPr/>
          <a:lstStyle/>
          <a:p>
            <a:fld id="{88BA3575-8507-4266-8E95-B4CCD1B025E5}" type="datetimeFigureOut">
              <a:rPr lang="zh-CN" altLang="en-US" smtClean="0"/>
              <a:t>2023/1/8</a:t>
            </a:fld>
            <a:endParaRPr lang="zh-CN" altLang="en-US"/>
          </a:p>
        </p:txBody>
      </p:sp>
      <p:sp>
        <p:nvSpPr>
          <p:cNvPr id="6" name="页脚占位符 5">
            <a:extLst>
              <a:ext uri="{FF2B5EF4-FFF2-40B4-BE49-F238E27FC236}">
                <a16:creationId xmlns:a16="http://schemas.microsoft.com/office/drawing/2014/main" id="{F06CA4E4-D608-D4E7-5A6F-EF48072F70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8BEA5E-905A-CDD3-B3C6-2C3BFC89470A}"/>
              </a:ext>
            </a:extLst>
          </p:cNvPr>
          <p:cNvSpPr>
            <a:spLocks noGrp="1"/>
          </p:cNvSpPr>
          <p:nvPr>
            <p:ph type="sldNum" sz="quarter" idx="12"/>
          </p:nvPr>
        </p:nvSpPr>
        <p:spPr/>
        <p:txBody>
          <a:body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164583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660DB2-296A-0547-0595-BA941222D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0261FC5-07B3-1450-5735-479B5E88F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0D79BC-600B-5CBA-1DF8-2D0B507C2D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A3575-8507-4266-8E95-B4CCD1B025E5}" type="datetimeFigureOut">
              <a:rPr lang="zh-CN" altLang="en-US" smtClean="0"/>
              <a:t>2023/1/8</a:t>
            </a:fld>
            <a:endParaRPr lang="zh-CN" altLang="en-US"/>
          </a:p>
        </p:txBody>
      </p:sp>
      <p:sp>
        <p:nvSpPr>
          <p:cNvPr id="5" name="页脚占位符 4">
            <a:extLst>
              <a:ext uri="{FF2B5EF4-FFF2-40B4-BE49-F238E27FC236}">
                <a16:creationId xmlns:a16="http://schemas.microsoft.com/office/drawing/2014/main" id="{A21015C9-494F-DB3F-DA62-C52418CFE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15DBFD2-879C-5B8D-0E4E-A260AF48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9BC39-1470-4634-A4B5-B01CE1D6F3E2}" type="slidenum">
              <a:rPr lang="zh-CN" altLang="en-US" smtClean="0"/>
              <a:t>‹#›</a:t>
            </a:fld>
            <a:endParaRPr lang="zh-CN" altLang="en-US"/>
          </a:p>
        </p:txBody>
      </p:sp>
    </p:spTree>
    <p:extLst>
      <p:ext uri="{BB962C8B-B14F-4D97-AF65-F5344CB8AC3E}">
        <p14:creationId xmlns:p14="http://schemas.microsoft.com/office/powerpoint/2010/main" val="2264971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8EEF680-3D72-668F-2647-951196DFA55A}"/>
              </a:ext>
            </a:extLst>
          </p:cNvPr>
          <p:cNvSpPr txBox="1"/>
          <p:nvPr/>
        </p:nvSpPr>
        <p:spPr>
          <a:xfrm>
            <a:off x="894735" y="816076"/>
            <a:ext cx="9399639" cy="3139321"/>
          </a:xfrm>
          <a:prstGeom prst="rect">
            <a:avLst/>
          </a:prstGeom>
          <a:noFill/>
        </p:spPr>
        <p:txBody>
          <a:bodyPr wrap="square">
            <a:spAutoFit/>
          </a:bodyPr>
          <a:lstStyle/>
          <a:p>
            <a:r>
              <a:rPr lang="en-US" altLang="zh-CN" dirty="0"/>
              <a:t>• a title slide including team members names and demo title </a:t>
            </a:r>
          </a:p>
          <a:p>
            <a:r>
              <a:rPr lang="en-US" altLang="zh-CN" dirty="0"/>
              <a:t>• for each scene of the demo, one slide that explains what the team did and how the code works. </a:t>
            </a:r>
          </a:p>
          <a:p>
            <a:r>
              <a:rPr lang="en-US" altLang="zh-CN" dirty="0"/>
              <a:t>	– emphasize interesting aspects of your code! </a:t>
            </a:r>
          </a:p>
          <a:p>
            <a:r>
              <a:rPr lang="en-US" altLang="zh-CN" dirty="0"/>
              <a:t>	– use screenshots and/or diagrams if needed </a:t>
            </a:r>
          </a:p>
          <a:p>
            <a:r>
              <a:rPr lang="en-US" altLang="zh-CN" dirty="0"/>
              <a:t>• one final slide that shows practical aspects of the development of the project </a:t>
            </a:r>
          </a:p>
          <a:p>
            <a:r>
              <a:rPr lang="en-US" altLang="zh-CN" dirty="0"/>
              <a:t>	– how did you work as a team? </a:t>
            </a:r>
          </a:p>
          <a:p>
            <a:r>
              <a:rPr lang="en-US" altLang="zh-CN" dirty="0"/>
              <a:t>	– did you use version control? </a:t>
            </a:r>
          </a:p>
          <a:p>
            <a:r>
              <a:rPr lang="en-US" altLang="zh-CN" dirty="0"/>
              <a:t>	– how did you debug? </a:t>
            </a:r>
          </a:p>
          <a:p>
            <a:r>
              <a:rPr lang="en-US" altLang="zh-CN" dirty="0"/>
              <a:t>	– what did you do to make your project easier to develop? especially as a team </a:t>
            </a:r>
          </a:p>
          <a:p>
            <a:r>
              <a:rPr lang="en-US" altLang="zh-CN" dirty="0"/>
              <a:t>	– etc. </a:t>
            </a:r>
            <a:endParaRPr lang="zh-CN" altLang="en-US" dirty="0"/>
          </a:p>
        </p:txBody>
      </p:sp>
    </p:spTree>
    <p:extLst>
      <p:ext uri="{BB962C8B-B14F-4D97-AF65-F5344CB8AC3E}">
        <p14:creationId xmlns:p14="http://schemas.microsoft.com/office/powerpoint/2010/main" val="399595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CC286-7E6B-69FB-21A5-DDF10F884AFB}"/>
              </a:ext>
            </a:extLst>
          </p:cNvPr>
          <p:cNvSpPr>
            <a:spLocks noGrp="1"/>
          </p:cNvSpPr>
          <p:nvPr>
            <p:ph type="title"/>
          </p:nvPr>
        </p:nvSpPr>
        <p:spPr/>
        <p:txBody>
          <a:bodyPr>
            <a:normAutofit/>
          </a:bodyPr>
          <a:lstStyle/>
          <a:p>
            <a:pPr marR="0" lvl="0" algn="ctr" defTabSz="914400" rtl="0" eaLnBrk="1" fontAlgn="auto" latinLnBrk="0" hangingPunct="1">
              <a:lnSpc>
                <a:spcPct val="90000"/>
              </a:lnSpc>
              <a:spcBef>
                <a:spcPts val="1000"/>
              </a:spcBef>
              <a:spcAft>
                <a:spcPts val="0"/>
              </a:spcAft>
              <a:buClrTx/>
              <a:buSzTx/>
              <a:tabLst/>
              <a:defRPr/>
            </a:pPr>
            <a:br>
              <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br>
            <a:endParaRPr lang="zh-CN" altLang="en-US" b="1" dirty="0"/>
          </a:p>
        </p:txBody>
      </p:sp>
      <p:sp>
        <p:nvSpPr>
          <p:cNvPr id="3" name="内容占位符 2">
            <a:extLst>
              <a:ext uri="{FF2B5EF4-FFF2-40B4-BE49-F238E27FC236}">
                <a16:creationId xmlns:a16="http://schemas.microsoft.com/office/drawing/2014/main" id="{E0B4D937-35D5-86CF-2E26-C2FB7870B2ED}"/>
              </a:ext>
            </a:extLst>
          </p:cNvPr>
          <p:cNvSpPr>
            <a:spLocks noGrp="1"/>
          </p:cNvSpPr>
          <p:nvPr>
            <p:ph idx="1"/>
          </p:nvPr>
        </p:nvSpPr>
        <p:spPr>
          <a:xfrm>
            <a:off x="838200" y="742950"/>
            <a:ext cx="10515600" cy="5434013"/>
          </a:xfrm>
        </p:spPr>
        <p:txBody>
          <a:bodyPr/>
          <a:lstStyle/>
          <a:p>
            <a:pPr marL="0" indent="0" algn="ctr">
              <a:buNone/>
            </a:pPr>
            <a:endParaRPr lang="en-US" altLang="zh-CN" sz="4000" b="1" dirty="0">
              <a:latin typeface="Times New Roman" panose="02020603050405020304" pitchFamily="18" charset="0"/>
              <a:cs typeface="Times New Roman" panose="02020603050405020304" pitchFamily="18" charset="0"/>
            </a:endParaRPr>
          </a:p>
          <a:p>
            <a:pPr marL="0" indent="0" algn="ctr">
              <a:buNone/>
            </a:pPr>
            <a:r>
              <a:rPr lang="en-US" altLang="zh-CN" sz="4000" b="1" dirty="0" err="1">
                <a:latin typeface="Times New Roman" panose="02020603050405020304" pitchFamily="18" charset="0"/>
                <a:cs typeface="Times New Roman" panose="02020603050405020304" pitchFamily="18" charset="0"/>
              </a:rPr>
              <a:t>DCCA</a:t>
            </a: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GROUP2</a:t>
            </a:r>
            <a:endParaRPr lang="en-US" altLang="zh-CN" sz="4000" b="1" dirty="0">
              <a:latin typeface="Times New Roman" panose="02020603050405020304" pitchFamily="18" charset="0"/>
              <a:cs typeface="Times New Roman" panose="02020603050405020304" pitchFamily="18" charset="0"/>
            </a:endParaRPr>
          </a:p>
          <a:p>
            <a:pPr marL="0" indent="0" algn="ctr">
              <a:lnSpc>
                <a:spcPct val="50000"/>
              </a:lnSpc>
              <a:buNone/>
            </a:pPr>
            <a:br>
              <a:rPr lang="en-US" altLang="zh-CN" b="1" dirty="0">
                <a:latin typeface="Times New Roman" panose="02020603050405020304" pitchFamily="18" charset="0"/>
                <a:cs typeface="Times New Roman" panose="02020603050405020304" pitchFamily="18" charset="0"/>
              </a:rPr>
            </a:b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Leran</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LV 999004195, </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Yiyang</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YAN </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999005002,Zehui</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LIN 999003981, </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Junting</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Pan 999010440</a:t>
            </a:r>
            <a:endParaRPr lang="en-US" altLang="zh-CN" sz="2000" dirty="0"/>
          </a:p>
          <a:p>
            <a:pPr algn="ctr"/>
            <a:endParaRPr lang="en-US" altLang="zh-CN" dirty="0"/>
          </a:p>
          <a:p>
            <a:pPr algn="ctr"/>
            <a:r>
              <a:rPr lang="en-US" altLang="zh-CN" sz="3600" dirty="0" err="1"/>
              <a:t>Demo1</a:t>
            </a:r>
            <a:r>
              <a:rPr lang="en-US" altLang="zh-CN" sz="3600" dirty="0"/>
              <a:t> — Break the Brick</a:t>
            </a:r>
          </a:p>
          <a:p>
            <a:pPr algn="ctr"/>
            <a:r>
              <a:rPr lang="en-US" altLang="zh-CN" sz="3600" dirty="0" err="1"/>
              <a:t>Demo2</a:t>
            </a:r>
            <a:r>
              <a:rPr lang="en-US" altLang="zh-CN" sz="3600" dirty="0"/>
              <a:t> — Scrolling Kirby </a:t>
            </a:r>
          </a:p>
          <a:p>
            <a:pPr algn="ctr"/>
            <a:r>
              <a:rPr lang="en-US" altLang="zh-CN" sz="3600" dirty="0" err="1"/>
              <a:t>Demo3</a:t>
            </a:r>
            <a:r>
              <a:rPr lang="en-US" altLang="zh-CN" sz="3600" dirty="0"/>
              <a:t> — </a:t>
            </a:r>
            <a:r>
              <a:rPr lang="en-US" altLang="zh-CN" sz="3600" dirty="0" err="1"/>
              <a:t>Sun&amp;Earth&amp;Moon</a:t>
            </a:r>
            <a:endParaRPr lang="en-US" altLang="zh-CN" sz="3600" dirty="0"/>
          </a:p>
          <a:p>
            <a:pPr lvl="1"/>
            <a:endParaRPr lang="en-US" altLang="zh-CN" dirty="0"/>
          </a:p>
          <a:p>
            <a:endParaRPr lang="en-US" altLang="zh-CN"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1156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8F399B8-1280-028C-4E97-B76B532C2E74}"/>
              </a:ext>
            </a:extLst>
          </p:cNvPr>
          <p:cNvPicPr>
            <a:picLocks noChangeAspect="1"/>
          </p:cNvPicPr>
          <p:nvPr/>
        </p:nvPicPr>
        <p:blipFill rotWithShape="1">
          <a:blip r:embed="rId3"/>
          <a:srcRect b="57037"/>
          <a:stretch/>
        </p:blipFill>
        <p:spPr>
          <a:xfrm>
            <a:off x="24755" y="1206026"/>
            <a:ext cx="5466991" cy="2946400"/>
          </a:xfrm>
          <a:prstGeom prst="rect">
            <a:avLst/>
          </a:prstGeom>
        </p:spPr>
      </p:pic>
      <p:cxnSp>
        <p:nvCxnSpPr>
          <p:cNvPr id="22" name="直接连接符 21">
            <a:extLst>
              <a:ext uri="{FF2B5EF4-FFF2-40B4-BE49-F238E27FC236}">
                <a16:creationId xmlns:a16="http://schemas.microsoft.com/office/drawing/2014/main" id="{39B10DAE-0463-4E42-DB98-BB33D70D5752}"/>
              </a:ext>
            </a:extLst>
          </p:cNvPr>
          <p:cNvCxnSpPr/>
          <p:nvPr/>
        </p:nvCxnSpPr>
        <p:spPr>
          <a:xfrm>
            <a:off x="220323" y="2150864"/>
            <a:ext cx="507585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A6E53C8-941B-175B-F401-7777BFCB2989}"/>
              </a:ext>
            </a:extLst>
          </p:cNvPr>
          <p:cNvSpPr txBox="1"/>
          <p:nvPr/>
        </p:nvSpPr>
        <p:spPr>
          <a:xfrm>
            <a:off x="724549" y="3570215"/>
            <a:ext cx="3125756" cy="307777"/>
          </a:xfrm>
          <a:prstGeom prst="rect">
            <a:avLst/>
          </a:prstGeom>
          <a:noFill/>
        </p:spPr>
        <p:txBody>
          <a:bodyPr wrap="square" rtlCol="0">
            <a:spAutoFit/>
          </a:bodyPr>
          <a:lstStyle/>
          <a:p>
            <a:r>
              <a:rPr lang="en-US" altLang="zh-CN" sz="1400" dirty="0"/>
              <a:t>;b was originally set to 100</a:t>
            </a:r>
            <a:endParaRPr lang="zh-CN" altLang="en-US" sz="1400" dirty="0"/>
          </a:p>
        </p:txBody>
      </p:sp>
      <p:sp>
        <p:nvSpPr>
          <p:cNvPr id="2" name="标题 1">
            <a:extLst>
              <a:ext uri="{FF2B5EF4-FFF2-40B4-BE49-F238E27FC236}">
                <a16:creationId xmlns:a16="http://schemas.microsoft.com/office/drawing/2014/main" id="{D2825A27-9867-4DC4-BB4A-0735762D04CD}"/>
              </a:ext>
            </a:extLst>
          </p:cNvPr>
          <p:cNvSpPr>
            <a:spLocks noGrp="1"/>
          </p:cNvSpPr>
          <p:nvPr>
            <p:ph type="title"/>
          </p:nvPr>
        </p:nvSpPr>
        <p:spPr>
          <a:xfrm>
            <a:off x="409985" y="191278"/>
            <a:ext cx="10515600" cy="399256"/>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Demo1 — Break the Brick</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44BE187-0FBD-1D5E-9326-D3BAA8687820}"/>
              </a:ext>
            </a:extLst>
          </p:cNvPr>
          <p:cNvPicPr>
            <a:picLocks noChangeAspect="1"/>
          </p:cNvPicPr>
          <p:nvPr/>
        </p:nvPicPr>
        <p:blipFill rotWithShape="1">
          <a:blip r:embed="rId3"/>
          <a:srcRect t="43644"/>
          <a:stretch/>
        </p:blipFill>
        <p:spPr>
          <a:xfrm>
            <a:off x="3684592" y="2611574"/>
            <a:ext cx="5466991" cy="3864942"/>
          </a:xfrm>
          <a:prstGeom prst="rect">
            <a:avLst/>
          </a:prstGeom>
        </p:spPr>
      </p:pic>
      <p:grpSp>
        <p:nvGrpSpPr>
          <p:cNvPr id="5" name="组合 4">
            <a:extLst>
              <a:ext uri="{FF2B5EF4-FFF2-40B4-BE49-F238E27FC236}">
                <a16:creationId xmlns:a16="http://schemas.microsoft.com/office/drawing/2014/main" id="{708BF07B-105C-DEF9-ED3E-F2833DC00291}"/>
              </a:ext>
            </a:extLst>
          </p:cNvPr>
          <p:cNvGrpSpPr/>
          <p:nvPr/>
        </p:nvGrpSpPr>
        <p:grpSpPr>
          <a:xfrm>
            <a:off x="7040530" y="595312"/>
            <a:ext cx="5029846" cy="3459386"/>
            <a:chOff x="3408533" y="1671481"/>
            <a:chExt cx="8617503" cy="5191619"/>
          </a:xfrm>
        </p:grpSpPr>
        <p:pic>
          <p:nvPicPr>
            <p:cNvPr id="3" name="图片 2" descr="图形用户界面, 应用程序&#10;&#10;描述已自动生成">
              <a:extLst>
                <a:ext uri="{FF2B5EF4-FFF2-40B4-BE49-F238E27FC236}">
                  <a16:creationId xmlns:a16="http://schemas.microsoft.com/office/drawing/2014/main" id="{C57E7F92-FEE4-4F69-F803-685676082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8533" y="2351923"/>
              <a:ext cx="8617502" cy="4511177"/>
            </a:xfrm>
            <a:prstGeom prst="rect">
              <a:avLst/>
            </a:prstGeom>
          </p:spPr>
        </p:pic>
        <p:sp>
          <p:nvSpPr>
            <p:cNvPr id="9" name="矩形: 圆角 8">
              <a:extLst>
                <a:ext uri="{FF2B5EF4-FFF2-40B4-BE49-F238E27FC236}">
                  <a16:creationId xmlns:a16="http://schemas.microsoft.com/office/drawing/2014/main" id="{7A1866F0-06A1-2EE9-582D-BAD6A525EA93}"/>
                </a:ext>
              </a:extLst>
            </p:cNvPr>
            <p:cNvSpPr/>
            <p:nvPr/>
          </p:nvSpPr>
          <p:spPr>
            <a:xfrm>
              <a:off x="3825550" y="2663890"/>
              <a:ext cx="5466991" cy="172149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A2675084-7235-40BB-0536-2912B3F696BE}"/>
                </a:ext>
              </a:extLst>
            </p:cNvPr>
            <p:cNvSpPr/>
            <p:nvPr/>
          </p:nvSpPr>
          <p:spPr>
            <a:xfrm>
              <a:off x="7368782" y="6324074"/>
              <a:ext cx="765110" cy="2239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72CE65B9-73DF-8CA7-B6C4-18B9403AAB58}"/>
                </a:ext>
              </a:extLst>
            </p:cNvPr>
            <p:cNvSpPr/>
            <p:nvPr/>
          </p:nvSpPr>
          <p:spPr>
            <a:xfrm>
              <a:off x="9825135" y="5561044"/>
              <a:ext cx="2200901" cy="12339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10F7C191-4346-2A30-5B49-2B27394FE9BB}"/>
                </a:ext>
              </a:extLst>
            </p:cNvPr>
            <p:cNvCxnSpPr>
              <a:cxnSpLocks/>
            </p:cNvCxnSpPr>
            <p:nvPr/>
          </p:nvCxnSpPr>
          <p:spPr>
            <a:xfrm flipV="1">
              <a:off x="6283418" y="2055199"/>
              <a:ext cx="354562" cy="5832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4658E1B9-D63F-87B4-66C6-293CA5764A8F}"/>
                </a:ext>
              </a:extLst>
            </p:cNvPr>
            <p:cNvCxnSpPr>
              <a:cxnSpLocks/>
            </p:cNvCxnSpPr>
            <p:nvPr/>
          </p:nvCxnSpPr>
          <p:spPr>
            <a:xfrm flipV="1">
              <a:off x="7604451" y="5726620"/>
              <a:ext cx="354562" cy="5832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41822FE9-3A43-7339-1920-B1CF04EF2E5F}"/>
                </a:ext>
              </a:extLst>
            </p:cNvPr>
            <p:cNvCxnSpPr>
              <a:cxnSpLocks/>
            </p:cNvCxnSpPr>
            <p:nvPr/>
          </p:nvCxnSpPr>
          <p:spPr>
            <a:xfrm flipV="1">
              <a:off x="10033521" y="4977794"/>
              <a:ext cx="354562" cy="58325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8" name="文本框 17">
              <a:extLst>
                <a:ext uri="{FF2B5EF4-FFF2-40B4-BE49-F238E27FC236}">
                  <a16:creationId xmlns:a16="http://schemas.microsoft.com/office/drawing/2014/main" id="{3EA3A40E-801A-E007-22AA-D7B87BDF19F3}"/>
                </a:ext>
              </a:extLst>
            </p:cNvPr>
            <p:cNvSpPr txBox="1"/>
            <p:nvPr/>
          </p:nvSpPr>
          <p:spPr>
            <a:xfrm>
              <a:off x="6034391" y="1671481"/>
              <a:ext cx="2389881" cy="554269"/>
            </a:xfrm>
            <a:prstGeom prst="rect">
              <a:avLst/>
            </a:prstGeom>
            <a:noFill/>
          </p:spPr>
          <p:txBody>
            <a:bodyPr wrap="square" rtlCol="0">
              <a:spAutoFit/>
            </a:bodyPr>
            <a:lstStyle/>
            <a:p>
              <a:r>
                <a:rPr lang="en-US" altLang="zh-CN" dirty="0"/>
                <a:t>background</a:t>
              </a:r>
              <a:endParaRPr lang="zh-CN" altLang="en-US" dirty="0"/>
            </a:p>
          </p:txBody>
        </p:sp>
        <p:sp>
          <p:nvSpPr>
            <p:cNvPr id="19" name="文本框 18">
              <a:extLst>
                <a:ext uri="{FF2B5EF4-FFF2-40B4-BE49-F238E27FC236}">
                  <a16:creationId xmlns:a16="http://schemas.microsoft.com/office/drawing/2014/main" id="{FA6E79C5-78DA-2ACA-56D9-47E9C26B1F07}"/>
                </a:ext>
              </a:extLst>
            </p:cNvPr>
            <p:cNvSpPr txBox="1"/>
            <p:nvPr/>
          </p:nvSpPr>
          <p:spPr>
            <a:xfrm>
              <a:off x="9418098" y="4385388"/>
              <a:ext cx="2607937" cy="554269"/>
            </a:xfrm>
            <a:prstGeom prst="rect">
              <a:avLst/>
            </a:prstGeom>
            <a:noFill/>
          </p:spPr>
          <p:txBody>
            <a:bodyPr wrap="square" rtlCol="0">
              <a:spAutoFit/>
            </a:bodyPr>
            <a:lstStyle/>
            <a:p>
              <a:r>
                <a:rPr lang="en-US" altLang="zh-CN" dirty="0">
                  <a:solidFill>
                    <a:srgbClr val="FF0000"/>
                  </a:solidFill>
                </a:rPr>
                <a:t>background</a:t>
              </a:r>
              <a:endParaRPr lang="zh-CN" altLang="en-US" dirty="0">
                <a:solidFill>
                  <a:srgbClr val="FF0000"/>
                </a:solidFill>
              </a:endParaRPr>
            </a:p>
          </p:txBody>
        </p:sp>
        <p:sp>
          <p:nvSpPr>
            <p:cNvPr id="20" name="文本框 19">
              <a:extLst>
                <a:ext uri="{FF2B5EF4-FFF2-40B4-BE49-F238E27FC236}">
                  <a16:creationId xmlns:a16="http://schemas.microsoft.com/office/drawing/2014/main" id="{960C1DFF-A802-DAB0-05FA-92041339262B}"/>
                </a:ext>
              </a:extLst>
            </p:cNvPr>
            <p:cNvSpPr txBox="1"/>
            <p:nvPr/>
          </p:nvSpPr>
          <p:spPr>
            <a:xfrm>
              <a:off x="6479765" y="5215490"/>
              <a:ext cx="2935945" cy="554269"/>
            </a:xfrm>
            <a:prstGeom prst="rect">
              <a:avLst/>
            </a:prstGeom>
            <a:noFill/>
          </p:spPr>
          <p:txBody>
            <a:bodyPr wrap="square" rtlCol="0">
              <a:spAutoFit/>
            </a:bodyPr>
            <a:lstStyle/>
            <a:p>
              <a:r>
                <a:rPr lang="en-US" altLang="zh-CN" dirty="0"/>
                <a:t>Paddle object</a:t>
              </a:r>
              <a:endParaRPr lang="zh-CN" altLang="en-US" dirty="0"/>
            </a:p>
          </p:txBody>
        </p:sp>
      </p:grpSp>
      <p:sp>
        <p:nvSpPr>
          <p:cNvPr id="6" name="文本框 5">
            <a:extLst>
              <a:ext uri="{FF2B5EF4-FFF2-40B4-BE49-F238E27FC236}">
                <a16:creationId xmlns:a16="http://schemas.microsoft.com/office/drawing/2014/main" id="{0467B2C1-0018-2BAD-C47C-F010ECD0B0E4}"/>
              </a:ext>
            </a:extLst>
          </p:cNvPr>
          <p:cNvSpPr txBox="1"/>
          <p:nvPr/>
        </p:nvSpPr>
        <p:spPr>
          <a:xfrm>
            <a:off x="7942070" y="4149808"/>
            <a:ext cx="3302000" cy="369332"/>
          </a:xfrm>
          <a:prstGeom prst="rect">
            <a:avLst/>
          </a:prstGeom>
          <a:noFill/>
        </p:spPr>
        <p:txBody>
          <a:bodyPr wrap="square" rtlCol="0">
            <a:spAutoFit/>
          </a:bodyPr>
          <a:lstStyle/>
          <a:p>
            <a:r>
              <a:rPr lang="en-US" altLang="zh-CN" dirty="0"/>
              <a:t>Figure 1. Layout of the demo</a:t>
            </a:r>
            <a:endParaRPr lang="zh-CN" altLang="en-US" dirty="0"/>
          </a:p>
        </p:txBody>
      </p:sp>
      <p:sp>
        <p:nvSpPr>
          <p:cNvPr id="8" name="文本框 7">
            <a:extLst>
              <a:ext uri="{FF2B5EF4-FFF2-40B4-BE49-F238E27FC236}">
                <a16:creationId xmlns:a16="http://schemas.microsoft.com/office/drawing/2014/main" id="{C83E4960-42F4-F498-253B-7391D811A271}"/>
              </a:ext>
            </a:extLst>
          </p:cNvPr>
          <p:cNvSpPr txBox="1"/>
          <p:nvPr/>
        </p:nvSpPr>
        <p:spPr>
          <a:xfrm>
            <a:off x="220323" y="779978"/>
            <a:ext cx="264987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Velocity modifying</a:t>
            </a:r>
            <a:endParaRPr lang="zh-CN" altLang="en-US" b="1" dirty="0"/>
          </a:p>
        </p:txBody>
      </p:sp>
      <p:sp>
        <p:nvSpPr>
          <p:cNvPr id="12" name="文本框 11">
            <a:extLst>
              <a:ext uri="{FF2B5EF4-FFF2-40B4-BE49-F238E27FC236}">
                <a16:creationId xmlns:a16="http://schemas.microsoft.com/office/drawing/2014/main" id="{8872C72E-D72F-941D-7189-5DA2A1E8CA74}"/>
              </a:ext>
            </a:extLst>
          </p:cNvPr>
          <p:cNvSpPr txBox="1"/>
          <p:nvPr/>
        </p:nvSpPr>
        <p:spPr>
          <a:xfrm>
            <a:off x="3644281" y="2408156"/>
            <a:ext cx="264987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a:t>Object movement</a:t>
            </a:r>
            <a:endParaRPr lang="zh-CN" altLang="en-US" b="1" dirty="0"/>
          </a:p>
        </p:txBody>
      </p:sp>
    </p:spTree>
    <p:extLst>
      <p:ext uri="{BB962C8B-B14F-4D97-AF65-F5344CB8AC3E}">
        <p14:creationId xmlns:p14="http://schemas.microsoft.com/office/powerpoint/2010/main" val="147932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E0C0E-FC1E-7F16-4975-CF2FAB8EDA51}"/>
              </a:ext>
            </a:extLst>
          </p:cNvPr>
          <p:cNvSpPr>
            <a:spLocks noGrp="1"/>
          </p:cNvSpPr>
          <p:nvPr>
            <p:ph type="title"/>
          </p:nvPr>
        </p:nvSpPr>
        <p:spPr>
          <a:xfrm>
            <a:off x="838200" y="365126"/>
            <a:ext cx="10515600" cy="399256"/>
          </a:xfrm>
        </p:spPr>
        <p:txBody>
          <a:bodyPr>
            <a:normAutofit fontScale="90000"/>
          </a:bodyPr>
          <a:lstStyle/>
          <a:p>
            <a:r>
              <a:rPr lang="en-US" altLang="zh-CN" dirty="0" err="1">
                <a:latin typeface="Times New Roman" panose="02020603050405020304" pitchFamily="18" charset="0"/>
                <a:cs typeface="Times New Roman" panose="02020603050405020304" pitchFamily="18" charset="0"/>
              </a:rPr>
              <a:t>Demo2</a:t>
            </a:r>
            <a:r>
              <a:rPr lang="en-US" altLang="zh-CN" dirty="0">
                <a:latin typeface="Times New Roman" panose="02020603050405020304" pitchFamily="18" charset="0"/>
                <a:cs typeface="Times New Roman" panose="02020603050405020304" pitchFamily="18" charset="0"/>
              </a:rPr>
              <a:t> — Scrolling Kirby</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93177F3-E022-924D-886A-6B5F30FC340F}"/>
              </a:ext>
            </a:extLst>
          </p:cNvPr>
          <p:cNvSpPr>
            <a:spLocks noGrp="1"/>
          </p:cNvSpPr>
          <p:nvPr>
            <p:ph idx="1"/>
          </p:nvPr>
        </p:nvSpPr>
        <p:spPr>
          <a:xfrm>
            <a:off x="838200" y="978694"/>
            <a:ext cx="10515600" cy="5198269"/>
          </a:xfrm>
        </p:spPr>
        <p:txBody>
          <a:bodyPr>
            <a:normAutofit/>
          </a:bodyPr>
          <a:lstStyle/>
          <a:p>
            <a:r>
              <a:rPr lang="en-US" altLang="zh-CN" sz="2400" dirty="0">
                <a:latin typeface="Times New Roman" panose="02020603050405020304" pitchFamily="18" charset="0"/>
                <a:cs typeface="Times New Roman" panose="02020603050405020304" pitchFamily="18" charset="0"/>
              </a:rPr>
              <a:t>Fading &amp; Blinking</a:t>
            </a:r>
            <a:endParaRPr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C19E3BD-ADC1-D943-0748-B1F4BA00F7CD}"/>
              </a:ext>
            </a:extLst>
          </p:cNvPr>
          <p:cNvPicPr>
            <a:picLocks noChangeAspect="1"/>
          </p:cNvPicPr>
          <p:nvPr/>
        </p:nvPicPr>
        <p:blipFill>
          <a:blip r:embed="rId3"/>
          <a:stretch>
            <a:fillRect/>
          </a:stretch>
        </p:blipFill>
        <p:spPr>
          <a:xfrm>
            <a:off x="1270756" y="1529478"/>
            <a:ext cx="1862519" cy="5107066"/>
          </a:xfrm>
          <a:prstGeom prst="rect">
            <a:avLst/>
          </a:prstGeom>
        </p:spPr>
      </p:pic>
      <p:pic>
        <p:nvPicPr>
          <p:cNvPr id="7" name="图片 6" descr="图表&#10;&#10;描述已自动生成">
            <a:extLst>
              <a:ext uri="{FF2B5EF4-FFF2-40B4-BE49-F238E27FC236}">
                <a16:creationId xmlns:a16="http://schemas.microsoft.com/office/drawing/2014/main" id="{DDAD33EE-1A15-E86C-7B85-84BA3D85AC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8045" y="2827469"/>
            <a:ext cx="3450199" cy="2771471"/>
          </a:xfrm>
          <a:prstGeom prst="rect">
            <a:avLst/>
          </a:prstGeom>
        </p:spPr>
      </p:pic>
      <p:pic>
        <p:nvPicPr>
          <p:cNvPr id="11" name="图片 10">
            <a:extLst>
              <a:ext uri="{FF2B5EF4-FFF2-40B4-BE49-F238E27FC236}">
                <a16:creationId xmlns:a16="http://schemas.microsoft.com/office/drawing/2014/main" id="{48A0D7FD-53CA-9736-0CE6-5F77821464AC}"/>
              </a:ext>
            </a:extLst>
          </p:cNvPr>
          <p:cNvPicPr>
            <a:picLocks noChangeAspect="1"/>
          </p:cNvPicPr>
          <p:nvPr/>
        </p:nvPicPr>
        <p:blipFill rotWithShape="1">
          <a:blip r:embed="rId5"/>
          <a:srcRect l="-1" r="-320" b="51628"/>
          <a:stretch/>
        </p:blipFill>
        <p:spPr>
          <a:xfrm>
            <a:off x="4741388" y="4926331"/>
            <a:ext cx="3764876" cy="1566543"/>
          </a:xfrm>
          <a:prstGeom prst="rect">
            <a:avLst/>
          </a:prstGeom>
        </p:spPr>
      </p:pic>
      <p:pic>
        <p:nvPicPr>
          <p:cNvPr id="13" name="图片 12">
            <a:extLst>
              <a:ext uri="{FF2B5EF4-FFF2-40B4-BE49-F238E27FC236}">
                <a16:creationId xmlns:a16="http://schemas.microsoft.com/office/drawing/2014/main" id="{A0307556-2FBA-10CC-8CB7-A00419D492DF}"/>
              </a:ext>
            </a:extLst>
          </p:cNvPr>
          <p:cNvPicPr>
            <a:picLocks noChangeAspect="1"/>
          </p:cNvPicPr>
          <p:nvPr/>
        </p:nvPicPr>
        <p:blipFill>
          <a:blip r:embed="rId6"/>
          <a:stretch>
            <a:fillRect/>
          </a:stretch>
        </p:blipFill>
        <p:spPr>
          <a:xfrm>
            <a:off x="4826540" y="1529478"/>
            <a:ext cx="3594572" cy="3178502"/>
          </a:xfrm>
          <a:prstGeom prst="rect">
            <a:avLst/>
          </a:prstGeom>
        </p:spPr>
      </p:pic>
      <p:sp>
        <p:nvSpPr>
          <p:cNvPr id="14" name="内容占位符 2">
            <a:extLst>
              <a:ext uri="{FF2B5EF4-FFF2-40B4-BE49-F238E27FC236}">
                <a16:creationId xmlns:a16="http://schemas.microsoft.com/office/drawing/2014/main" id="{4A894A97-ECEE-1A72-449C-E5E1568D5395}"/>
              </a:ext>
            </a:extLst>
          </p:cNvPr>
          <p:cNvSpPr txBox="1">
            <a:spLocks/>
          </p:cNvSpPr>
          <p:nvPr/>
        </p:nvSpPr>
        <p:spPr>
          <a:xfrm>
            <a:off x="4826540" y="978694"/>
            <a:ext cx="3053499" cy="5198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Scrolling</a:t>
            </a:r>
            <a:endParaRPr lang="zh-CN" altLang="en-US" sz="24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D009CB86-EB57-31C8-E10C-F55BFB71CA9E}"/>
              </a:ext>
            </a:extLst>
          </p:cNvPr>
          <p:cNvSpPr/>
          <p:nvPr/>
        </p:nvSpPr>
        <p:spPr>
          <a:xfrm>
            <a:off x="1932495" y="1800520"/>
            <a:ext cx="1036948" cy="263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A8051CC-C57E-17E3-4156-6BA9051ABFBE}"/>
              </a:ext>
            </a:extLst>
          </p:cNvPr>
          <p:cNvSpPr/>
          <p:nvPr/>
        </p:nvSpPr>
        <p:spPr>
          <a:xfrm>
            <a:off x="5719079" y="4083011"/>
            <a:ext cx="1551876" cy="2603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E843FA7-1A34-0102-28E0-54165E5E4366}"/>
              </a:ext>
            </a:extLst>
          </p:cNvPr>
          <p:cNvSpPr/>
          <p:nvPr/>
        </p:nvSpPr>
        <p:spPr>
          <a:xfrm>
            <a:off x="5731470" y="1541182"/>
            <a:ext cx="706201" cy="2593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66C55C3-049B-7079-77F6-A46740765F1D}"/>
              </a:ext>
            </a:extLst>
          </p:cNvPr>
          <p:cNvSpPr/>
          <p:nvPr/>
        </p:nvSpPr>
        <p:spPr>
          <a:xfrm>
            <a:off x="6032090" y="5672483"/>
            <a:ext cx="2238781" cy="5044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547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E0C0E-FC1E-7F16-4975-CF2FAB8EDA51}"/>
              </a:ext>
            </a:extLst>
          </p:cNvPr>
          <p:cNvSpPr>
            <a:spLocks noGrp="1"/>
          </p:cNvSpPr>
          <p:nvPr>
            <p:ph type="title"/>
          </p:nvPr>
        </p:nvSpPr>
        <p:spPr>
          <a:xfrm>
            <a:off x="838200" y="365126"/>
            <a:ext cx="10515600" cy="399256"/>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Demo3 — </a:t>
            </a:r>
            <a:r>
              <a:rPr lang="en-US" altLang="zh-CN" dirty="0" err="1">
                <a:latin typeface="Times New Roman" panose="02020603050405020304" pitchFamily="18" charset="0"/>
                <a:cs typeface="Times New Roman" panose="02020603050405020304" pitchFamily="18" charset="0"/>
              </a:rPr>
              <a:t>Sun&amp;Earth&amp;Moon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93177F3-E022-924D-886A-6B5F30FC340F}"/>
              </a:ext>
            </a:extLst>
          </p:cNvPr>
          <p:cNvSpPr>
            <a:spLocks noGrp="1"/>
          </p:cNvSpPr>
          <p:nvPr>
            <p:ph idx="1"/>
          </p:nvPr>
        </p:nvSpPr>
        <p:spPr>
          <a:xfrm>
            <a:off x="855115" y="1720407"/>
            <a:ext cx="1898476" cy="399257"/>
          </a:xfrm>
        </p:spPr>
        <p:txBody>
          <a:bodyPr>
            <a:normAutofit lnSpcReduction="10000"/>
          </a:bodyPr>
          <a:lstStyle/>
          <a:p>
            <a:r>
              <a:rPr lang="en-US" altLang="zh-CN" sz="2400" dirty="0">
                <a:latin typeface="Times New Roman" panose="02020603050405020304" pitchFamily="18" charset="0"/>
                <a:cs typeface="Times New Roman" panose="02020603050405020304" pitchFamily="18" charset="0"/>
              </a:rPr>
              <a:t>TIME</a:t>
            </a:r>
            <a:endParaRPr lang="zh-CN" altLang="en-US" sz="2400"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D9DE247B-6316-5956-FC12-DBD3B6BA5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638" y="790344"/>
            <a:ext cx="2422460" cy="842246"/>
          </a:xfrm>
          <a:prstGeom prst="rect">
            <a:avLst/>
          </a:prstGeom>
        </p:spPr>
      </p:pic>
      <p:pic>
        <p:nvPicPr>
          <p:cNvPr id="9" name="Picture 8" descr="Text&#10;&#10;Description automatically generated">
            <a:extLst>
              <a:ext uri="{FF2B5EF4-FFF2-40B4-BE49-F238E27FC236}">
                <a16:creationId xmlns:a16="http://schemas.microsoft.com/office/drawing/2014/main" id="{06739EA8-60BD-6FDA-B17B-23B08FA82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450" y="2112985"/>
            <a:ext cx="1511991" cy="697841"/>
          </a:xfrm>
          <a:prstGeom prst="rect">
            <a:avLst/>
          </a:prstGeom>
        </p:spPr>
      </p:pic>
      <p:pic>
        <p:nvPicPr>
          <p:cNvPr id="12" name="Picture 11" descr="Text&#10;&#10;Description automatically generated">
            <a:extLst>
              <a:ext uri="{FF2B5EF4-FFF2-40B4-BE49-F238E27FC236}">
                <a16:creationId xmlns:a16="http://schemas.microsoft.com/office/drawing/2014/main" id="{3E2D1EE7-F734-0066-4978-A675113AC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3775" y="2114127"/>
            <a:ext cx="1511991" cy="725755"/>
          </a:xfrm>
          <a:prstGeom prst="rect">
            <a:avLst/>
          </a:prstGeom>
        </p:spPr>
      </p:pic>
      <p:grpSp>
        <p:nvGrpSpPr>
          <p:cNvPr id="32" name="Group 31">
            <a:extLst>
              <a:ext uri="{FF2B5EF4-FFF2-40B4-BE49-F238E27FC236}">
                <a16:creationId xmlns:a16="http://schemas.microsoft.com/office/drawing/2014/main" id="{C69496A6-0E1C-FDB4-6729-02D2BC1C8E03}"/>
              </a:ext>
            </a:extLst>
          </p:cNvPr>
          <p:cNvGrpSpPr/>
          <p:nvPr/>
        </p:nvGrpSpPr>
        <p:grpSpPr>
          <a:xfrm>
            <a:off x="5642731" y="1395999"/>
            <a:ext cx="3609274" cy="4389657"/>
            <a:chOff x="4065601" y="1234171"/>
            <a:chExt cx="3609274" cy="4389657"/>
          </a:xfrm>
        </p:grpSpPr>
        <p:pic>
          <p:nvPicPr>
            <p:cNvPr id="22" name="Picture 21" descr="Text&#10;&#10;Description automatically generated">
              <a:extLst>
                <a:ext uri="{FF2B5EF4-FFF2-40B4-BE49-F238E27FC236}">
                  <a16:creationId xmlns:a16="http://schemas.microsoft.com/office/drawing/2014/main" id="{A9C3D302-E359-7F16-D5D9-F84FAF009B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5601" y="1234171"/>
              <a:ext cx="3609274" cy="4389657"/>
            </a:xfrm>
            <a:prstGeom prst="rect">
              <a:avLst/>
            </a:prstGeom>
          </p:spPr>
        </p:pic>
        <p:sp>
          <p:nvSpPr>
            <p:cNvPr id="23" name="Rectangle 22">
              <a:extLst>
                <a:ext uri="{FF2B5EF4-FFF2-40B4-BE49-F238E27FC236}">
                  <a16:creationId xmlns:a16="http://schemas.microsoft.com/office/drawing/2014/main" id="{1B077B25-02D3-3665-F728-132B91205323}"/>
                </a:ext>
              </a:extLst>
            </p:cNvPr>
            <p:cNvSpPr/>
            <p:nvPr/>
          </p:nvSpPr>
          <p:spPr>
            <a:xfrm>
              <a:off x="4082516" y="2704801"/>
              <a:ext cx="1424666" cy="2701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FCB8C0B-3521-27AB-FC09-E8E02D541842}"/>
                </a:ext>
              </a:extLst>
            </p:cNvPr>
            <p:cNvSpPr/>
            <p:nvPr/>
          </p:nvSpPr>
          <p:spPr>
            <a:xfrm>
              <a:off x="4082516" y="5132810"/>
              <a:ext cx="1424666" cy="2701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4B6E10FA-720B-7739-423B-EDD61A870673}"/>
              </a:ext>
            </a:extLst>
          </p:cNvPr>
          <p:cNvGrpSpPr/>
          <p:nvPr/>
        </p:nvGrpSpPr>
        <p:grpSpPr>
          <a:xfrm>
            <a:off x="9679522" y="171471"/>
            <a:ext cx="2056358" cy="6464116"/>
            <a:chOff x="9575612" y="109125"/>
            <a:chExt cx="2056358" cy="6464116"/>
          </a:xfrm>
        </p:grpSpPr>
        <p:pic>
          <p:nvPicPr>
            <p:cNvPr id="20" name="Picture 19" descr="Text&#10;&#10;Description automatically generated">
              <a:extLst>
                <a:ext uri="{FF2B5EF4-FFF2-40B4-BE49-F238E27FC236}">
                  <a16:creationId xmlns:a16="http://schemas.microsoft.com/office/drawing/2014/main" id="{A01E7DEF-CCA6-3A6B-404D-7207AE9756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75612" y="109125"/>
              <a:ext cx="2056358" cy="6464116"/>
            </a:xfrm>
            <a:prstGeom prst="rect">
              <a:avLst/>
            </a:prstGeom>
          </p:spPr>
        </p:pic>
        <p:sp>
          <p:nvSpPr>
            <p:cNvPr id="25" name="Rectangle 24">
              <a:extLst>
                <a:ext uri="{FF2B5EF4-FFF2-40B4-BE49-F238E27FC236}">
                  <a16:creationId xmlns:a16="http://schemas.microsoft.com/office/drawing/2014/main" id="{6E6161D3-DAD2-6EB5-AA1C-59A2DE7AC56E}"/>
                </a:ext>
              </a:extLst>
            </p:cNvPr>
            <p:cNvSpPr/>
            <p:nvPr/>
          </p:nvSpPr>
          <p:spPr>
            <a:xfrm>
              <a:off x="9596394" y="5658056"/>
              <a:ext cx="1501438" cy="4159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E61DAC4-06A3-5CA9-2279-48E5B6AAC0E4}"/>
                </a:ext>
              </a:extLst>
            </p:cNvPr>
            <p:cNvSpPr/>
            <p:nvPr/>
          </p:nvSpPr>
          <p:spPr>
            <a:xfrm>
              <a:off x="9596394" y="4256805"/>
              <a:ext cx="1511829" cy="588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C1E5455-0998-70BC-0648-6BCE9BAD2385}"/>
                </a:ext>
              </a:extLst>
            </p:cNvPr>
            <p:cNvSpPr/>
            <p:nvPr/>
          </p:nvSpPr>
          <p:spPr>
            <a:xfrm>
              <a:off x="9632758" y="1403988"/>
              <a:ext cx="1511829" cy="588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内容占位符 2">
            <a:extLst>
              <a:ext uri="{FF2B5EF4-FFF2-40B4-BE49-F238E27FC236}">
                <a16:creationId xmlns:a16="http://schemas.microsoft.com/office/drawing/2014/main" id="{B194AAFF-D36D-64D1-98D8-AB7486ABFDB7}"/>
              </a:ext>
            </a:extLst>
          </p:cNvPr>
          <p:cNvSpPr txBox="1">
            <a:spLocks/>
          </p:cNvSpPr>
          <p:nvPr/>
        </p:nvSpPr>
        <p:spPr>
          <a:xfrm>
            <a:off x="5527117" y="813569"/>
            <a:ext cx="1898476" cy="3992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ORBIT</a:t>
            </a:r>
            <a:endParaRPr lang="zh-CN" altLang="en-US" sz="2400" dirty="0">
              <a:latin typeface="Times New Roman" panose="02020603050405020304" pitchFamily="18" charset="0"/>
              <a:cs typeface="Times New Roman" panose="02020603050405020304" pitchFamily="18" charset="0"/>
            </a:endParaRPr>
          </a:p>
        </p:txBody>
      </p:sp>
      <p:grpSp>
        <p:nvGrpSpPr>
          <p:cNvPr id="54" name="Group 53">
            <a:extLst>
              <a:ext uri="{FF2B5EF4-FFF2-40B4-BE49-F238E27FC236}">
                <a16:creationId xmlns:a16="http://schemas.microsoft.com/office/drawing/2014/main" id="{D1F7F393-6468-DDAE-42BA-F88E9812329C}"/>
              </a:ext>
            </a:extLst>
          </p:cNvPr>
          <p:cNvGrpSpPr/>
          <p:nvPr/>
        </p:nvGrpSpPr>
        <p:grpSpPr>
          <a:xfrm>
            <a:off x="933450" y="2982335"/>
            <a:ext cx="4309566" cy="3223750"/>
            <a:chOff x="933450" y="3075689"/>
            <a:chExt cx="4309566" cy="3223750"/>
          </a:xfrm>
        </p:grpSpPr>
        <p:grpSp>
          <p:nvGrpSpPr>
            <p:cNvPr id="40" name="Group 39">
              <a:extLst>
                <a:ext uri="{FF2B5EF4-FFF2-40B4-BE49-F238E27FC236}">
                  <a16:creationId xmlns:a16="http://schemas.microsoft.com/office/drawing/2014/main" id="{842B35A0-3465-61A2-F790-CA4CA8733ECA}"/>
                </a:ext>
              </a:extLst>
            </p:cNvPr>
            <p:cNvGrpSpPr/>
            <p:nvPr/>
          </p:nvGrpSpPr>
          <p:grpSpPr>
            <a:xfrm>
              <a:off x="933450" y="3075689"/>
              <a:ext cx="4013090" cy="3223750"/>
              <a:chOff x="933450" y="3075689"/>
              <a:chExt cx="4013090" cy="3223750"/>
            </a:xfrm>
          </p:grpSpPr>
          <p:pic>
            <p:nvPicPr>
              <p:cNvPr id="31" name="Picture 30" descr="Scatter chart&#10;&#10;Description automatically generated with medium confidence">
                <a:extLst>
                  <a:ext uri="{FF2B5EF4-FFF2-40B4-BE49-F238E27FC236}">
                    <a16:creationId xmlns:a16="http://schemas.microsoft.com/office/drawing/2014/main" id="{3010FD7D-2EEC-3F34-CD78-1C892E7B0E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3450" y="3075689"/>
                <a:ext cx="4013090" cy="3223750"/>
              </a:xfrm>
              <a:prstGeom prst="rect">
                <a:avLst/>
              </a:prstGeom>
            </p:spPr>
          </p:pic>
          <p:sp>
            <p:nvSpPr>
              <p:cNvPr id="36" name="Oval 35">
                <a:extLst>
                  <a:ext uri="{FF2B5EF4-FFF2-40B4-BE49-F238E27FC236}">
                    <a16:creationId xmlns:a16="http://schemas.microsoft.com/office/drawing/2014/main" id="{523C8E86-2C12-64CE-C73C-04D909F179A3}"/>
                  </a:ext>
                </a:extLst>
              </p:cNvPr>
              <p:cNvSpPr/>
              <p:nvPr/>
            </p:nvSpPr>
            <p:spPr>
              <a:xfrm>
                <a:off x="2430052" y="4430971"/>
                <a:ext cx="849718" cy="9177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D519218-BB5C-EDF7-DDC5-9890584F4679}"/>
                  </a:ext>
                </a:extLst>
              </p:cNvPr>
              <p:cNvSpPr/>
              <p:nvPr/>
            </p:nvSpPr>
            <p:spPr>
              <a:xfrm>
                <a:off x="3279770" y="3480216"/>
                <a:ext cx="413901" cy="30418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9C37A54D-FA2C-6029-EF46-BBCF75A55D3A}"/>
                  </a:ext>
                </a:extLst>
              </p:cNvPr>
              <p:cNvSpPr/>
              <p:nvPr/>
            </p:nvSpPr>
            <p:spPr>
              <a:xfrm>
                <a:off x="3408271" y="3863194"/>
                <a:ext cx="207765" cy="1674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7C74DEB-DBDD-EA88-4113-6C06CD3979C5}"/>
                  </a:ext>
                </a:extLst>
              </p:cNvPr>
              <p:cNvSpPr/>
              <p:nvPr/>
            </p:nvSpPr>
            <p:spPr>
              <a:xfrm>
                <a:off x="1022208" y="3766851"/>
                <a:ext cx="1170273" cy="21247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A5F7EB01-686C-3699-8FB4-E957AFF3D52B}"/>
                </a:ext>
              </a:extLst>
            </p:cNvPr>
            <p:cNvCxnSpPr>
              <a:cxnSpLocks/>
            </p:cNvCxnSpPr>
            <p:nvPr/>
          </p:nvCxnSpPr>
          <p:spPr>
            <a:xfrm>
              <a:off x="2050988" y="5651539"/>
              <a:ext cx="1149412" cy="41611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DB1510B-7933-1BBB-8DEE-DBD08B415F93}"/>
                </a:ext>
              </a:extLst>
            </p:cNvPr>
            <p:cNvCxnSpPr>
              <a:cxnSpLocks/>
            </p:cNvCxnSpPr>
            <p:nvPr/>
          </p:nvCxnSpPr>
          <p:spPr>
            <a:xfrm>
              <a:off x="2939995" y="5415732"/>
              <a:ext cx="260405" cy="52094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C2F9031-7C0F-B866-E736-14495E7A470E}"/>
                </a:ext>
              </a:extLst>
            </p:cNvPr>
            <p:cNvSpPr txBox="1"/>
            <p:nvPr/>
          </p:nvSpPr>
          <p:spPr>
            <a:xfrm>
              <a:off x="3279770" y="5891645"/>
              <a:ext cx="1479266" cy="369332"/>
            </a:xfrm>
            <a:prstGeom prst="rect">
              <a:avLst/>
            </a:prstGeom>
            <a:noFill/>
          </p:spPr>
          <p:txBody>
            <a:bodyPr wrap="square" rtlCol="0">
              <a:spAutoFit/>
            </a:bodyPr>
            <a:lstStyle/>
            <a:p>
              <a:r>
                <a:rPr lang="en-US" b="1" dirty="0">
                  <a:solidFill>
                    <a:schemeClr val="accent1"/>
                  </a:solidFill>
                </a:rPr>
                <a:t>background</a:t>
              </a:r>
            </a:p>
          </p:txBody>
        </p:sp>
        <p:cxnSp>
          <p:nvCxnSpPr>
            <p:cNvPr id="50" name="Straight Arrow Connector 49">
              <a:extLst>
                <a:ext uri="{FF2B5EF4-FFF2-40B4-BE49-F238E27FC236}">
                  <a16:creationId xmlns:a16="http://schemas.microsoft.com/office/drawing/2014/main" id="{AC603D7C-5CD7-0772-B62C-43289A412773}"/>
                </a:ext>
              </a:extLst>
            </p:cNvPr>
            <p:cNvCxnSpPr>
              <a:cxnSpLocks/>
            </p:cNvCxnSpPr>
            <p:nvPr/>
          </p:nvCxnSpPr>
          <p:spPr>
            <a:xfrm>
              <a:off x="3518787" y="4056615"/>
              <a:ext cx="260405" cy="52094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75CE540-28F4-29E5-C1F2-5049A51AEBD0}"/>
                </a:ext>
              </a:extLst>
            </p:cNvPr>
            <p:cNvCxnSpPr>
              <a:cxnSpLocks/>
            </p:cNvCxnSpPr>
            <p:nvPr/>
          </p:nvCxnSpPr>
          <p:spPr>
            <a:xfrm>
              <a:off x="3672970" y="3766851"/>
              <a:ext cx="135741" cy="68864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A4811FA-2D99-0259-3F42-19B25AF83821}"/>
                </a:ext>
              </a:extLst>
            </p:cNvPr>
            <p:cNvSpPr txBox="1"/>
            <p:nvPr/>
          </p:nvSpPr>
          <p:spPr>
            <a:xfrm>
              <a:off x="3763750" y="4318340"/>
              <a:ext cx="1479266" cy="369332"/>
            </a:xfrm>
            <a:prstGeom prst="rect">
              <a:avLst/>
            </a:prstGeom>
            <a:noFill/>
          </p:spPr>
          <p:txBody>
            <a:bodyPr wrap="square" rtlCol="0">
              <a:spAutoFit/>
            </a:bodyPr>
            <a:lstStyle/>
            <a:p>
              <a:r>
                <a:rPr lang="en-US" b="1" dirty="0">
                  <a:solidFill>
                    <a:schemeClr val="accent1"/>
                  </a:solidFill>
                </a:rPr>
                <a:t>object</a:t>
              </a:r>
            </a:p>
          </p:txBody>
        </p:sp>
      </p:grpSp>
    </p:spTree>
    <p:extLst>
      <p:ext uri="{BB962C8B-B14F-4D97-AF65-F5344CB8AC3E}">
        <p14:creationId xmlns:p14="http://schemas.microsoft.com/office/powerpoint/2010/main" val="3876589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638</Words>
  <Application>Microsoft Office PowerPoint</Application>
  <PresentationFormat>Widescreen</PresentationFormat>
  <Paragraphs>50</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Courier</vt:lpstr>
      <vt:lpstr>等线</vt:lpstr>
      <vt:lpstr>等线 Light</vt:lpstr>
      <vt:lpstr>Arial</vt:lpstr>
      <vt:lpstr>Times New Roman</vt:lpstr>
      <vt:lpstr>Office 主题​​</vt:lpstr>
      <vt:lpstr>PowerPoint Presentation</vt:lpstr>
      <vt:lpstr> </vt:lpstr>
      <vt:lpstr>Demo1 — Break the Brick</vt:lpstr>
      <vt:lpstr>Demo2 — Scrolling Kirby</vt:lpstr>
      <vt:lpstr>Demo3 — Sun&amp;Earth&amp;Moon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吕 乐然</dc:creator>
  <cp:lastModifiedBy>Yiyang YAN 严翊洋</cp:lastModifiedBy>
  <cp:revision>16</cp:revision>
  <dcterms:created xsi:type="dcterms:W3CDTF">2023-01-05T07:43:28Z</dcterms:created>
  <dcterms:modified xsi:type="dcterms:W3CDTF">2023-01-08T05:17:41Z</dcterms:modified>
</cp:coreProperties>
</file>