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sldIdLst>
    <p:sldId id="256" r:id="rId2"/>
    <p:sldId id="273" r:id="rId3"/>
    <p:sldId id="274" r:id="rId4"/>
    <p:sldId id="278" r:id="rId5"/>
    <p:sldId id="279" r:id="rId6"/>
    <p:sldId id="276" r:id="rId7"/>
    <p:sldId id="270" r:id="rId8"/>
    <p:sldId id="277" r:id="rId9"/>
    <p:sldId id="271" r:id="rId10"/>
    <p:sldId id="285" r:id="rId11"/>
    <p:sldId id="283" r:id="rId12"/>
    <p:sldId id="284" r:id="rId13"/>
    <p:sldId id="282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F7F7F"/>
    <a:srgbClr val="0067AB"/>
    <a:srgbClr val="666666"/>
    <a:srgbClr val="F5A01A"/>
    <a:srgbClr val="F69F1D"/>
    <a:srgbClr val="0068AC"/>
    <a:srgbClr val="5590C3"/>
    <a:srgbClr val="247489"/>
    <a:srgbClr val="002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4" autoAdjust="0"/>
    <p:restoredTop sz="85492" autoAdjust="0"/>
  </p:normalViewPr>
  <p:slideViewPr>
    <p:cSldViewPr showGuides="1">
      <p:cViewPr>
        <p:scale>
          <a:sx n="70" d="100"/>
          <a:sy n="70" d="100"/>
        </p:scale>
        <p:origin x="-3372" y="-678"/>
      </p:cViewPr>
      <p:guideLst>
        <p:guide orient="horz" pos="336"/>
        <p:guide orient="horz" pos="528"/>
        <p:guide pos="2880"/>
        <p:guide pos="240"/>
        <p:guide pos="192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7688E-E43C-4858-A2D4-36D0774A1F2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D8B1F-D9AC-46E1-A795-2250F9504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</a:t>
            </a:r>
            <a:r>
              <a:rPr lang="en-US" baseline="0" dirty="0" smtClean="0"/>
              <a:t> an SAP PI or a similar middleware consumes data sent by Workday.  The middleware then maps the data into SAP specific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SAP does not need certain pieces of data then best to leave those</a:t>
            </a:r>
            <a:r>
              <a:rPr lang="en-US" baseline="0" dirty="0" smtClean="0"/>
              <a:t> off from the integration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Keep integration design flexible so that adoption of new features not constrained by integration 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click&gt;</a:t>
            </a:r>
          </a:p>
          <a:p>
            <a:r>
              <a:rPr lang="en-US" dirty="0"/>
              <a:t>Let's see how SAP wants to see the data.  Here's an example of a hire employee in </a:t>
            </a:r>
            <a:r>
              <a:rPr lang="en-US" dirty="0" smtClean="0"/>
              <a:t>Workday</a:t>
            </a:r>
          </a:p>
          <a:p>
            <a:endParaRPr lang="en-US" dirty="0"/>
          </a:p>
          <a:p>
            <a:r>
              <a:rPr lang="en-US" dirty="0"/>
              <a:t>&lt;click&gt;</a:t>
            </a:r>
          </a:p>
          <a:p>
            <a:r>
              <a:rPr lang="en-US" dirty="0"/>
              <a:t>SAP first wants to know the action that happened.  We've hired an employee so we have to specify that SAP action corresponding to Workday's hire.</a:t>
            </a:r>
          </a:p>
          <a:p>
            <a:r>
              <a:rPr lang="en-US" dirty="0"/>
              <a:t>We also need to let SAP which organizations a person belongs to, their personal data, etc.  </a:t>
            </a:r>
            <a:r>
              <a:rPr lang="en-US" dirty="0" smtClean="0"/>
              <a:t>Additionally,</a:t>
            </a:r>
            <a:r>
              <a:rPr lang="en-US" baseline="0" dirty="0" smtClean="0"/>
              <a:t> the records sent vary based on transaction.</a:t>
            </a:r>
          </a:p>
          <a:p>
            <a:r>
              <a:rPr lang="en-US" baseline="0" dirty="0" smtClean="0"/>
              <a:t>If I make a compensation change, I don’t worry about sending address data.  And if there was more than one transaction, I need to send them separately so </a:t>
            </a:r>
          </a:p>
          <a:p>
            <a:r>
              <a:rPr lang="en-US" baseline="0" dirty="0" smtClean="0"/>
              <a:t>SAP can re-create the history in the right sequential order.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&lt;click&gt;&lt;click&gt;</a:t>
            </a:r>
          </a:p>
          <a:p>
            <a:r>
              <a:rPr lang="en-US" dirty="0"/>
              <a:t>Data is then sent to </a:t>
            </a:r>
            <a:r>
              <a:rPr lang="en-US" dirty="0" smtClean="0"/>
              <a:t>SAP.</a:t>
            </a:r>
          </a:p>
          <a:p>
            <a:endParaRPr lang="en-US" dirty="0" smtClean="0"/>
          </a:p>
          <a:p>
            <a:r>
              <a:rPr lang="en-US" dirty="0" smtClean="0"/>
              <a:t>Repeat</a:t>
            </a:r>
            <a:r>
              <a:rPr lang="en-US" baseline="0" dirty="0" smtClean="0"/>
              <a:t> this process for all other Workday transactions.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4478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35908"/>
            <a:ext cx="8305800" cy="14700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572000"/>
            <a:ext cx="6400800" cy="1752600"/>
          </a:xfrm>
        </p:spPr>
        <p:txBody>
          <a:bodyPr>
            <a:normAutofit/>
          </a:bodyPr>
          <a:lstStyle>
            <a:lvl1pPr marL="0" indent="0" algn="r">
              <a:lnSpc>
                <a:spcPts val="2800"/>
              </a:lnSpc>
              <a:buNone/>
              <a:defRPr sz="2000">
                <a:solidFill>
                  <a:srgbClr val="0067A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A6A6A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3" name="Picture 3" descr="workday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3124200"/>
            <a:ext cx="9144000" cy="14478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4" name="Picture 3" descr="workday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"/>
            <a:ext cx="3886200" cy="291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One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645937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WORKDAY CONFIDENTIAL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18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645937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WORKDAY CONFIDENTIAL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 descr="Workday_logo_®-reverse.png"/>
          <p:cNvPicPr>
            <a:picLocks noChangeAspect="1"/>
          </p:cNvPicPr>
          <p:nvPr userDrawn="1"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28600" y="645937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WORKDAY CONFIDENTIAL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191000"/>
            <a:ext cx="8305800" cy="1470025"/>
          </a:xfrm>
        </p:spPr>
        <p:txBody>
          <a:bodyPr anchor="ctr" anchorCtr="0">
            <a:normAutofit/>
          </a:bodyPr>
          <a:lstStyle>
            <a:lvl1pPr algn="r">
              <a:defRPr sz="3000">
                <a:solidFill>
                  <a:srgbClr val="0067AB"/>
                </a:solidFill>
              </a:defRPr>
            </a:lvl1pPr>
          </a:lstStyle>
          <a:p>
            <a:r>
              <a:rPr lang="en-US" dirty="0" smtClean="0"/>
              <a:t>New Section Goes Here</a:t>
            </a:r>
            <a:endParaRPr lang="en-US" dirty="0"/>
          </a:p>
        </p:txBody>
      </p:sp>
      <p:pic>
        <p:nvPicPr>
          <p:cNvPr id="9" name="Picture 3" descr="workday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3" descr="workday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"/>
            <a:ext cx="3886200" cy="291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229600" cy="1143000"/>
          </a:xfrm>
        </p:spPr>
        <p:txBody>
          <a:bodyPr anchor="t" anchorCtr="0"/>
          <a:lstStyle>
            <a:lvl1pPr>
              <a:defRPr sz="3200">
                <a:solidFill>
                  <a:srgbClr val="0067AB"/>
                </a:solidFill>
              </a:defRPr>
            </a:lvl1pPr>
          </a:lstStyle>
          <a:p>
            <a:r>
              <a:rPr lang="en-US" dirty="0" smtClean="0"/>
              <a:t>Page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5875"/>
            <a:ext cx="8229600" cy="46783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6" name="Picture 15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2" name="Picture 11" descr="Workday_logo_®-reverse.png"/>
          <p:cNvPicPr>
            <a:picLocks noChangeAspect="1"/>
          </p:cNvPicPr>
          <p:nvPr userDrawn="1"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229600" cy="1143000"/>
          </a:xfrm>
        </p:spPr>
        <p:txBody>
          <a:bodyPr anchor="t" anchorCtr="0"/>
          <a:lstStyle>
            <a:lvl1pPr>
              <a:defRPr sz="3200" baseline="0">
                <a:solidFill>
                  <a:srgbClr val="0067AB"/>
                </a:solidFill>
              </a:defRPr>
            </a:lvl1pPr>
          </a:lstStyle>
          <a:p>
            <a:r>
              <a:rPr lang="en-US" dirty="0" smtClean="0"/>
              <a:t>Page Title Goes Here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229600" cy="43434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6" name="Picture 15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8" name="Picture 17" descr="Workday_logo_®-reverse.png"/>
          <p:cNvPicPr>
            <a:picLocks noChangeAspect="1"/>
          </p:cNvPicPr>
          <p:nvPr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1" name="Picture 10" descr="Workday_logo_®-reverse.png"/>
          <p:cNvPicPr>
            <a:picLocks noChangeAspect="1"/>
          </p:cNvPicPr>
          <p:nvPr userDrawn="1"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t" anchorCtr="0">
            <a:normAutofit/>
          </a:bodyPr>
          <a:lstStyle>
            <a:lvl1pPr>
              <a:defRPr sz="3200">
                <a:solidFill>
                  <a:srgbClr val="0067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pPr algn="l"/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191009"/>
            <a:ext cx="8305800" cy="1470025"/>
          </a:xfrm>
        </p:spPr>
        <p:txBody>
          <a:bodyPr anchor="ctr" anchorCtr="0">
            <a:normAutofit/>
          </a:bodyPr>
          <a:lstStyle>
            <a:lvl1pPr algn="r">
              <a:defRPr sz="3000">
                <a:solidFill>
                  <a:srgbClr val="0067AB"/>
                </a:solidFill>
              </a:defRPr>
            </a:lvl1pPr>
          </a:lstStyle>
          <a:p>
            <a:r>
              <a:rPr lang="en-US" dirty="0" smtClean="0"/>
              <a:t>New Section Goes Here</a:t>
            </a:r>
            <a:endParaRPr lang="en-US" dirty="0"/>
          </a:p>
        </p:txBody>
      </p:sp>
      <p:pic>
        <p:nvPicPr>
          <p:cNvPr id="9" name="Picture 3" descr="workday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"/>
            <a:ext cx="3886200" cy="291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WORKDAY CONFIDENTIAL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,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WORKDAY CONFIDENTIAL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7982712" y="6190488"/>
            <a:ext cx="838200" cy="838200"/>
          </a:xfrm>
          <a:prstGeom prst="ellipse">
            <a:avLst/>
          </a:prstGeom>
          <a:solidFill>
            <a:srgbClr val="0067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  <p:pic>
        <p:nvPicPr>
          <p:cNvPr id="18" name="Picture 17" descr="Workday_logo_®-reverse.png"/>
          <p:cNvPicPr>
            <a:picLocks noChangeAspect="1"/>
          </p:cNvPicPr>
          <p:nvPr userDrawn="1"/>
        </p:nvPicPr>
        <p:blipFill>
          <a:blip r:embed="rId2" cstate="print"/>
          <a:srcRect l="10000" t="21428" r="8571" b="21429"/>
          <a:stretch>
            <a:fillRect/>
          </a:stretch>
        </p:blipFill>
        <p:spPr>
          <a:xfrm>
            <a:off x="7696200" y="6248400"/>
            <a:ext cx="1447800" cy="609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 anchor="t" anchorCtr="0">
            <a:normAutofit/>
          </a:bodyPr>
          <a:lstStyle>
            <a:lvl1pPr>
              <a:defRPr sz="3200">
                <a:solidFill>
                  <a:srgbClr val="0067A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895600" cy="365125"/>
          </a:xfrm>
        </p:spPr>
        <p:txBody>
          <a:bodyPr/>
          <a:lstStyle>
            <a:lvl1pPr algn="l">
              <a:defRPr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WORKDAY CONFIDENTIAL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9144000" cy="76200"/>
          </a:xfrm>
          <a:prstGeom prst="rect">
            <a:avLst/>
          </a:prstGeom>
          <a:solidFill>
            <a:srgbClr val="F5A01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endParaRPr lang="en-US" sz="14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51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WORKDAY 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661" r:id="rId7"/>
    <p:sldLayoutId id="2147483662" r:id="rId8"/>
    <p:sldLayoutId id="2147483663" r:id="rId9"/>
    <p:sldLayoutId id="2147483793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rgbClr val="0067A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0067AB"/>
        </a:buClr>
        <a:buFont typeface="Wingdings" pitchFamily="2" charset="2"/>
        <a:buChar char="§"/>
        <a:defRPr sz="20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73088" indent="-231775" algn="l" defTabSz="914400" rtl="0" eaLnBrk="1" latinLnBrk="0" hangingPunct="1">
        <a:spcBef>
          <a:spcPts val="300"/>
        </a:spcBef>
        <a:buClr>
          <a:srgbClr val="0067AB"/>
        </a:buClr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60425" indent="-115888" algn="l" defTabSz="914400" rtl="0" eaLnBrk="1" latinLnBrk="0" hangingPunct="1">
        <a:spcBef>
          <a:spcPct val="20000"/>
        </a:spcBef>
        <a:buClr>
          <a:srgbClr val="0067AB"/>
        </a:buClr>
        <a:buFont typeface="Arial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D87A1"/>
        </a:buClr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D87A1"/>
        </a:buClr>
        <a:buFont typeface="Arial" pitchFamily="34" charset="0"/>
        <a:buChar char="»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11" Type="http://schemas.openxmlformats.org/officeDocument/2006/relationships/image" Target="../media/image14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to SAP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Plans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8600" y="228600"/>
            <a:ext cx="8348663" cy="522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dirty="0" smtClean="0">
                <a:solidFill>
                  <a:srgbClr val="0067AB"/>
                </a:solidFill>
                <a:ea typeface="+mj-ea"/>
              </a:rPr>
              <a:t>Workday to SAP HR Integration </a:t>
            </a:r>
            <a:r>
              <a:rPr lang="en-US" sz="1800" b="0" dirty="0" smtClean="0">
                <a:solidFill>
                  <a:srgbClr val="0067AB"/>
                </a:solidFill>
                <a:ea typeface="+mj-ea"/>
              </a:rPr>
              <a:t>(proposed approach)</a:t>
            </a:r>
            <a:endParaRPr lang="en-US" sz="3200" b="0" dirty="0">
              <a:solidFill>
                <a:srgbClr val="0067AB"/>
              </a:solidFill>
              <a:ea typeface="+mj-ea"/>
            </a:endParaRPr>
          </a:p>
        </p:txBody>
      </p:sp>
      <p:sp>
        <p:nvSpPr>
          <p:cNvPr id="5" name="Can 4"/>
          <p:cNvSpPr/>
          <p:nvPr/>
        </p:nvSpPr>
        <p:spPr bwMode="gray">
          <a:xfrm>
            <a:off x="93023" y="1295400"/>
            <a:ext cx="1126177" cy="819397"/>
          </a:xfrm>
          <a:prstGeom prst="can">
            <a:avLst/>
          </a:prstGeom>
          <a:noFill/>
          <a:ln w="254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400" b="1" dirty="0" smtClean="0"/>
              <a:t>SAP</a:t>
            </a:r>
            <a:endParaRPr lang="en-US" sz="1400" b="1" dirty="0"/>
          </a:p>
        </p:txBody>
      </p:sp>
      <p:grpSp>
        <p:nvGrpSpPr>
          <p:cNvPr id="2" name="Group 42"/>
          <p:cNvGrpSpPr/>
          <p:nvPr/>
        </p:nvGrpSpPr>
        <p:grpSpPr>
          <a:xfrm>
            <a:off x="1223003" y="1190502"/>
            <a:ext cx="1215397" cy="1062543"/>
            <a:chOff x="1503065" y="1161803"/>
            <a:chExt cx="1250983" cy="1062543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1710046" y="142504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H="1">
              <a:off x="1684321" y="150619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514294" y="1161803"/>
              <a:ext cx="1161215" cy="3045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indent="1588" algn="ctr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Master Data</a:t>
              </a:r>
              <a:endParaRPr lang="en-US" sz="1000" kern="1200" dirty="0" smtClean="0">
                <a:solidFill>
                  <a:srgbClr val="000000"/>
                </a:solidFill>
                <a:latin typeface="Arial"/>
                <a:ea typeface="+mn-ea"/>
                <a:cs typeface="Arial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1696196" y="1779317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1694221" y="187234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503065" y="1919839"/>
              <a:ext cx="1250983" cy="3045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indent="1588" algn="ctr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Configuration</a:t>
              </a:r>
              <a:endParaRPr lang="en-US" sz="1000" kern="1200" dirty="0" smtClean="0">
                <a:solidFill>
                  <a:srgbClr val="000000"/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grpSp>
        <p:nvGrpSpPr>
          <p:cNvPr id="4" name="Group 43"/>
          <p:cNvGrpSpPr/>
          <p:nvPr/>
        </p:nvGrpSpPr>
        <p:grpSpPr>
          <a:xfrm>
            <a:off x="2362200" y="1332886"/>
            <a:ext cx="1041071" cy="732312"/>
            <a:chOff x="2660072" y="1282538"/>
            <a:chExt cx="1041071" cy="732312"/>
          </a:xfrm>
        </p:grpSpPr>
        <p:sp>
          <p:nvSpPr>
            <p:cNvPr id="21" name="Rounded Rectangle 20"/>
            <p:cNvSpPr/>
            <p:nvPr/>
          </p:nvSpPr>
          <p:spPr bwMode="gray">
            <a:xfrm>
              <a:off x="2660072" y="1282538"/>
              <a:ext cx="736271" cy="427512"/>
            </a:xfrm>
            <a:prstGeom prst="roundRect">
              <a:avLst/>
            </a:prstGeom>
            <a:solidFill>
              <a:schemeClr val="bg1"/>
            </a:solidFill>
            <a:ln w="2222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US" sz="1400" b="1" dirty="0"/>
            </a:p>
          </p:txBody>
        </p:sp>
        <p:sp>
          <p:nvSpPr>
            <p:cNvPr id="23" name="Rounded Rectangle 22"/>
            <p:cNvSpPr/>
            <p:nvPr/>
          </p:nvSpPr>
          <p:spPr bwMode="gray">
            <a:xfrm>
              <a:off x="2812472" y="1434938"/>
              <a:ext cx="736271" cy="427512"/>
            </a:xfrm>
            <a:prstGeom prst="roundRect">
              <a:avLst/>
            </a:prstGeom>
            <a:solidFill>
              <a:schemeClr val="bg1"/>
            </a:solidFill>
            <a:ln w="2222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r>
                <a:rPr lang="en-US" sz="1050" b="1" dirty="0" err="1" smtClean="0"/>
                <a:t>IDoc</a:t>
              </a:r>
            </a:p>
          </p:txBody>
        </p:sp>
        <p:sp>
          <p:nvSpPr>
            <p:cNvPr id="26" name="Rounded Rectangle 25"/>
            <p:cNvSpPr/>
            <p:nvPr/>
          </p:nvSpPr>
          <p:spPr bwMode="gray">
            <a:xfrm>
              <a:off x="2964872" y="1587338"/>
              <a:ext cx="736271" cy="427512"/>
            </a:xfrm>
            <a:prstGeom prst="roundRect">
              <a:avLst/>
            </a:prstGeom>
            <a:solidFill>
              <a:schemeClr val="bg1"/>
            </a:solidFill>
            <a:ln w="2222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r>
                <a:rPr lang="en-US" sz="1050" b="1" dirty="0" err="1" smtClean="0"/>
                <a:t>IDoc</a:t>
              </a:r>
              <a:endParaRPr lang="en-US" sz="1050" b="1" dirty="0"/>
            </a:p>
          </p:txBody>
        </p:sp>
      </p:grpSp>
      <p:sp>
        <p:nvSpPr>
          <p:cNvPr id="38" name="Flowchart: Alternate Process 37"/>
          <p:cNvSpPr/>
          <p:nvPr/>
        </p:nvSpPr>
        <p:spPr bwMode="gray">
          <a:xfrm>
            <a:off x="3886200" y="1066800"/>
            <a:ext cx="1371600" cy="1219200"/>
          </a:xfrm>
          <a:prstGeom prst="flowChartAlternateProcess">
            <a:avLst/>
          </a:prstGeom>
          <a:noFill/>
          <a:ln w="1905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200" b="1" dirty="0" smtClean="0"/>
              <a:t>Workday-built SAP Integration Systems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200" b="1" dirty="0" smtClean="0"/>
              <a:t>(Customizable)</a:t>
            </a:r>
            <a:endParaRPr lang="en-US" sz="1200" b="1" dirty="0"/>
          </a:p>
        </p:txBody>
      </p:sp>
      <p:sp>
        <p:nvSpPr>
          <p:cNvPr id="39" name="Can 38"/>
          <p:cNvSpPr/>
          <p:nvPr/>
        </p:nvSpPr>
        <p:spPr bwMode="gray">
          <a:xfrm>
            <a:off x="7789223" y="1289344"/>
            <a:ext cx="1126177" cy="819397"/>
          </a:xfrm>
          <a:prstGeom prst="can">
            <a:avLst/>
          </a:prstGeom>
          <a:noFill/>
          <a:ln w="254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400" b="1" dirty="0" smtClean="0"/>
              <a:t>Workday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sz="1400" b="1" dirty="0" smtClean="0"/>
              <a:t>HCM</a:t>
            </a:r>
            <a:endParaRPr lang="en-US" sz="1400" b="1" dirty="0"/>
          </a:p>
        </p:txBody>
      </p:sp>
      <p:grpSp>
        <p:nvGrpSpPr>
          <p:cNvPr id="6" name="Group 44"/>
          <p:cNvGrpSpPr/>
          <p:nvPr/>
        </p:nvGrpSpPr>
        <p:grpSpPr>
          <a:xfrm>
            <a:off x="3429001" y="1586230"/>
            <a:ext cx="380999" cy="242570"/>
            <a:chOff x="4091076" y="1739741"/>
            <a:chExt cx="783771" cy="22562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91076" y="1739741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4102951" y="1965366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47"/>
          <p:cNvGrpSpPr/>
          <p:nvPr/>
        </p:nvGrpSpPr>
        <p:grpSpPr>
          <a:xfrm>
            <a:off x="6705600" y="1190502"/>
            <a:ext cx="1143000" cy="1062543"/>
            <a:chOff x="1586465" y="1161803"/>
            <a:chExt cx="1250984" cy="1062543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>
              <a:off x="1710046" y="142504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684321" y="150619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1597693" y="1161803"/>
              <a:ext cx="1161215" cy="3045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indent="1588" algn="ctr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Master Data</a:t>
              </a:r>
              <a:endParaRPr lang="en-US" sz="1000" kern="1200" dirty="0" smtClean="0">
                <a:solidFill>
                  <a:srgbClr val="000000"/>
                </a:solidFill>
                <a:latin typeface="Arial"/>
                <a:ea typeface="+mn-ea"/>
                <a:cs typeface="Arial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1696196" y="1779317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1694221" y="1872342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1586465" y="1919839"/>
              <a:ext cx="1250984" cy="3045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indent="1588" algn="ctr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Configuration</a:t>
              </a:r>
              <a:endParaRPr lang="en-US" sz="1000" kern="1200" dirty="0" smtClean="0">
                <a:solidFill>
                  <a:srgbClr val="000000"/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sp>
        <p:nvSpPr>
          <p:cNvPr id="56" name="Text Placeholder 1"/>
          <p:cNvSpPr txBox="1">
            <a:spLocks/>
          </p:cNvSpPr>
          <p:nvPr/>
        </p:nvSpPr>
        <p:spPr bwMode="gray">
          <a:xfrm>
            <a:off x="262567" y="2491793"/>
            <a:ext cx="4143182" cy="3904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r>
              <a:rPr lang="en-US" sz="1200" kern="0" dirty="0" smtClean="0"/>
              <a:t>Adopt SAP ALE </a:t>
            </a:r>
            <a:r>
              <a:rPr lang="en-US" sz="1200" kern="0" dirty="0" err="1" smtClean="0"/>
              <a:t>IDoc</a:t>
            </a:r>
            <a:r>
              <a:rPr lang="en-US" sz="1200" kern="0" dirty="0" smtClean="0"/>
              <a:t> integration technique to support </a:t>
            </a:r>
            <a:r>
              <a:rPr lang="en-US" sz="1200" kern="0" dirty="0" smtClean="0">
                <a:latin typeface="+mn-lt"/>
                <a:cs typeface="+mn-cs"/>
              </a:rPr>
              <a:t>Workday integration with SAP ERP. Utilize Workday Studio to facilitate data transformation, transmission between SAP and Workday for master data and configuration elements. </a:t>
            </a:r>
          </a:p>
          <a:p>
            <a:pPr marL="225425" marR="0" lvl="0" indent="-225425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en-US" sz="1200" kern="0" dirty="0" smtClean="0">
                <a:latin typeface="+mn-lt"/>
                <a:cs typeface="+mn-cs"/>
              </a:rPr>
              <a:t>Minimize custom SAP development effort, knowledge transfer, on-going IT support by using existing SAP provided ALE integration scenarios and </a:t>
            </a:r>
            <a:r>
              <a:rPr lang="en-US" sz="1200" kern="0" dirty="0" err="1" smtClean="0">
                <a:latin typeface="+mn-lt"/>
                <a:cs typeface="+mn-cs"/>
              </a:rPr>
              <a:t>IDoc</a:t>
            </a:r>
            <a:r>
              <a:rPr lang="en-US" sz="1200" kern="0" dirty="0" smtClean="0">
                <a:latin typeface="+mn-lt"/>
                <a:cs typeface="+mn-cs"/>
              </a:rPr>
              <a:t> handling, processing capabilities</a:t>
            </a:r>
          </a:p>
          <a:p>
            <a:pPr marL="225425" marR="0" lvl="0" indent="-225425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en-US" sz="1200" kern="0" dirty="0" smtClean="0">
                <a:latin typeface="+mn-lt"/>
                <a:cs typeface="+mn-cs"/>
              </a:rPr>
              <a:t>Contain data transformation logic and business rules within Workday Studio instead of SAP to provide accessible and repeatable integration technique </a:t>
            </a:r>
          </a:p>
          <a:p>
            <a:pPr marL="225425" marR="0" lvl="0" indent="-225425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en-US" sz="1200" kern="0" dirty="0" smtClean="0">
                <a:latin typeface="+mn-lt"/>
                <a:cs typeface="+mn-cs"/>
              </a:rPr>
              <a:t>Minimize SAP version compatibility, SAP system upgrade impacts by adopting SAP provided and supported integration technique </a:t>
            </a:r>
          </a:p>
          <a:p>
            <a:pPr marL="225425" marR="0" lvl="0" indent="-225425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en-US" sz="1200" kern="0" dirty="0" smtClean="0">
                <a:latin typeface="+mn-lt"/>
                <a:cs typeface="+mn-cs"/>
              </a:rPr>
              <a:t>Minimize Workday system upgrade impacts on SAP ERP by standardizing data transfer mechanism</a:t>
            </a:r>
          </a:p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endParaRPr lang="en-US" sz="1200" kern="0" dirty="0" smtClean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-"/>
              <a:tabLst/>
              <a:defRPr/>
            </a:pPr>
            <a:endParaRPr lang="en-US" sz="1200" kern="0" dirty="0" smtClean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endParaRPr lang="en-US" sz="1200" kern="0" dirty="0" smtClean="0">
              <a:latin typeface="+mn-lt"/>
              <a:cs typeface="+mn-cs"/>
            </a:endParaRPr>
          </a:p>
        </p:txBody>
      </p:sp>
      <p:sp>
        <p:nvSpPr>
          <p:cNvPr id="57" name="Text Placeholder 1"/>
          <p:cNvSpPr txBox="1">
            <a:spLocks/>
          </p:cNvSpPr>
          <p:nvPr/>
        </p:nvSpPr>
        <p:spPr bwMode="gray">
          <a:xfrm>
            <a:off x="4715818" y="2491793"/>
            <a:ext cx="4143182" cy="3904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Workday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SAP ERP Mini-Master Integration Scenario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200" b="1" kern="0" dirty="0" smtClean="0">
                <a:latin typeface="+mn-lt"/>
                <a:cs typeface="+mn-cs"/>
              </a:rPr>
              <a:t>(minimum required for SAP ERP integration)</a:t>
            </a:r>
          </a:p>
          <a:p>
            <a:pPr marR="0" lvl="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Data Integration:</a:t>
            </a:r>
          </a:p>
          <a:p>
            <a:pPr marL="233363" marR="0" lvl="0" indent="-115888" algn="l" defTabSz="914400" rtl="0" eaLnBrk="0" fontAlgn="base" latinLnBrk="0" hangingPunct="0">
              <a:lnSpc>
                <a:spcPct val="106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Workday to SAP ERP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Workday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Process, </a:t>
            </a:r>
            <a:r>
              <a:rPr lang="en-US" sz="1200" kern="0" dirty="0" smtClean="0">
                <a:latin typeface="+mn-lt"/>
                <a:cs typeface="+mn-cs"/>
              </a:rPr>
              <a:t>Worker Company 	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Organization, Worker Cost Center Organization,  	Worker Employee Type</a:t>
            </a:r>
            <a:r>
              <a:rPr lang="en-US" sz="1200" kern="0" dirty="0" smtClean="0">
                <a:latin typeface="+mn-lt"/>
                <a:cs typeface="+mn-cs"/>
              </a:rPr>
              <a:t>, Worker 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Name, Worker 	First Name</a:t>
            </a:r>
          </a:p>
          <a:p>
            <a:pPr marL="233363" marR="0" lvl="0" indent="-115888" algn="l" defTabSz="914400" rtl="0" eaLnBrk="0" fontAlgn="base" latinLnBrk="0" hangingPunct="0">
              <a:lnSpc>
                <a:spcPct val="106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1200" b="1" kern="0" dirty="0" smtClean="0">
                <a:latin typeface="+mn-lt"/>
                <a:cs typeface="+mn-cs"/>
              </a:rPr>
              <a:t>SAP ERP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Workday 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SAP Data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 Center</a:t>
            </a:r>
          </a:p>
          <a:p>
            <a:pPr marL="233363" marR="0" lvl="0" indent="-233363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tabLst>
                <a:tab pos="457200" algn="l"/>
              </a:tabLst>
              <a:defRPr/>
            </a:pPr>
            <a:r>
              <a:rPr lang="en-US" sz="1200" b="1" u="sng" kern="0" dirty="0" smtClean="0">
                <a:latin typeface="+mn-lt"/>
                <a:cs typeface="+mn-cs"/>
              </a:rPr>
              <a:t>Configuration Integration:</a:t>
            </a:r>
            <a:endParaRPr lang="en-US" sz="1200" b="1" u="sng" kern="0" dirty="0" smtClean="0">
              <a:latin typeface="+mn-lt"/>
            </a:endParaRPr>
          </a:p>
          <a:p>
            <a:pPr marL="233363" lvl="0" indent="-115888" eaLnBrk="0" hangingPunct="0">
              <a:lnSpc>
                <a:spcPct val="106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200" b="1" kern="0" dirty="0" smtClean="0">
                <a:latin typeface="+mn-lt"/>
              </a:rPr>
              <a:t>SAP Enterprise Structure to Workday</a:t>
            </a:r>
            <a:br>
              <a:rPr lang="en-US" sz="1200" b="1" kern="0" dirty="0" smtClean="0">
                <a:latin typeface="+mn-lt"/>
              </a:rPr>
            </a:br>
            <a:r>
              <a:rPr lang="en-US" sz="1200" b="1" kern="0" dirty="0" smtClean="0">
                <a:latin typeface="+mn-lt"/>
              </a:rPr>
              <a:t>	SAP Data Element: </a:t>
            </a:r>
            <a:r>
              <a:rPr lang="en-US" sz="1200" kern="0" dirty="0" smtClean="0">
                <a:latin typeface="+mn-lt"/>
              </a:rPr>
              <a:t>Company Code</a:t>
            </a:r>
            <a:endParaRPr lang="en-US" sz="1200" b="1" kern="0" dirty="0" smtClean="0">
              <a:latin typeface="+mn-lt"/>
            </a:endParaRPr>
          </a:p>
          <a:p>
            <a:pPr marL="233363" lvl="0" indent="-115888" eaLnBrk="0" hangingPunct="0">
              <a:lnSpc>
                <a:spcPct val="106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200" b="1" kern="0" dirty="0" smtClean="0">
                <a:latin typeface="+mn-lt"/>
              </a:rPr>
              <a:t>Workday to SAP HR Enterprise Structure</a:t>
            </a:r>
            <a:br>
              <a:rPr lang="en-US" sz="1200" b="1" kern="0" dirty="0" smtClean="0">
                <a:latin typeface="+mn-lt"/>
              </a:rPr>
            </a:br>
            <a:r>
              <a:rPr lang="en-US" sz="1200" b="1" kern="0" dirty="0" smtClean="0">
                <a:latin typeface="+mn-lt"/>
              </a:rPr>
              <a:t> 	Workday Data: </a:t>
            </a:r>
            <a:r>
              <a:rPr lang="en-US" sz="1200" kern="0" dirty="0" smtClean="0">
                <a:latin typeface="+mn-lt"/>
              </a:rPr>
              <a:t>Supervisory Organization, Business 	Site Organization, Region Organization, Employee 	Type</a:t>
            </a:r>
          </a:p>
          <a:p>
            <a:pPr marL="342900" lvl="0" indent="-342900" eaLnBrk="0" hangingPunct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 bwMode="gray">
          <a:xfrm>
            <a:off x="5715000" y="1447800"/>
            <a:ext cx="1066800" cy="533400"/>
          </a:xfrm>
          <a:prstGeom prst="roundRect">
            <a:avLst/>
          </a:prstGeom>
          <a:solidFill>
            <a:schemeClr val="bg1"/>
          </a:solidFill>
          <a:ln w="22225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50" b="1" dirty="0" smtClean="0"/>
              <a:t>Connectors</a:t>
            </a:r>
            <a:endParaRPr lang="en-US" sz="1050" b="1" dirty="0"/>
          </a:p>
        </p:txBody>
      </p:sp>
      <p:grpSp>
        <p:nvGrpSpPr>
          <p:cNvPr id="34" name="Group 44"/>
          <p:cNvGrpSpPr/>
          <p:nvPr/>
        </p:nvGrpSpPr>
        <p:grpSpPr>
          <a:xfrm>
            <a:off x="5334001" y="1600200"/>
            <a:ext cx="380999" cy="242570"/>
            <a:chOff x="4091076" y="1739741"/>
            <a:chExt cx="783771" cy="225625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>
              <a:off x="4091076" y="1739741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102951" y="1965366"/>
              <a:ext cx="771896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7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WORKDAY CONFIDENTIAL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066800"/>
            <a:ext cx="3657600" cy="2590800"/>
            <a:chOff x="381000" y="1371600"/>
            <a:chExt cx="3657600" cy="2590800"/>
          </a:xfrm>
        </p:grpSpPr>
        <p:sp>
          <p:nvSpPr>
            <p:cNvPr id="7" name="Cloud 6"/>
            <p:cNvSpPr/>
            <p:nvPr/>
          </p:nvSpPr>
          <p:spPr>
            <a:xfrm>
              <a:off x="381000" y="1371600"/>
              <a:ext cx="3657600" cy="2590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endParaRPr lang="en-US" sz="1400" b="1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2057400"/>
              <a:ext cx="1473200" cy="769993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7315200" y="2209800"/>
            <a:ext cx="1524000" cy="1371600"/>
            <a:chOff x="7315200" y="1143000"/>
            <a:chExt cx="1524000" cy="1371600"/>
          </a:xfrm>
        </p:grpSpPr>
        <p:sp>
          <p:nvSpPr>
            <p:cNvPr id="56" name="Can 55"/>
            <p:cNvSpPr/>
            <p:nvPr/>
          </p:nvSpPr>
          <p:spPr>
            <a:xfrm>
              <a:off x="7315200" y="1143000"/>
              <a:ext cx="1524000" cy="137160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0" y="1600200"/>
              <a:ext cx="838200" cy="8382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09600" y="3581400"/>
            <a:ext cx="1905000" cy="838200"/>
            <a:chOff x="609600" y="3581400"/>
            <a:chExt cx="1905000" cy="838200"/>
          </a:xfrm>
        </p:grpSpPr>
        <p:sp>
          <p:nvSpPr>
            <p:cNvPr id="47" name="Process 46"/>
            <p:cNvSpPr/>
            <p:nvPr/>
          </p:nvSpPr>
          <p:spPr>
            <a:xfrm>
              <a:off x="609600" y="4114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Hire Employee</a:t>
              </a:r>
            </a:p>
          </p:txBody>
        </p:sp>
        <p:cxnSp>
          <p:nvCxnSpPr>
            <p:cNvPr id="59" name="Curved Connector 58"/>
            <p:cNvCxnSpPr/>
            <p:nvPr/>
          </p:nvCxnSpPr>
          <p:spPr>
            <a:xfrm rot="16200000" flipH="1">
              <a:off x="1295400" y="3657600"/>
              <a:ext cx="457200" cy="30480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962400" y="3352800"/>
            <a:ext cx="1905000" cy="2590800"/>
            <a:chOff x="3962400" y="3352800"/>
            <a:chExt cx="1905000" cy="2590800"/>
          </a:xfrm>
        </p:grpSpPr>
        <p:sp>
          <p:nvSpPr>
            <p:cNvPr id="48" name="Process 47"/>
            <p:cNvSpPr/>
            <p:nvPr/>
          </p:nvSpPr>
          <p:spPr>
            <a:xfrm>
              <a:off x="3962400" y="3352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Action</a:t>
              </a:r>
            </a:p>
          </p:txBody>
        </p:sp>
        <p:sp>
          <p:nvSpPr>
            <p:cNvPr id="49" name="Process 48"/>
            <p:cNvSpPr/>
            <p:nvPr/>
          </p:nvSpPr>
          <p:spPr>
            <a:xfrm>
              <a:off x="3962400" y="3733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Org Assignment</a:t>
              </a:r>
            </a:p>
          </p:txBody>
        </p:sp>
        <p:sp>
          <p:nvSpPr>
            <p:cNvPr id="50" name="Process 49"/>
            <p:cNvSpPr/>
            <p:nvPr/>
          </p:nvSpPr>
          <p:spPr>
            <a:xfrm>
              <a:off x="3962400" y="4114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Personal Data</a:t>
              </a:r>
            </a:p>
          </p:txBody>
        </p:sp>
        <p:sp>
          <p:nvSpPr>
            <p:cNvPr id="51" name="Process 50"/>
            <p:cNvSpPr/>
            <p:nvPr/>
          </p:nvSpPr>
          <p:spPr>
            <a:xfrm>
              <a:off x="3962400" y="4495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Addresses</a:t>
              </a:r>
            </a:p>
          </p:txBody>
        </p:sp>
        <p:sp>
          <p:nvSpPr>
            <p:cNvPr id="52" name="Process 51"/>
            <p:cNvSpPr/>
            <p:nvPr/>
          </p:nvSpPr>
          <p:spPr>
            <a:xfrm>
              <a:off x="3962400" y="4876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Basic Pay Data</a:t>
              </a:r>
            </a:p>
          </p:txBody>
        </p:sp>
        <p:sp>
          <p:nvSpPr>
            <p:cNvPr id="53" name="Process 52"/>
            <p:cNvSpPr/>
            <p:nvPr/>
          </p:nvSpPr>
          <p:spPr>
            <a:xfrm>
              <a:off x="3962400" y="5257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smtClean="0">
                  <a:solidFill>
                    <a:schemeClr val="tx1"/>
                  </a:solidFill>
                </a:rPr>
                <a:t>Bank</a:t>
              </a:r>
            </a:p>
          </p:txBody>
        </p:sp>
        <p:sp>
          <p:nvSpPr>
            <p:cNvPr id="54" name="Process 53"/>
            <p:cNvSpPr/>
            <p:nvPr/>
          </p:nvSpPr>
          <p:spPr>
            <a:xfrm>
              <a:off x="3962400" y="5638800"/>
              <a:ext cx="1905000" cy="3048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 algn="ctr" fontAlgn="auto">
                <a:spcBef>
                  <a:spcPts val="1200"/>
                </a:spcBef>
                <a:buClr>
                  <a:schemeClr val="tx2"/>
                </a:buClr>
              </a:pPr>
              <a:r>
                <a:rPr lang="en-US" sz="1400" b="1" dirty="0" err="1" smtClean="0">
                  <a:solidFill>
                    <a:schemeClr val="tx1"/>
                  </a:solidFill>
                </a:rPr>
                <a:t>Etc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Curved Connector 61"/>
          <p:cNvCxnSpPr/>
          <p:nvPr/>
        </p:nvCxnSpPr>
        <p:spPr>
          <a:xfrm>
            <a:off x="1676400" y="4495800"/>
            <a:ext cx="2133600" cy="609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6096000" y="3581400"/>
            <a:ext cx="1600200" cy="16002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9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238E-6 -2.34831E-6 C 0.13537 -0.07665 0.27074 -0.15308 0.32871 -0.19638 " pathEditMode="relative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W20</a:t>
            </a:r>
          </a:p>
          <a:p>
            <a:pPr lvl="1"/>
            <a:r>
              <a:rPr lang="en-US" dirty="0" smtClean="0"/>
              <a:t>“Design only” for effective stack technology (prototype)</a:t>
            </a:r>
          </a:p>
          <a:p>
            <a:pPr lvl="1"/>
            <a:r>
              <a:rPr lang="en-US" dirty="0" smtClean="0"/>
              <a:t>“Design only” for parallel processing (prototype)</a:t>
            </a:r>
          </a:p>
          <a:p>
            <a:pPr lvl="1"/>
            <a:r>
              <a:rPr lang="en-US" dirty="0" smtClean="0"/>
              <a:t>“Design only” for SAP integration</a:t>
            </a:r>
          </a:p>
          <a:p>
            <a:r>
              <a:rPr lang="en-US" dirty="0" smtClean="0"/>
              <a:t>W21</a:t>
            </a:r>
          </a:p>
          <a:p>
            <a:pPr lvl="1"/>
            <a:r>
              <a:rPr lang="en-US" dirty="0" smtClean="0"/>
              <a:t>Build effective stack solution &amp; parallel processing</a:t>
            </a:r>
          </a:p>
          <a:p>
            <a:pPr lvl="1"/>
            <a:r>
              <a:rPr lang="en-US" dirty="0" smtClean="0"/>
              <a:t>Build initial countries for SAP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Available for design partners only</a:t>
            </a:r>
          </a:p>
          <a:p>
            <a:r>
              <a:rPr lang="en-US" dirty="0" smtClean="0"/>
              <a:t>W22</a:t>
            </a:r>
          </a:p>
          <a:p>
            <a:pPr lvl="1"/>
            <a:r>
              <a:rPr lang="en-US" dirty="0" smtClean="0"/>
              <a:t>GA</a:t>
            </a:r>
          </a:p>
          <a:p>
            <a:r>
              <a:rPr lang="en-US" dirty="0" smtClean="0"/>
              <a:t>Design Partner Program</a:t>
            </a:r>
          </a:p>
          <a:p>
            <a:pPr lvl="1"/>
            <a:r>
              <a:rPr lang="en-US" dirty="0" smtClean="0"/>
              <a:t>Kickoff in May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Salesforce.com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Workday &amp; </a:t>
            </a:r>
            <a:r>
              <a:rPr lang="en-US" dirty="0" err="1" smtClean="0"/>
              <a:t>Salesforce.com</a:t>
            </a:r>
            <a:r>
              <a:rPr lang="en-US" dirty="0" smtClean="0"/>
              <a:t> Integrations</a:t>
            </a:r>
            <a:endParaRPr lang="en-US" dirty="0"/>
          </a:p>
        </p:txBody>
      </p:sp>
      <p:pic>
        <p:nvPicPr>
          <p:cNvPr id="5" name="Picture 4" descr="Human Capital Management | HCM | Payroll, Financial Management Software as a Service Enterprise Solution - Human Resource | HR | Syste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181" y="1794164"/>
            <a:ext cx="2024419" cy="752460"/>
          </a:xfrm>
          <a:prstGeom prst="rect">
            <a:avLst/>
          </a:prstGeom>
          <a:noFill/>
        </p:spPr>
      </p:pic>
      <p:grpSp>
        <p:nvGrpSpPr>
          <p:cNvPr id="3" name="Group 28"/>
          <p:cNvGrpSpPr/>
          <p:nvPr/>
        </p:nvGrpSpPr>
        <p:grpSpPr>
          <a:xfrm>
            <a:off x="457200" y="2971800"/>
            <a:ext cx="2819400" cy="3048000"/>
            <a:chOff x="609600" y="3166379"/>
            <a:chExt cx="2667000" cy="2618509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3166379"/>
              <a:ext cx="2667000" cy="2618509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System of record for People, Spend, Financials, Work</a:t>
              </a:r>
            </a:p>
          </p:txBody>
        </p:sp>
        <p:pic>
          <p:nvPicPr>
            <p:cNvPr id="6" name="Picture 9" descr="Payroll Soluti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3613" y="4125191"/>
              <a:ext cx="501445" cy="477982"/>
            </a:xfrm>
            <a:prstGeom prst="rect">
              <a:avLst/>
            </a:prstGeom>
            <a:noFill/>
          </p:spPr>
        </p:pic>
        <p:pic>
          <p:nvPicPr>
            <p:cNvPr id="7" name="Picture 11" descr="Workay Initiatives - make your company successfu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9355" y="4125191"/>
              <a:ext cx="501444" cy="477982"/>
            </a:xfrm>
            <a:prstGeom prst="rect">
              <a:avLst/>
            </a:prstGeom>
            <a:noFill/>
          </p:spPr>
        </p:pic>
        <p:pic>
          <p:nvPicPr>
            <p:cNvPr id="8" name="Picture 13" descr="Spend Managment delivered through the Software as a Service (SaaS) Mode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43614" y="5001491"/>
              <a:ext cx="501444" cy="477982"/>
            </a:xfrm>
            <a:prstGeom prst="rect">
              <a:avLst/>
            </a:prstGeom>
            <a:noFill/>
          </p:spPr>
        </p:pic>
        <p:pic>
          <p:nvPicPr>
            <p:cNvPr id="9" name="Picture 15" descr="Financial Management Software delivered through the Software as a Service (SaaS) Mode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2929" y="5001491"/>
              <a:ext cx="501444" cy="477982"/>
            </a:xfrm>
            <a:prstGeom prst="rect">
              <a:avLst/>
            </a:prstGeom>
            <a:noFill/>
          </p:spPr>
        </p:pic>
        <p:pic>
          <p:nvPicPr>
            <p:cNvPr id="10" name="Picture 7" descr="Workday Human Capital Managemen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94336" y="4364182"/>
              <a:ext cx="856635" cy="816553"/>
            </a:xfrm>
            <a:prstGeom prst="rect">
              <a:avLst/>
            </a:prstGeom>
            <a:noFill/>
          </p:spPr>
        </p:pic>
      </p:grpSp>
      <p:sp>
        <p:nvSpPr>
          <p:cNvPr id="11" name="Rounded Rectangle 10"/>
          <p:cNvSpPr/>
          <p:nvPr/>
        </p:nvSpPr>
        <p:spPr>
          <a:xfrm>
            <a:off x="5334000" y="2971800"/>
            <a:ext cx="2819400" cy="3124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94642" y="4985385"/>
            <a:ext cx="1558758" cy="11106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5268" y="3966468"/>
            <a:ext cx="1451932" cy="10312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CRM The World's Favorite Customer Relationship Management - Salesforce.co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47657" y="1600200"/>
            <a:ext cx="1567543" cy="12192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34000" y="5334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Platform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0" y="4953000"/>
            <a:ext cx="2743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2980" y="428862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Collaboration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34000" y="3962400"/>
            <a:ext cx="2743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1960" y="338433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Delivered Apps</a:t>
            </a:r>
            <a:endParaRPr lang="en-US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3373820"/>
            <a:ext cx="1219200" cy="3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eft-Right Arrow 29"/>
          <p:cNvSpPr/>
          <p:nvPr/>
        </p:nvSpPr>
        <p:spPr>
          <a:xfrm flipH="1">
            <a:off x="3536730" y="5181600"/>
            <a:ext cx="1524000" cy="381000"/>
          </a:xfrm>
          <a:prstGeom prst="left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 flipH="1">
            <a:off x="3539360" y="4267200"/>
            <a:ext cx="1524000" cy="381000"/>
          </a:xfrm>
          <a:prstGeom prst="left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Left-Right Arrow 31"/>
          <p:cNvSpPr/>
          <p:nvPr/>
        </p:nvSpPr>
        <p:spPr>
          <a:xfrm flipH="1">
            <a:off x="3539360" y="3384330"/>
            <a:ext cx="1524000" cy="381000"/>
          </a:xfrm>
          <a:prstGeom prst="left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29000" y="3200400"/>
            <a:ext cx="304800" cy="228600"/>
          </a:xfrm>
          <a:prstGeom prst="ellipse">
            <a:avLst/>
          </a:prstGeom>
          <a:solidFill>
            <a:srgbClr val="FF942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39510" y="4114800"/>
            <a:ext cx="304800" cy="2286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50020" y="5029200"/>
            <a:ext cx="304800" cy="2286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Worker Profile</a:t>
            </a:r>
            <a:endParaRPr lang="en-US" dirty="0"/>
          </a:p>
        </p:txBody>
      </p:sp>
      <p:pic>
        <p:nvPicPr>
          <p:cNvPr id="38914" name="Picture 2" descr="3419534755_87813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590" y="1447800"/>
            <a:ext cx="64712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52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Workday for Sales Cloud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2130" y="2819400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Generate Customer Invoices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066800" y="434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Manage Customer Activity Details and View Customer Balance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00310" y="1219200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Track Cost by Opportunity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1600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Enable organizations to track and analyze expenses and POs by “opportunity” and “prospect” in Sales Cloud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1636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Create new customers and generate invoices based on “Closed/Won Opportunities” in Sales Cloud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953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View approved customer activity (e.g. invoicing, payments, returns) and customer account balance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80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5943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Workday for Chatter (v1):  Private Messages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962400"/>
            <a:ext cx="1790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orkday_logo_R copy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800" y="5486400"/>
            <a:ext cx="2648610" cy="1066800"/>
          </a:xfrm>
          <a:prstGeom prst="rect">
            <a:avLst/>
          </a:prstGeom>
        </p:spPr>
      </p:pic>
      <p:pic>
        <p:nvPicPr>
          <p:cNvPr id="921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828800"/>
            <a:ext cx="59436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06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use cases for a Workday to SAP integration</a:t>
            </a:r>
          </a:p>
          <a:p>
            <a:r>
              <a:rPr lang="en-US" dirty="0" smtClean="0"/>
              <a:t>Architecture and components involved</a:t>
            </a:r>
          </a:p>
          <a:p>
            <a:r>
              <a:rPr lang="en-US" dirty="0" smtClean="0"/>
              <a:t>Challenges and lessons learned</a:t>
            </a:r>
          </a:p>
          <a:p>
            <a:r>
              <a:rPr lang="en-US" dirty="0" smtClean="0"/>
              <a:t>Design and Implementation Steps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973638"/>
          </a:xfrm>
        </p:spPr>
        <p:txBody>
          <a:bodyPr>
            <a:normAutofit/>
          </a:bodyPr>
          <a:lstStyle/>
          <a:p>
            <a:r>
              <a:rPr lang="en-US" dirty="0" smtClean="0"/>
              <a:t>Customer’s SAP landscape consisted of:</a:t>
            </a:r>
          </a:p>
          <a:p>
            <a:pPr lvl="1"/>
            <a:r>
              <a:rPr lang="en-US" dirty="0" smtClean="0"/>
              <a:t>Global SAP system for HR, time tracking and expenses </a:t>
            </a:r>
          </a:p>
          <a:p>
            <a:pPr lvl="1"/>
            <a:r>
              <a:rPr lang="en-US" dirty="0" smtClean="0"/>
              <a:t>Regional Financial systems for North America, Europe, MEA and Asia Pac</a:t>
            </a:r>
          </a:p>
          <a:p>
            <a:pPr lvl="1"/>
            <a:r>
              <a:rPr lang="en-US" dirty="0" smtClean="0"/>
              <a:t>SAP HR integrated to regional Financial systems via custom ALE technology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implementation of Workday HCM</a:t>
            </a:r>
          </a:p>
          <a:p>
            <a:pPr lvl="1"/>
            <a:r>
              <a:rPr lang="en-US" dirty="0" smtClean="0"/>
              <a:t>Workday to SAP Global integration </a:t>
            </a:r>
          </a:p>
          <a:p>
            <a:pPr lvl="1"/>
            <a:r>
              <a:rPr lang="en-US" dirty="0" smtClean="0"/>
              <a:t>Existing ALE links continue to feed regional Financial 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28600" y="990600"/>
            <a:ext cx="4267200" cy="5105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Before Workday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/>
          <a:lstStyle/>
          <a:p>
            <a:r>
              <a:rPr lang="en-US" dirty="0" smtClean="0"/>
              <a:t>Use Case – 1  </a:t>
            </a:r>
            <a:r>
              <a:rPr lang="en-US" i="1" dirty="0" smtClean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1600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Europe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95600" y="2743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Asia Pac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3886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MEA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743200"/>
            <a:ext cx="15240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91440" indent="-91440" algn="ctr" fontAlgn="auto"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Global (</a:t>
            </a:r>
            <a:r>
              <a:rPr lang="en-US" sz="1400" b="1" dirty="0" smtClean="0">
                <a:solidFill>
                  <a:schemeClr val="tx1"/>
                </a:solidFill>
              </a:rPr>
              <a:t>HR, Payroll, Time </a:t>
            </a:r>
            <a:r>
              <a:rPr lang="en-US" sz="1400" b="1" dirty="0" smtClean="0">
                <a:solidFill>
                  <a:schemeClr val="tx1"/>
                </a:solidFill>
              </a:rPr>
              <a:t>Tracking)</a:t>
            </a:r>
          </a:p>
        </p:txBody>
      </p:sp>
      <p:cxnSp>
        <p:nvCxnSpPr>
          <p:cNvPr id="11" name="Straight Arrow Connector 10"/>
          <p:cNvCxnSpPr>
            <a:stCxn id="9" idx="3"/>
            <a:endCxn id="6" idx="1"/>
          </p:cNvCxnSpPr>
          <p:nvPr/>
        </p:nvCxnSpPr>
        <p:spPr>
          <a:xfrm flipV="1">
            <a:off x="2057400" y="2095500"/>
            <a:ext cx="83820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2057400" y="3238500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>
            <a:off x="2057400" y="3238500"/>
            <a:ext cx="83820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>
            <a:off x="1295400" y="3733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1000" y="5181600"/>
            <a:ext cx="1752600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299960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 Links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421880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Integrations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4648200" y="990600"/>
            <a:ext cx="4267200" cy="5105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After Workday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315200" y="1600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Europe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15200" y="2743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Asia Pac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315200" y="3886200"/>
            <a:ext cx="13716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Financials MEA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81600" y="2743200"/>
            <a:ext cx="12954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91440" indent="-91440" algn="ctr" fontAlgn="auto"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SAP Global </a:t>
            </a:r>
            <a:r>
              <a:rPr lang="en-US" sz="1400" b="1" dirty="0" smtClean="0">
                <a:solidFill>
                  <a:schemeClr val="tx1"/>
                </a:solidFill>
              </a:rPr>
              <a:t>(Payroll,</a:t>
            </a:r>
          </a:p>
          <a:p>
            <a:pPr marL="91440" indent="-91440" algn="ctr" fontAlgn="auto"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Time </a:t>
            </a:r>
            <a:r>
              <a:rPr lang="en-US" sz="1400" b="1" dirty="0" smtClean="0">
                <a:solidFill>
                  <a:schemeClr val="tx1"/>
                </a:solidFill>
              </a:rPr>
              <a:t>Track)</a:t>
            </a: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 flipV="1">
            <a:off x="6477000" y="2095500"/>
            <a:ext cx="83820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26" idx="1"/>
          </p:cNvCxnSpPr>
          <p:nvPr/>
        </p:nvCxnSpPr>
        <p:spPr>
          <a:xfrm>
            <a:off x="6477000" y="3238500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7" idx="1"/>
          </p:cNvCxnSpPr>
          <p:nvPr/>
        </p:nvCxnSpPr>
        <p:spPr>
          <a:xfrm>
            <a:off x="6477000" y="3238500"/>
            <a:ext cx="83820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60000">
            <a:off x="5905367" y="3749039"/>
            <a:ext cx="38100" cy="146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800600" y="5181600"/>
            <a:ext cx="1752600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7000" y="299960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 Links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421880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Integrations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4800600" y="1600200"/>
            <a:ext cx="1600200" cy="609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1440" indent="-91440" algn="ctr" fontAlgn="auto">
              <a:spcBef>
                <a:spcPts val="12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Workday Global HCM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-300000" flipH="1">
            <a:off x="5882328" y="2209800"/>
            <a:ext cx="38100" cy="53340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2209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5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1  </a:t>
            </a:r>
            <a:r>
              <a:rPr lang="en-US" i="1" dirty="0" smtClean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 smtClean="0"/>
              <a:t>Workday to SAP outbound integration feeds:</a:t>
            </a:r>
          </a:p>
          <a:p>
            <a:pPr lvl="1"/>
            <a:r>
              <a:rPr lang="en-US" dirty="0" smtClean="0"/>
              <a:t>Worker data to continue usage of time tracking module</a:t>
            </a:r>
          </a:p>
          <a:p>
            <a:pPr lvl="1"/>
            <a:r>
              <a:rPr lang="en-US" dirty="0" smtClean="0"/>
              <a:t>Worker data in the regional finance systems for workflow / approvals, etc</a:t>
            </a:r>
          </a:p>
          <a:p>
            <a:pPr lvl="1"/>
            <a:r>
              <a:rPr lang="en-US" dirty="0" smtClean="0"/>
              <a:t>Existing integrations from SAP to other downstream systems (e.g. contingent workforce system, performance management)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SAP to Workday – Cost Centers inbound integration</a:t>
            </a:r>
          </a:p>
          <a:p>
            <a:pPr lvl="1"/>
            <a:r>
              <a:rPr lang="en-US" dirty="0" smtClean="0"/>
              <a:t>Add / update cost centers in Workday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Customer’s SAP landscape consisted of:</a:t>
            </a:r>
          </a:p>
          <a:p>
            <a:pPr lvl="1"/>
            <a:r>
              <a:rPr lang="en-US" dirty="0" smtClean="0"/>
              <a:t>HR and payroll system for a specific region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Workday HCM implemented to replace SAP HR</a:t>
            </a:r>
          </a:p>
          <a:p>
            <a:endParaRPr lang="en-US" dirty="0" smtClean="0"/>
          </a:p>
          <a:p>
            <a:r>
              <a:rPr lang="en-US" dirty="0" smtClean="0"/>
              <a:t>Workday to SAP outbound integration feeds:</a:t>
            </a:r>
          </a:p>
          <a:p>
            <a:pPr lvl="1"/>
            <a:r>
              <a:rPr lang="en-US" dirty="0" smtClean="0"/>
              <a:t>Worker data – personal, job, compensation, etc</a:t>
            </a:r>
          </a:p>
          <a:p>
            <a:pPr lvl="1"/>
            <a:r>
              <a:rPr lang="en-US" dirty="0" smtClean="0"/>
              <a:t>Org data – to feed OM module in SAP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85800" y="609600"/>
            <a:ext cx="2819400" cy="502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Workday</a:t>
            </a:r>
          </a:p>
          <a:p>
            <a:pPr algn="ctr"/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705600" y="685800"/>
            <a:ext cx="1524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SAP PI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8200" y="4343400"/>
            <a:ext cx="1066800" cy="114300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Consolidate data to get Full Effective Stack of all Worker Transactions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(Studio)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2000" y="3276600"/>
            <a:ext cx="1219200" cy="762000"/>
          </a:xfrm>
          <a:prstGeom prst="round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HCM Connector and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Get Workers WS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295400" y="4038600"/>
            <a:ext cx="76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286000" y="4724400"/>
            <a:ext cx="1066800" cy="76200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Transformation to </a:t>
            </a:r>
            <a:r>
              <a:rPr lang="en-US" sz="1000" dirty="0" err="1" smtClean="0"/>
              <a:t>Idoc</a:t>
            </a:r>
            <a:r>
              <a:rPr lang="en-US" sz="1000" dirty="0" smtClean="0"/>
              <a:t> &amp; Delivery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(Studio)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905000" y="4876800"/>
            <a:ext cx="3810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12"/>
          <p:cNvCxnSpPr>
            <a:stCxn id="33" idx="3"/>
          </p:cNvCxnSpPr>
          <p:nvPr/>
        </p:nvCxnSpPr>
        <p:spPr>
          <a:xfrm flipV="1">
            <a:off x="3352800" y="2743200"/>
            <a:ext cx="3505200" cy="2362200"/>
          </a:xfrm>
          <a:prstGeom prst="bentConnector3">
            <a:avLst>
              <a:gd name="adj1" fmla="val 6613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3505200" y="32766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52800"/>
            <a:ext cx="1447800" cy="16158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Worker Data</a:t>
            </a:r>
          </a:p>
          <a:p>
            <a:pPr>
              <a:buFontTx/>
              <a:buChar char="-"/>
            </a:pPr>
            <a:r>
              <a:rPr lang="en-US" sz="800" dirty="0" smtClean="0"/>
              <a:t> Personal Info (Name, Address)</a:t>
            </a:r>
          </a:p>
          <a:p>
            <a:pPr>
              <a:buFontTx/>
              <a:buChar char="-"/>
            </a:pPr>
            <a:r>
              <a:rPr lang="en-US" sz="800" dirty="0" smtClean="0"/>
              <a:t> Status Data (Staffing event, active status)</a:t>
            </a:r>
          </a:p>
          <a:p>
            <a:pPr>
              <a:buFontTx/>
              <a:buChar char="-"/>
            </a:pPr>
            <a:r>
              <a:rPr lang="en-US" sz="800" dirty="0" smtClean="0"/>
              <a:t> Job Data (Position, Organization, Manager)</a:t>
            </a:r>
          </a:p>
          <a:p>
            <a:pPr>
              <a:buFontTx/>
              <a:buChar char="-"/>
            </a:pPr>
            <a:r>
              <a:rPr lang="en-US" sz="800" dirty="0" smtClean="0"/>
              <a:t> </a:t>
            </a:r>
            <a:r>
              <a:rPr lang="en-US" sz="800" dirty="0" err="1" smtClean="0"/>
              <a:t>Govt</a:t>
            </a:r>
            <a:r>
              <a:rPr lang="en-US" sz="800" dirty="0" smtClean="0"/>
              <a:t> IDs</a:t>
            </a:r>
          </a:p>
          <a:p>
            <a:pPr>
              <a:buFontTx/>
              <a:buChar char="-"/>
            </a:pPr>
            <a:r>
              <a:rPr lang="en-US" sz="800" dirty="0" smtClean="0"/>
              <a:t> Earnings and deductions</a:t>
            </a:r>
          </a:p>
          <a:p>
            <a:pPr>
              <a:buFontTx/>
              <a:buChar char="-"/>
            </a:pPr>
            <a:r>
              <a:rPr lang="en-US" sz="800" dirty="0" smtClean="0"/>
              <a:t> One time payments</a:t>
            </a:r>
          </a:p>
          <a:p>
            <a:pPr>
              <a:buFontTx/>
              <a:buChar char="-"/>
            </a:pPr>
            <a:r>
              <a:rPr lang="en-US" sz="800" dirty="0" smtClean="0"/>
              <a:t> Dependents</a:t>
            </a:r>
          </a:p>
          <a:p>
            <a:pPr>
              <a:buFontTx/>
              <a:buChar char="-"/>
            </a:pPr>
            <a:r>
              <a:rPr lang="en-US" sz="800" dirty="0" smtClean="0"/>
              <a:t> etc.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0" y="87868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Architecture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38200" y="1295400"/>
            <a:ext cx="12192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Organizations Connector and Web Services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057400" y="1524000"/>
            <a:ext cx="228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38200" y="1828800"/>
            <a:ext cx="12192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Positions Connector and Web Services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0" y="1371600"/>
            <a:ext cx="1143000" cy="1447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Custom Transformation &amp; Delivery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(Studio)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057400" y="2057400"/>
            <a:ext cx="228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38200" y="2362200"/>
            <a:ext cx="12192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Job Profiles Connector and Web Services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057400" y="2590800"/>
            <a:ext cx="228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352800" y="2133600"/>
            <a:ext cx="35052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58000" y="1143000"/>
            <a:ext cx="1219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SAP OBJID mapping/cross reference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Additional transformation or business logic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Push to SAP</a:t>
            </a:r>
          </a:p>
          <a:p>
            <a:pPr algn="ctr"/>
            <a:endParaRPr lang="en-US" sz="1000" dirty="0"/>
          </a:p>
        </p:txBody>
      </p:sp>
      <p:sp>
        <p:nvSpPr>
          <p:cNvPr id="49" name="Left Brace 48"/>
          <p:cNvSpPr/>
          <p:nvPr/>
        </p:nvSpPr>
        <p:spPr>
          <a:xfrm>
            <a:off x="3505200" y="7620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838200"/>
            <a:ext cx="1447800" cy="11233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Foundation Data</a:t>
            </a:r>
          </a:p>
          <a:p>
            <a:pPr>
              <a:buFontTx/>
              <a:buChar char="-"/>
            </a:pPr>
            <a:r>
              <a:rPr lang="en-US" sz="800" dirty="0" smtClean="0"/>
              <a:t> Organization Name and ID</a:t>
            </a:r>
          </a:p>
          <a:p>
            <a:pPr>
              <a:buFontTx/>
              <a:buChar char="-"/>
            </a:pPr>
            <a:r>
              <a:rPr lang="en-US" sz="800" dirty="0"/>
              <a:t> </a:t>
            </a:r>
            <a:r>
              <a:rPr lang="en-US" sz="800" dirty="0" smtClean="0"/>
              <a:t>Parent org</a:t>
            </a:r>
          </a:p>
          <a:p>
            <a:pPr>
              <a:buFontTx/>
              <a:buChar char="-"/>
            </a:pPr>
            <a:r>
              <a:rPr lang="en-US" sz="800" dirty="0" smtClean="0"/>
              <a:t> Position Title and ID</a:t>
            </a:r>
          </a:p>
          <a:p>
            <a:pPr>
              <a:buFontTx/>
              <a:buChar char="-"/>
            </a:pPr>
            <a:r>
              <a:rPr lang="en-US" sz="800" dirty="0" smtClean="0"/>
              <a:t> Job Profile Name and ID</a:t>
            </a:r>
          </a:p>
          <a:p>
            <a:pPr>
              <a:buFontTx/>
              <a:buChar char="-"/>
            </a:pPr>
            <a:r>
              <a:rPr lang="en-US" sz="800" dirty="0"/>
              <a:t> </a:t>
            </a:r>
            <a:r>
              <a:rPr lang="en-US" sz="800" dirty="0" smtClean="0"/>
              <a:t>Relationships</a:t>
            </a:r>
          </a:p>
          <a:p>
            <a:pPr>
              <a:buFontTx/>
              <a:buChar char="-"/>
            </a:pPr>
            <a:r>
              <a:rPr lang="en-US" sz="800" dirty="0" smtClean="0"/>
              <a:t> etc.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7200" y="2133600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Idoc</a:t>
            </a:r>
            <a:r>
              <a:rPr lang="en-US" sz="800" dirty="0" smtClean="0"/>
              <a:t> XML  over HTTPS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3400" y="5105400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Idoc</a:t>
            </a:r>
            <a:r>
              <a:rPr lang="en-US" sz="800" dirty="0" smtClean="0"/>
              <a:t> XML  over HTTPS</a:t>
            </a:r>
            <a:endParaRPr lang="en-US" sz="800" dirty="0"/>
          </a:p>
        </p:txBody>
      </p:sp>
      <p:sp>
        <p:nvSpPr>
          <p:cNvPr id="52" name="Rounded Rectangle 51"/>
          <p:cNvSpPr/>
          <p:nvPr/>
        </p:nvSpPr>
        <p:spPr>
          <a:xfrm>
            <a:off x="6705600" y="3657600"/>
            <a:ext cx="15240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SAP Global System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7467600" y="3352800"/>
            <a:ext cx="76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Simplify integration requirements where possible </a:t>
            </a:r>
          </a:p>
          <a:p>
            <a:pPr lvl="1"/>
            <a:r>
              <a:rPr lang="en-US" dirty="0" smtClean="0"/>
              <a:t>E.g. retro-active changes on certain objects such as job profiles or getting to the right effective date – consider defaulting the BEGDA </a:t>
            </a:r>
          </a:p>
          <a:p>
            <a:r>
              <a:rPr lang="en-US" dirty="0" smtClean="0"/>
              <a:t>Maintain minimum data in sap to serve functionality</a:t>
            </a:r>
          </a:p>
          <a:p>
            <a:pPr lvl="1"/>
            <a:r>
              <a:rPr lang="en-US" dirty="0" smtClean="0"/>
              <a:t>E.g. If SAP is only going to run payroll then consider simplifying OM module</a:t>
            </a:r>
          </a:p>
          <a:p>
            <a:r>
              <a:rPr lang="en-US" dirty="0" smtClean="0"/>
              <a:t>Consider rewriting integrations than to maintain large number of fields/functionality in sap</a:t>
            </a:r>
          </a:p>
          <a:p>
            <a:r>
              <a:rPr lang="en-US" dirty="0" smtClean="0"/>
              <a:t>Work with the data conversion team during integration design to identify fields that are specific to the integration but do need to be stored in Workday</a:t>
            </a:r>
          </a:p>
          <a:p>
            <a:r>
              <a:rPr lang="en-US" dirty="0" smtClean="0"/>
              <a:t>Iterative approach of development – few </a:t>
            </a:r>
            <a:r>
              <a:rPr lang="en-US" dirty="0" err="1" smtClean="0"/>
              <a:t>infotypes</a:t>
            </a:r>
            <a:r>
              <a:rPr lang="en-US" dirty="0" smtClean="0"/>
              <a:t> at a time</a:t>
            </a:r>
          </a:p>
          <a:p>
            <a:r>
              <a:rPr lang="en-US" dirty="0" smtClean="0"/>
              <a:t>Buy in of all teams - sap design, dev involved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on architecture and components involved	</a:t>
            </a:r>
          </a:p>
          <a:p>
            <a:pPr lvl="1"/>
            <a:r>
              <a:rPr lang="en-US" dirty="0" smtClean="0"/>
              <a:t>Mapping and cross-reference tables</a:t>
            </a:r>
          </a:p>
          <a:p>
            <a:pPr lvl="1"/>
            <a:r>
              <a:rPr lang="en-US" dirty="0" smtClean="0"/>
              <a:t>Transport type</a:t>
            </a:r>
          </a:p>
          <a:p>
            <a:pPr lvl="1"/>
            <a:r>
              <a:rPr lang="en-US" dirty="0" smtClean="0"/>
              <a:t>Change detection and effective dated logic</a:t>
            </a:r>
          </a:p>
          <a:p>
            <a:r>
              <a:rPr lang="en-US" dirty="0" smtClean="0"/>
              <a:t>Mapping and Transformation</a:t>
            </a:r>
          </a:p>
          <a:p>
            <a:pPr lvl="1"/>
            <a:r>
              <a:rPr lang="en-US" dirty="0" smtClean="0"/>
              <a:t>List the </a:t>
            </a:r>
            <a:r>
              <a:rPr lang="en-US" dirty="0" err="1" smtClean="0"/>
              <a:t>infotypes</a:t>
            </a:r>
            <a:r>
              <a:rPr lang="en-US" dirty="0" smtClean="0"/>
              <a:t> to be created based on the modules enabled in SAP – Personnel Administration (PA), Organization Management (OM), etc.</a:t>
            </a:r>
          </a:p>
          <a:p>
            <a:pPr lvl="1"/>
            <a:r>
              <a:rPr lang="en-US" dirty="0" smtClean="0"/>
              <a:t>Identify data sources in Workday – web services, custom reports</a:t>
            </a:r>
          </a:p>
          <a:p>
            <a:pPr lvl="1"/>
            <a:r>
              <a:rPr lang="en-US" dirty="0" smtClean="0"/>
              <a:t>Review mapping of fields</a:t>
            </a:r>
          </a:p>
          <a:p>
            <a:r>
              <a:rPr lang="en-US" dirty="0" smtClean="0"/>
              <a:t>Build and Test</a:t>
            </a:r>
          </a:p>
          <a:p>
            <a:pPr lvl="1"/>
            <a:r>
              <a:rPr lang="en-US" dirty="0" smtClean="0"/>
              <a:t>Iterative approach works best</a:t>
            </a:r>
          </a:p>
          <a:p>
            <a:pPr lvl="1"/>
            <a:r>
              <a:rPr lang="en-US" dirty="0" smtClean="0"/>
              <a:t>Create file to import into SAP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WORKDAY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day_template_9_1_12">
  <a:themeElements>
    <a:clrScheme name="Workday Theme 1">
      <a:dk1>
        <a:srgbClr val="7F7F7F"/>
      </a:dk1>
      <a:lt1>
        <a:sysClr val="window" lastClr="FFFFFF"/>
      </a:lt1>
      <a:dk2>
        <a:srgbClr val="0067AB"/>
      </a:dk2>
      <a:lt2>
        <a:srgbClr val="EEECE1"/>
      </a:lt2>
      <a:accent1>
        <a:srgbClr val="0067AB"/>
      </a:accent1>
      <a:accent2>
        <a:srgbClr val="F5A01A"/>
      </a:accent2>
      <a:accent3>
        <a:srgbClr val="7F7F7F"/>
      </a:accent3>
      <a:accent4>
        <a:srgbClr val="9BBB59"/>
      </a:accent4>
      <a:accent5>
        <a:srgbClr val="31859C"/>
      </a:accent5>
      <a:accent6>
        <a:srgbClr val="93CDDD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/>
          </a:solidFill>
        </a:ln>
      </a:spPr>
      <a:bodyPr rtlCol="0" anchor="t"/>
      <a:lstStyle>
        <a:defPPr marL="91440" indent="-91440" fontAlgn="auto">
          <a:spcBef>
            <a:spcPts val="1200"/>
          </a:spcBef>
          <a:buClr>
            <a:schemeClr val="tx2"/>
          </a:buClr>
          <a:defRPr sz="14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Workday_template_9_1_12.thmx</Template>
  <TotalTime>4476</TotalTime>
  <Words>1016</Words>
  <Application>Microsoft Office PowerPoint</Application>
  <PresentationFormat>On-screen Show (4:3)</PresentationFormat>
  <Paragraphs>221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Workday_template_9_1_12</vt:lpstr>
      <vt:lpstr>Integration to SAP</vt:lpstr>
      <vt:lpstr>Topics</vt:lpstr>
      <vt:lpstr>Use Case – 1 </vt:lpstr>
      <vt:lpstr>Use Case – 1  cont’d </vt:lpstr>
      <vt:lpstr>Use Case – 1  cont’d </vt:lpstr>
      <vt:lpstr>Use Case – 2 </vt:lpstr>
      <vt:lpstr>PowerPoint Presentation</vt:lpstr>
      <vt:lpstr>Lessons Learned</vt:lpstr>
      <vt:lpstr>Design and Implementation Steps</vt:lpstr>
      <vt:lpstr>Product Plans</vt:lpstr>
      <vt:lpstr>PowerPoint Presentation</vt:lpstr>
      <vt:lpstr>SAP Integration</vt:lpstr>
      <vt:lpstr>SAP Project</vt:lpstr>
      <vt:lpstr>Salesforce.com</vt:lpstr>
      <vt:lpstr>Workday &amp; Salesforce.com Integrations</vt:lpstr>
      <vt:lpstr>Provisioning and Worker Profile</vt:lpstr>
      <vt:lpstr>Workday for Sales Cloud</vt:lpstr>
      <vt:lpstr>Workday for Chatter (v1):  Private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Kathleen</dc:creator>
  <cp:lastModifiedBy>girish.reddy</cp:lastModifiedBy>
  <cp:revision>366</cp:revision>
  <dcterms:created xsi:type="dcterms:W3CDTF">2012-08-31T17:32:22Z</dcterms:created>
  <dcterms:modified xsi:type="dcterms:W3CDTF">2013-11-19T20:46:15Z</dcterms:modified>
</cp:coreProperties>
</file>