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599525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3" d="100"/>
          <a:sy n="43" d="100"/>
        </p:scale>
        <p:origin x="492" y="-49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FA081B4-CAB1-436C-B3DD-7975EB05F907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7717DD-AC57-4F3B-8238-651C0D93598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451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illustration_depicts_a_young_male_fig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35" y="-228956"/>
            <a:ext cx="21600000" cy="32857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4760" y="1122420"/>
            <a:ext cx="19280640" cy="30197580"/>
          </a:xfrm>
          <a:prstGeom prst="rect">
            <a:avLst/>
          </a:prstGeom>
          <a:noFill/>
          <a:ln w="36000"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80000" y="1122420"/>
            <a:ext cx="19440000" cy="46166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 anchor="ctr">
            <a:spAutoFit/>
          </a:bodyPr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חברי הצוות: רן אלמגור, חן דוד ורעות </a:t>
            </a:r>
            <a:r>
              <a:rPr lang="he-IL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תמאם</a:t>
            </a: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 מנחה הפרויקט: ד"ר זהר ברנט יצחקי פרויקט גמר לתואר </a:t>
            </a:r>
            <a:r>
              <a:rPr lang="en-US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B.Sc</a:t>
            </a:r>
            <a:r>
              <a:rPr lang="en-US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במדעי המחשב – הפקולטה להנדסה, המרכז האקדמי </a:t>
            </a:r>
            <a:r>
              <a:rPr lang="he-IL" sz="2400" b="1" dirty="0" err="1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רופין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35412" y="24321154"/>
            <a:ext cx="172112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1"/>
            <a:r>
              <a:rPr lang="he-IL" sz="48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כשהנתונים מספרים סיפור: חיזוי אשפוזים חוזרים בקרב מטופלים נפשיים</a:t>
            </a:r>
            <a:endParaRPr lang="en-US" sz="48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5202" y="3830351"/>
            <a:ext cx="5101241" cy="329320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מטרת הפרויקט</a:t>
            </a:r>
          </a:p>
          <a:p>
            <a:pPr algn="ctr" rtl="1"/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מטרת הפרויקט היא לזהות מראש מטופלים הנמצאים בסיכון לאשפוז פסיכיאטרי חוזר, באמצעות פיתוח מודל מבוסס דאטה שיאפשר למערכת הבריאות לפעול בזמן – לזהות גורמים מסכנים ולפעול על מנת למגר את התופעה הזו.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16" name="תמונה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822" y="21172576"/>
            <a:ext cx="2794318" cy="24355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660130" y="3829479"/>
            <a:ext cx="5402225" cy="329320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רקע</a:t>
            </a:r>
            <a:endParaRPr lang="en-US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מטופלים פסיכיאטריים רבים משתחררים מאשפוז רק כדי לחזור אליו שוב ושוב.</a:t>
            </a:r>
            <a:b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באמצעות שימוש מתקדם בנתונים, אנו יכולים להבין טוב יותר את הגורמים לחזרה, לפעול בזמן, ולהעניק להם תקווה חדשה לחיים יציבים יותר.</a:t>
            </a:r>
          </a:p>
        </p:txBody>
      </p:sp>
      <p:pic>
        <p:nvPicPr>
          <p:cNvPr id="18" name="תמונה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277" y="24327176"/>
            <a:ext cx="2794318" cy="2435571"/>
          </a:xfrm>
          <a:prstGeom prst="rect">
            <a:avLst/>
          </a:prstGeom>
        </p:spPr>
      </p:pic>
      <p:sp>
        <p:nvSpPr>
          <p:cNvPr id="23" name="הסבר ענן 22"/>
          <p:cNvSpPr/>
          <p:nvPr/>
        </p:nvSpPr>
        <p:spPr>
          <a:xfrm>
            <a:off x="4937139" y="12933898"/>
            <a:ext cx="3931920" cy="402336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האם ניתן לחזות אשפוז חוזר של מטופלי נפש באמצעות מאפיינים קליניים ודמוגרפיים, בשילוב ניתוח טקסט של תיקים רפואיים?</a:t>
            </a:r>
            <a:endParaRPr lang="en-US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35412" y="3830351"/>
            <a:ext cx="5402224" cy="3416320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 anchor="ctr">
            <a:spAutoFit/>
          </a:bodyPr>
          <a:lstStyle/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מקורות מידע </a:t>
            </a:r>
          </a:p>
          <a:p>
            <a:pPr algn="ctr" rtl="1"/>
            <a:r>
              <a:rPr lang="he-IL" sz="32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</a:p>
          <a:p>
            <a:pPr algn="ctr" rtl="1"/>
            <a:endParaRPr lang="he-IL" sz="24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algn="ctr" rtl="1"/>
            <a:r>
              <a:rPr lang="he-IL" sz="2400" b="1" dirty="0">
                <a:solidFill>
                  <a:schemeClr val="bg1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המחקר מתבסס על נתונים קליניים ודמוגרפיים של מעל 4,000 מטופלים מבית החולים הפסיכיאטרי לב השרון – פרדסיה (2020–2025), לאחר תהליך ניקוי ועיבוד להבטחת איכות ומהימנות גבוהה</a:t>
            </a:r>
            <a:r>
              <a:rPr lang="he-IL" sz="3200" dirty="0"/>
              <a:t>.</a:t>
            </a:r>
            <a:endParaRPr lang="he-IL" sz="3200" b="1" dirty="0">
              <a:solidFill>
                <a:schemeClr val="bg1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31" name="תמונה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008" y="15907126"/>
            <a:ext cx="2794318" cy="2435571"/>
          </a:xfrm>
          <a:prstGeom prst="rect">
            <a:avLst/>
          </a:prstGeom>
        </p:spPr>
      </p:pic>
      <p:pic>
        <p:nvPicPr>
          <p:cNvPr id="34" name="תמונה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92" y="7942211"/>
            <a:ext cx="6051637" cy="5422349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F3E4F1C-AECB-9677-113E-20A583B44233}"/>
              </a:ext>
            </a:extLst>
          </p:cNvPr>
          <p:cNvSpPr txBox="1"/>
          <p:nvPr/>
        </p:nvSpPr>
        <p:spPr>
          <a:xfrm>
            <a:off x="8296507" y="28024134"/>
            <a:ext cx="5798633" cy="153888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סיכום ומסקנות</a:t>
            </a:r>
          </a:p>
          <a:p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A83735C8-5035-A577-BFFA-9A6C79AF5864}"/>
              </a:ext>
            </a:extLst>
          </p:cNvPr>
          <p:cNvSpPr/>
          <p:nvPr/>
        </p:nvSpPr>
        <p:spPr>
          <a:xfrm>
            <a:off x="19071488" y="30034676"/>
            <a:ext cx="19453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9675538-2D05-E371-D027-E2C9898C491D}"/>
              </a:ext>
            </a:extLst>
          </p:cNvPr>
          <p:cNvSpPr txBox="1"/>
          <p:nvPr/>
        </p:nvSpPr>
        <p:spPr>
          <a:xfrm>
            <a:off x="13400322" y="30156216"/>
            <a:ext cx="63659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פיתחנו מודל חיזוי לאשפוזים חוזרים תוך 1 ו-3 חודשים משחרור ממחלקה פסיכיאטרית, בהתבסס על נתוני אמת הנלקח ממרכז לבריאות הנפש לב השרון</a:t>
            </a:r>
          </a:p>
          <a:p>
            <a:pPr algn="ctr"/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8F644448-6393-DC47-2F56-E677BB3450B1}"/>
              </a:ext>
            </a:extLst>
          </p:cNvPr>
          <p:cNvSpPr/>
          <p:nvPr/>
        </p:nvSpPr>
        <p:spPr>
          <a:xfrm>
            <a:off x="12728910" y="30034676"/>
            <a:ext cx="8398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15ADBCB0-0A46-AB31-6A88-B50CE19EEC52}"/>
              </a:ext>
            </a:extLst>
          </p:cNvPr>
          <p:cNvSpPr txBox="1"/>
          <p:nvPr/>
        </p:nvSpPr>
        <p:spPr>
          <a:xfrm>
            <a:off x="6330536" y="30508604"/>
            <a:ext cx="6573737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לגורמים אישיים כגון 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גיל,סטטוס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זוגי ומין, ישנה השפעה ישירה על הסיכויים לאשפוז חוזר</a:t>
            </a:r>
          </a:p>
          <a:p>
            <a:pPr algn="ctr"/>
            <a:endParaRPr lang="he-IL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053CD1CA-55F7-AD0E-8BF6-5E178E67B9C9}"/>
              </a:ext>
            </a:extLst>
          </p:cNvPr>
          <p:cNvSpPr/>
          <p:nvPr/>
        </p:nvSpPr>
        <p:spPr>
          <a:xfrm>
            <a:off x="5560256" y="30019764"/>
            <a:ext cx="8691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7DEC6D5-82CE-A095-8E2F-04CCEA0D0EE4}"/>
              </a:ext>
            </a:extLst>
          </p:cNvPr>
          <p:cNvSpPr txBox="1"/>
          <p:nvPr/>
        </p:nvSpPr>
        <p:spPr>
          <a:xfrm>
            <a:off x="1084546" y="30508604"/>
            <a:ext cx="503911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נמצא קשר הפוך בין מספר ילדים לבין סיכון לאשפוז חוזר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BDE05A02-40F0-8FC7-7946-7F3CD4A2405A}"/>
              </a:ext>
            </a:extLst>
          </p:cNvPr>
          <p:cNvSpPr txBox="1"/>
          <p:nvPr/>
        </p:nvSpPr>
        <p:spPr>
          <a:xfrm>
            <a:off x="388499" y="31407022"/>
            <a:ext cx="2151582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מסקנות אלו תורמות להבנה טובה יותר של הגורמים המשפיעים על סיכון חזרה לאשפוז פסיכיאטרי ויכולות לשמש ככלים חשובים לאנשי רפואה בניהול ומעקב אחר מטופלים בסיכון גבוה.</a:t>
            </a: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52654D36-E57A-8668-BE78-08AE60768582}"/>
              </a:ext>
            </a:extLst>
          </p:cNvPr>
          <p:cNvSpPr txBox="1"/>
          <p:nvPr/>
        </p:nvSpPr>
        <p:spPr>
          <a:xfrm>
            <a:off x="966620" y="31890099"/>
            <a:ext cx="757290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המחקר נעשה בשיתוף אסתר </a:t>
            </a:r>
            <a:r>
              <a:rPr lang="he-IL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בלומהוף</a:t>
            </a:r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</a:t>
            </a:r>
            <a:r>
              <a:rPr lang="he-IL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בריס,מנהלת</a:t>
            </a:r>
            <a:r>
              <a:rPr lang="he-IL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מחקרים בבית חולים לב השרון</a:t>
            </a:r>
          </a:p>
        </p:txBody>
      </p:sp>
      <p:pic>
        <p:nvPicPr>
          <p:cNvPr id="33" name="תמונה 32">
            <a:extLst>
              <a:ext uri="{FF2B5EF4-FFF2-40B4-BE49-F238E27FC236}">
                <a16:creationId xmlns:a16="http://schemas.microsoft.com/office/drawing/2014/main" id="{9A25B0E8-6D16-F7FF-29C1-C59C9E3C3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8357" y="1645488"/>
            <a:ext cx="1847850" cy="1447800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CF1FF100-E2CD-A7DA-9215-C28013AC3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152" y="1632685"/>
            <a:ext cx="1913055" cy="1500470"/>
          </a:xfrm>
          <a:prstGeom prst="rect">
            <a:avLst/>
          </a:prstGeom>
        </p:spPr>
      </p:pic>
      <p:sp>
        <p:nvSpPr>
          <p:cNvPr id="42" name="מלבן 41">
            <a:extLst>
              <a:ext uri="{FF2B5EF4-FFF2-40B4-BE49-F238E27FC236}">
                <a16:creationId xmlns:a16="http://schemas.microsoft.com/office/drawing/2014/main" id="{D5EE2964-DF26-C975-77E1-468D4CD2ABC8}"/>
              </a:ext>
            </a:extLst>
          </p:cNvPr>
          <p:cNvSpPr/>
          <p:nvPr/>
        </p:nvSpPr>
        <p:spPr>
          <a:xfrm>
            <a:off x="3890227" y="1707849"/>
            <a:ext cx="138005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חיזוי אשפוזים חוזרים בקרב מטופלי נפש בישראל</a:t>
            </a: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DD21E1A8-796C-96AD-6E01-9038FA49D84C}"/>
              </a:ext>
            </a:extLst>
          </p:cNvPr>
          <p:cNvSpPr txBox="1"/>
          <p:nvPr/>
        </p:nvSpPr>
        <p:spPr>
          <a:xfrm>
            <a:off x="2143679" y="13061858"/>
            <a:ext cx="15912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pic>
        <p:nvPicPr>
          <p:cNvPr id="46" name="תמונה 45">
            <a:extLst>
              <a:ext uri="{FF2B5EF4-FFF2-40B4-BE49-F238E27FC236}">
                <a16:creationId xmlns:a16="http://schemas.microsoft.com/office/drawing/2014/main" id="{5E6DE4CD-2F67-9569-0C5A-0E18634F5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125" y="13409982"/>
            <a:ext cx="3931920" cy="2914399"/>
          </a:xfrm>
          <a:prstGeom prst="rect">
            <a:avLst/>
          </a:prstGeom>
        </p:spPr>
      </p:pic>
      <p:sp>
        <p:nvSpPr>
          <p:cNvPr id="47" name="בועת דיבור: מלבן עם פינות מעוגלות 46">
            <a:extLst>
              <a:ext uri="{FF2B5EF4-FFF2-40B4-BE49-F238E27FC236}">
                <a16:creationId xmlns:a16="http://schemas.microsoft.com/office/drawing/2014/main" id="{E08CEF49-696B-1EE8-DF48-6365020D36C7}"/>
              </a:ext>
            </a:extLst>
          </p:cNvPr>
          <p:cNvSpPr/>
          <p:nvPr/>
        </p:nvSpPr>
        <p:spPr>
          <a:xfrm>
            <a:off x="16329420" y="7324320"/>
            <a:ext cx="3931920" cy="2570632"/>
          </a:xfrm>
          <a:prstGeom prst="wedgeRoundRect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/>
              <a:t>🧠 </a:t>
            </a:r>
            <a:r>
              <a:rPr lang="he-IL" sz="2400" b="1" dirty="0"/>
              <a:t>עובדה מטרידה :</a:t>
            </a:r>
          </a:p>
          <a:p>
            <a:pPr algn="ctr"/>
            <a:r>
              <a:rPr lang="he-IL" sz="2400" dirty="0"/>
              <a:t>כ-1 מכל 5 מטופלים חוזר לאשפוז תוך חודש.</a:t>
            </a:r>
            <a:endParaRPr lang="en-US" sz="2400" b="1" dirty="0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30765529-140C-58AF-57AF-B0DD25982187}"/>
              </a:ext>
            </a:extLst>
          </p:cNvPr>
          <p:cNvSpPr/>
          <p:nvPr/>
        </p:nvSpPr>
        <p:spPr>
          <a:xfrm>
            <a:off x="9717178" y="7132016"/>
            <a:ext cx="3825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accent4">
                    <a:lumMod val="20000"/>
                    <a:lumOff val="80000"/>
                  </a:schemeClr>
                </a:solidFill>
                <a:effectLst/>
              </a:rPr>
              <a:t>שלבי העבודה</a:t>
            </a:r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61FFA66-F06A-658E-D96A-99E0D22E109A}"/>
              </a:ext>
            </a:extLst>
          </p:cNvPr>
          <p:cNvSpPr/>
          <p:nvPr/>
        </p:nvSpPr>
        <p:spPr>
          <a:xfrm>
            <a:off x="1007868" y="20569872"/>
            <a:ext cx="19260854" cy="708544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7" name="תמונה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2302635"/>
            <a:ext cx="4568089" cy="3857111"/>
          </a:xfrm>
          <a:prstGeom prst="rect">
            <a:avLst/>
          </a:prstGeom>
        </p:spPr>
      </p:pic>
      <p:pic>
        <p:nvPicPr>
          <p:cNvPr id="36" name="תמונה 3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75" y="22302247"/>
            <a:ext cx="4610850" cy="3931564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826" y="22248335"/>
            <a:ext cx="4626113" cy="3931564"/>
          </a:xfrm>
          <a:prstGeom prst="rect">
            <a:avLst/>
          </a:prstGeom>
        </p:spPr>
      </p:pic>
      <p:sp>
        <p:nvSpPr>
          <p:cNvPr id="54" name="תיבת טקסט 53">
            <a:extLst>
              <a:ext uri="{FF2B5EF4-FFF2-40B4-BE49-F238E27FC236}">
                <a16:creationId xmlns:a16="http://schemas.microsoft.com/office/drawing/2014/main" id="{A82D05AA-66C6-CD99-2899-FC8E5999D1D2}"/>
              </a:ext>
            </a:extLst>
          </p:cNvPr>
          <p:cNvSpPr txBox="1"/>
          <p:nvPr/>
        </p:nvSpPr>
        <p:spPr>
          <a:xfrm>
            <a:off x="1413175" y="26155496"/>
            <a:ext cx="46164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p-value &lt; 0.01 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30A8A74F-53DC-DCDA-7207-34C18AC005BE}"/>
              </a:ext>
            </a:extLst>
          </p:cNvPr>
          <p:cNvSpPr txBox="1"/>
          <p:nvPr/>
        </p:nvSpPr>
        <p:spPr>
          <a:xfrm>
            <a:off x="1007868" y="26570663"/>
            <a:ext cx="563290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:קיים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קשר מובהק סטטיסטית בין מצב       משפחתי לבין הסיכוי לאשפוז חוזר</a:t>
            </a:r>
          </a:p>
        </p:txBody>
      </p: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5E0F8007-82C7-ED11-2C16-B14D9606D1F0}"/>
              </a:ext>
            </a:extLst>
          </p:cNvPr>
          <p:cNvSpPr txBox="1"/>
          <p:nvPr/>
        </p:nvSpPr>
        <p:spPr>
          <a:xfrm>
            <a:off x="6697669" y="26626824"/>
            <a:ext cx="766519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מסקנה: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מספר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הילדים עשוי להשפיע מעט, אך חיזוי אשפוז חוזר דורש התחשבות במשתנים נוספים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693082F0-C8B2-5B41-5348-A00106B47FEB}"/>
              </a:ext>
            </a:extLst>
          </p:cNvPr>
          <p:cNvSpPr txBox="1"/>
          <p:nvPr/>
        </p:nvSpPr>
        <p:spPr>
          <a:xfrm>
            <a:off x="9717178" y="26524497"/>
            <a:ext cx="18473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85A51E55-DDDA-0F32-74D9-0E7E2F6BBAE8}"/>
              </a:ext>
            </a:extLst>
          </p:cNvPr>
          <p:cNvSpPr txBox="1"/>
          <p:nvPr/>
        </p:nvSpPr>
        <p:spPr>
          <a:xfrm>
            <a:off x="8007754" y="26204176"/>
            <a:ext cx="3128100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 = -0.08, p-value &lt; 0.01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he-IL" dirty="0"/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0BDA858F-22D9-C0FF-CF37-7816F178E969}"/>
              </a:ext>
            </a:extLst>
          </p:cNvPr>
          <p:cNvSpPr txBox="1"/>
          <p:nvPr/>
        </p:nvSpPr>
        <p:spPr>
          <a:xfrm>
            <a:off x="8198320" y="20719124"/>
            <a:ext cx="436502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 מתאם </a:t>
            </a:r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ספירמן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לבדיקת האם קיים קשר סטטיסטי בין מספר הילדים לבין הסבירות לאשפוז חוזר?</a:t>
            </a: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316B45FB-3D10-8B98-6924-9B945448B53A}"/>
              </a:ext>
            </a:extLst>
          </p:cNvPr>
          <p:cNvSpPr txBox="1"/>
          <p:nvPr/>
        </p:nvSpPr>
        <p:spPr>
          <a:xfrm>
            <a:off x="9255512" y="20161405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161BBB7C-EA86-FDE2-351B-427911DC48D2}"/>
              </a:ext>
            </a:extLst>
          </p:cNvPr>
          <p:cNvSpPr txBox="1"/>
          <p:nvPr/>
        </p:nvSpPr>
        <p:spPr>
          <a:xfrm>
            <a:off x="1113305" y="20606869"/>
            <a:ext cx="463446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 חי בריבוע לבדיקת האם קיים הבדל מובהק סטטיסטית בין מצבו המשפחתי של מטופל לסבירות שלו להתאשפז ,על בסיס נתוני המחקר?</a:t>
            </a: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DADFE52C-F641-76CD-2714-CDAEDFCF74F8}"/>
              </a:ext>
            </a:extLst>
          </p:cNvPr>
          <p:cNvSpPr txBox="1"/>
          <p:nvPr/>
        </p:nvSpPr>
        <p:spPr>
          <a:xfrm>
            <a:off x="16387177" y="20698679"/>
            <a:ext cx="24756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Mann-Whitney U</a:t>
            </a:r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D909D352-AE83-7EDA-6104-2AE713DA2650}"/>
              </a:ext>
            </a:extLst>
          </p:cNvPr>
          <p:cNvSpPr txBox="1"/>
          <p:nvPr/>
        </p:nvSpPr>
        <p:spPr>
          <a:xfrm>
            <a:off x="18692262" y="20698926"/>
            <a:ext cx="82907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מבחן</a:t>
            </a: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C83A9B43-0283-37C5-7EBD-15BEC7EFAACA}"/>
              </a:ext>
            </a:extLst>
          </p:cNvPr>
          <p:cNvSpPr txBox="1"/>
          <p:nvPr/>
        </p:nvSpPr>
        <p:spPr>
          <a:xfrm>
            <a:off x="13783465" y="21072570"/>
            <a:ext cx="627889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מובהק בין גיל המטופל בזמן האשפוז לבין הסבירות לחזרה לאשפוז חוזר?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100DAD68-9B03-290E-194F-F50220033C5C}"/>
              </a:ext>
            </a:extLst>
          </p:cNvPr>
          <p:cNvSpPr txBox="1"/>
          <p:nvPr/>
        </p:nvSpPr>
        <p:spPr>
          <a:xfrm>
            <a:off x="13489281" y="20677200"/>
            <a:ext cx="304923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2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לבדיקת האם קיים קשר</a:t>
            </a:r>
            <a:endParaRPr lang="he-IL" sz="2400" dirty="0"/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9A50D59-CBF5-868C-CA69-0D6EDD859C07}"/>
              </a:ext>
            </a:extLst>
          </p:cNvPr>
          <p:cNvSpPr txBox="1"/>
          <p:nvPr/>
        </p:nvSpPr>
        <p:spPr>
          <a:xfrm>
            <a:off x="14527814" y="26607448"/>
            <a:ext cx="566685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400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מסקנה</a:t>
            </a:r>
            <a:r>
              <a:rPr lang="he-IL" sz="24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:אין</a:t>
            </a:r>
            <a:r>
              <a:rPr lang="he-IL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הבדל מובהק סטטיסטית בגיל בין מטופלים שחזרו לאשפוז לבין אלו שלא</a:t>
            </a:r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62DED547-0922-3E9D-1368-0768F9CD3098}"/>
              </a:ext>
            </a:extLst>
          </p:cNvPr>
          <p:cNvSpPr txBox="1"/>
          <p:nvPr/>
        </p:nvSpPr>
        <p:spPr>
          <a:xfrm>
            <a:off x="14774522" y="26248956"/>
            <a:ext cx="173188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P-value:0.51</a:t>
            </a:r>
            <a:endParaRPr lang="he-IL"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0EA1C2F-7694-4949-B878-AFB846E7B356}">
  <we:reference id="beefbeef-beef-beef-beef-beefbeefbeef" version="2.0.0.0" store="EXCatalog" storeType="EXCatalog"/>
  <we:alternateReferences>
    <we:reference id="WA104380121" version="2.0.0.0" store="he-I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401</Words>
  <Application>Microsoft Office PowerPoint</Application>
  <PresentationFormat>מותאם אישית</PresentationFormat>
  <Paragraphs>38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David</vt:lpstr>
      <vt:lpstr>Office Theme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subject/>
  <dc:creator>Ranar100</dc:creator>
  <cp:keywords/>
  <dc:description>generated using python-pptx</dc:description>
  <cp:lastModifiedBy>חן דוד</cp:lastModifiedBy>
  <cp:revision>21</cp:revision>
  <dcterms:created xsi:type="dcterms:W3CDTF">2013-01-27T09:14:16Z</dcterms:created>
  <dcterms:modified xsi:type="dcterms:W3CDTF">2025-06-29T16:29:25Z</dcterms:modified>
  <cp:category/>
</cp:coreProperties>
</file>