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2397"/>
  </p:normalViewPr>
  <p:slideViewPr>
    <p:cSldViewPr snapToGrid="0">
      <p:cViewPr varScale="1">
        <p:scale>
          <a:sx n="117" d="100"/>
          <a:sy n="117"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2C1E8-CF68-BD4C-96A5-26D3FF84C592}" type="doc">
      <dgm:prSet loTypeId="urn:microsoft.com/office/officeart/2005/8/layout/radial1" loCatId="" qsTypeId="urn:microsoft.com/office/officeart/2005/8/quickstyle/simple1" qsCatId="simple" csTypeId="urn:microsoft.com/office/officeart/2005/8/colors/accent1_2" csCatId="accent1" phldr="1"/>
      <dgm:spPr/>
      <dgm:t>
        <a:bodyPr/>
        <a:lstStyle/>
        <a:p>
          <a:endParaRPr lang="en-US"/>
        </a:p>
      </dgm:t>
    </dgm:pt>
    <dgm:pt modelId="{54BDFE2A-CD4E-5042-BFB4-B7EB49000949}">
      <dgm:prSet phldrT="[Text]"/>
      <dgm:spPr/>
      <dgm:t>
        <a:bodyPr/>
        <a:lstStyle/>
        <a:p>
          <a:r>
            <a:rPr lang="en-US" dirty="0"/>
            <a:t>Scrum Collaboration</a:t>
          </a:r>
        </a:p>
      </dgm:t>
    </dgm:pt>
    <dgm:pt modelId="{56C540B1-E622-7942-BE39-C78DB150569C}" type="parTrans" cxnId="{2D182F93-0D47-EA47-AECC-260EA3A531C7}">
      <dgm:prSet/>
      <dgm:spPr/>
      <dgm:t>
        <a:bodyPr/>
        <a:lstStyle/>
        <a:p>
          <a:endParaRPr lang="en-US"/>
        </a:p>
      </dgm:t>
    </dgm:pt>
    <dgm:pt modelId="{49210F33-60DA-A841-9C15-E7825FC3E170}" type="sibTrans" cxnId="{2D182F93-0D47-EA47-AECC-260EA3A531C7}">
      <dgm:prSet/>
      <dgm:spPr/>
      <dgm:t>
        <a:bodyPr/>
        <a:lstStyle/>
        <a:p>
          <a:endParaRPr lang="en-US"/>
        </a:p>
      </dgm:t>
    </dgm:pt>
    <dgm:pt modelId="{A760E2BC-5091-E342-82A9-CD1552D381E8}">
      <dgm:prSet phldrT="[Text]"/>
      <dgm:spPr/>
      <dgm:t>
        <a:bodyPr/>
        <a:lstStyle/>
        <a:p>
          <a:r>
            <a:rPr lang="en-US" dirty="0"/>
            <a:t>Product Owner</a:t>
          </a:r>
        </a:p>
      </dgm:t>
    </dgm:pt>
    <dgm:pt modelId="{294A722A-323E-6B49-AF03-0B007D1C1A91}" type="parTrans" cxnId="{9F00BA79-2988-204F-86BC-C05F4B744DB5}">
      <dgm:prSet/>
      <dgm:spPr/>
      <dgm:t>
        <a:bodyPr/>
        <a:lstStyle/>
        <a:p>
          <a:endParaRPr lang="en-US"/>
        </a:p>
      </dgm:t>
    </dgm:pt>
    <dgm:pt modelId="{790C7C0B-D51C-D444-A210-C6282B0940F8}" type="sibTrans" cxnId="{9F00BA79-2988-204F-86BC-C05F4B744DB5}">
      <dgm:prSet/>
      <dgm:spPr/>
      <dgm:t>
        <a:bodyPr/>
        <a:lstStyle/>
        <a:p>
          <a:endParaRPr lang="en-US"/>
        </a:p>
      </dgm:t>
    </dgm:pt>
    <dgm:pt modelId="{06D368C5-7578-0F47-82E5-B68EC94888C3}">
      <dgm:prSet phldrT="[Text]"/>
      <dgm:spPr/>
      <dgm:t>
        <a:bodyPr/>
        <a:lstStyle/>
        <a:p>
          <a:r>
            <a:rPr lang="en-US" dirty="0"/>
            <a:t>Developers</a:t>
          </a:r>
        </a:p>
      </dgm:t>
    </dgm:pt>
    <dgm:pt modelId="{9CE88BF3-D2E1-A044-9D15-3561BA182AB0}" type="parTrans" cxnId="{2E6D646D-4F97-7F4D-90EC-FF1704A657AB}">
      <dgm:prSet/>
      <dgm:spPr/>
      <dgm:t>
        <a:bodyPr/>
        <a:lstStyle/>
        <a:p>
          <a:endParaRPr lang="en-US"/>
        </a:p>
      </dgm:t>
    </dgm:pt>
    <dgm:pt modelId="{AA238F51-5BE1-C74A-AF5B-E67266AC9D2B}" type="sibTrans" cxnId="{2E6D646D-4F97-7F4D-90EC-FF1704A657AB}">
      <dgm:prSet/>
      <dgm:spPr/>
      <dgm:t>
        <a:bodyPr/>
        <a:lstStyle/>
        <a:p>
          <a:endParaRPr lang="en-US"/>
        </a:p>
      </dgm:t>
    </dgm:pt>
    <dgm:pt modelId="{72149B8D-B7CE-F24A-B5FC-500BD7D43498}">
      <dgm:prSet phldrT="[Text]"/>
      <dgm:spPr/>
      <dgm:t>
        <a:bodyPr/>
        <a:lstStyle/>
        <a:p>
          <a:r>
            <a:rPr lang="en-US" dirty="0"/>
            <a:t>Stakeholders / Customers</a:t>
          </a:r>
        </a:p>
      </dgm:t>
    </dgm:pt>
    <dgm:pt modelId="{FF7B5D72-4249-AB4F-A66E-AC755B539E3F}" type="parTrans" cxnId="{E167D166-8F29-154C-9487-BF7AFC2D4719}">
      <dgm:prSet/>
      <dgm:spPr/>
      <dgm:t>
        <a:bodyPr/>
        <a:lstStyle/>
        <a:p>
          <a:endParaRPr lang="en-US"/>
        </a:p>
      </dgm:t>
    </dgm:pt>
    <dgm:pt modelId="{1EC7D974-48E8-4740-A606-AC1B63AA29AA}" type="sibTrans" cxnId="{E167D166-8F29-154C-9487-BF7AFC2D4719}">
      <dgm:prSet/>
      <dgm:spPr/>
      <dgm:t>
        <a:bodyPr/>
        <a:lstStyle/>
        <a:p>
          <a:endParaRPr lang="en-US"/>
        </a:p>
      </dgm:t>
    </dgm:pt>
    <dgm:pt modelId="{1C44F095-54F2-4D4B-8FEE-2C809C863CC9}">
      <dgm:prSet phldrT="[Text]"/>
      <dgm:spPr/>
      <dgm:t>
        <a:bodyPr/>
        <a:lstStyle/>
        <a:p>
          <a:r>
            <a:rPr lang="en-US" dirty="0"/>
            <a:t>Scrum Master</a:t>
          </a:r>
        </a:p>
      </dgm:t>
    </dgm:pt>
    <dgm:pt modelId="{4B4F652D-5C05-514F-A7F5-AAF114DAF81B}" type="parTrans" cxnId="{E022F87C-43A7-334B-9E57-CA361F821D4F}">
      <dgm:prSet/>
      <dgm:spPr/>
      <dgm:t>
        <a:bodyPr/>
        <a:lstStyle/>
        <a:p>
          <a:endParaRPr lang="en-US"/>
        </a:p>
      </dgm:t>
    </dgm:pt>
    <dgm:pt modelId="{77CD7E04-9835-2F4B-A910-FA3D43B260F1}" type="sibTrans" cxnId="{E022F87C-43A7-334B-9E57-CA361F821D4F}">
      <dgm:prSet/>
      <dgm:spPr/>
      <dgm:t>
        <a:bodyPr/>
        <a:lstStyle/>
        <a:p>
          <a:endParaRPr lang="en-US"/>
        </a:p>
      </dgm:t>
    </dgm:pt>
    <dgm:pt modelId="{493DF46E-3DFB-6E4A-92D8-8886C10572CE}" type="pres">
      <dgm:prSet presAssocID="{4522C1E8-CF68-BD4C-96A5-26D3FF84C592}" presName="cycle" presStyleCnt="0">
        <dgm:presLayoutVars>
          <dgm:chMax val="1"/>
          <dgm:dir/>
          <dgm:animLvl val="ctr"/>
          <dgm:resizeHandles val="exact"/>
        </dgm:presLayoutVars>
      </dgm:prSet>
      <dgm:spPr/>
    </dgm:pt>
    <dgm:pt modelId="{C946C64D-05DD-F54F-A7E9-CF3E33ABDBD2}" type="pres">
      <dgm:prSet presAssocID="{54BDFE2A-CD4E-5042-BFB4-B7EB49000949}" presName="centerShape" presStyleLbl="node0" presStyleIdx="0" presStyleCnt="1"/>
      <dgm:spPr/>
    </dgm:pt>
    <dgm:pt modelId="{EF5605EA-5E76-A945-B573-A9230642424E}" type="pres">
      <dgm:prSet presAssocID="{294A722A-323E-6B49-AF03-0B007D1C1A91}" presName="Name9" presStyleLbl="parChTrans1D2" presStyleIdx="0" presStyleCnt="4"/>
      <dgm:spPr/>
    </dgm:pt>
    <dgm:pt modelId="{30A2B132-D61C-624E-AEE6-2EA84E566D58}" type="pres">
      <dgm:prSet presAssocID="{294A722A-323E-6B49-AF03-0B007D1C1A91}" presName="connTx" presStyleLbl="parChTrans1D2" presStyleIdx="0" presStyleCnt="4"/>
      <dgm:spPr/>
    </dgm:pt>
    <dgm:pt modelId="{10D59A42-7EC7-FA4E-B377-6017FB80332C}" type="pres">
      <dgm:prSet presAssocID="{A760E2BC-5091-E342-82A9-CD1552D381E8}" presName="node" presStyleLbl="node1" presStyleIdx="0" presStyleCnt="4">
        <dgm:presLayoutVars>
          <dgm:bulletEnabled val="1"/>
        </dgm:presLayoutVars>
      </dgm:prSet>
      <dgm:spPr/>
    </dgm:pt>
    <dgm:pt modelId="{33BEE6F5-0198-CA4A-BC82-1C739FC184AD}" type="pres">
      <dgm:prSet presAssocID="{9CE88BF3-D2E1-A044-9D15-3561BA182AB0}" presName="Name9" presStyleLbl="parChTrans1D2" presStyleIdx="1" presStyleCnt="4"/>
      <dgm:spPr/>
    </dgm:pt>
    <dgm:pt modelId="{2A2FCCA9-FCB1-474D-B68B-79C59725D88D}" type="pres">
      <dgm:prSet presAssocID="{9CE88BF3-D2E1-A044-9D15-3561BA182AB0}" presName="connTx" presStyleLbl="parChTrans1D2" presStyleIdx="1" presStyleCnt="4"/>
      <dgm:spPr/>
    </dgm:pt>
    <dgm:pt modelId="{A1509058-8041-3A4D-AAF0-CCE8B2FC05E9}" type="pres">
      <dgm:prSet presAssocID="{06D368C5-7578-0F47-82E5-B68EC94888C3}" presName="node" presStyleLbl="node1" presStyleIdx="1" presStyleCnt="4">
        <dgm:presLayoutVars>
          <dgm:bulletEnabled val="1"/>
        </dgm:presLayoutVars>
      </dgm:prSet>
      <dgm:spPr/>
    </dgm:pt>
    <dgm:pt modelId="{F70F0F9B-4ED3-2445-8F09-75AA6EE6ACC3}" type="pres">
      <dgm:prSet presAssocID="{FF7B5D72-4249-AB4F-A66E-AC755B539E3F}" presName="Name9" presStyleLbl="parChTrans1D2" presStyleIdx="2" presStyleCnt="4"/>
      <dgm:spPr/>
    </dgm:pt>
    <dgm:pt modelId="{A0D66065-072F-254F-A605-0D3C94765D6C}" type="pres">
      <dgm:prSet presAssocID="{FF7B5D72-4249-AB4F-A66E-AC755B539E3F}" presName="connTx" presStyleLbl="parChTrans1D2" presStyleIdx="2" presStyleCnt="4"/>
      <dgm:spPr/>
    </dgm:pt>
    <dgm:pt modelId="{80C6D050-29C8-D840-92C4-CA849F262B88}" type="pres">
      <dgm:prSet presAssocID="{72149B8D-B7CE-F24A-B5FC-500BD7D43498}" presName="node" presStyleLbl="node1" presStyleIdx="2" presStyleCnt="4">
        <dgm:presLayoutVars>
          <dgm:bulletEnabled val="1"/>
        </dgm:presLayoutVars>
      </dgm:prSet>
      <dgm:spPr/>
    </dgm:pt>
    <dgm:pt modelId="{1415CC75-E1FA-8243-A90A-A85DE81E8172}" type="pres">
      <dgm:prSet presAssocID="{4B4F652D-5C05-514F-A7F5-AAF114DAF81B}" presName="Name9" presStyleLbl="parChTrans1D2" presStyleIdx="3" presStyleCnt="4"/>
      <dgm:spPr/>
    </dgm:pt>
    <dgm:pt modelId="{3C632CCE-9A4D-584F-BA5C-7330C18C6F8A}" type="pres">
      <dgm:prSet presAssocID="{4B4F652D-5C05-514F-A7F5-AAF114DAF81B}" presName="connTx" presStyleLbl="parChTrans1D2" presStyleIdx="3" presStyleCnt="4"/>
      <dgm:spPr/>
    </dgm:pt>
    <dgm:pt modelId="{730EB62D-3356-464B-B1D0-589C841C7CBC}" type="pres">
      <dgm:prSet presAssocID="{1C44F095-54F2-4D4B-8FEE-2C809C863CC9}" presName="node" presStyleLbl="node1" presStyleIdx="3" presStyleCnt="4">
        <dgm:presLayoutVars>
          <dgm:bulletEnabled val="1"/>
        </dgm:presLayoutVars>
      </dgm:prSet>
      <dgm:spPr/>
    </dgm:pt>
  </dgm:ptLst>
  <dgm:cxnLst>
    <dgm:cxn modelId="{EA2FD404-F8C8-1E4D-8D94-7395897DA330}" type="presOf" srcId="{72149B8D-B7CE-F24A-B5FC-500BD7D43498}" destId="{80C6D050-29C8-D840-92C4-CA849F262B88}" srcOrd="0" destOrd="0" presId="urn:microsoft.com/office/officeart/2005/8/layout/radial1"/>
    <dgm:cxn modelId="{A4FEA60C-B8A1-DA4F-A22C-28A0A8C7277E}" type="presOf" srcId="{4B4F652D-5C05-514F-A7F5-AAF114DAF81B}" destId="{1415CC75-E1FA-8243-A90A-A85DE81E8172}" srcOrd="0" destOrd="0" presId="urn:microsoft.com/office/officeart/2005/8/layout/radial1"/>
    <dgm:cxn modelId="{60261B10-84BA-9A44-9DAE-F0F816CC409E}" type="presOf" srcId="{4B4F652D-5C05-514F-A7F5-AAF114DAF81B}" destId="{3C632CCE-9A4D-584F-BA5C-7330C18C6F8A}" srcOrd="1" destOrd="0" presId="urn:microsoft.com/office/officeart/2005/8/layout/radial1"/>
    <dgm:cxn modelId="{7B5EB221-889B-3C4B-8DF4-B68828C70CC8}" type="presOf" srcId="{4522C1E8-CF68-BD4C-96A5-26D3FF84C592}" destId="{493DF46E-3DFB-6E4A-92D8-8886C10572CE}" srcOrd="0" destOrd="0" presId="urn:microsoft.com/office/officeart/2005/8/layout/radial1"/>
    <dgm:cxn modelId="{31928D4B-F514-314F-A609-78DFB063AF25}" type="presOf" srcId="{FF7B5D72-4249-AB4F-A66E-AC755B539E3F}" destId="{A0D66065-072F-254F-A605-0D3C94765D6C}" srcOrd="1" destOrd="0" presId="urn:microsoft.com/office/officeart/2005/8/layout/radial1"/>
    <dgm:cxn modelId="{C9D5FC64-2095-9740-8E24-35C3C847829B}" type="presOf" srcId="{9CE88BF3-D2E1-A044-9D15-3561BA182AB0}" destId="{2A2FCCA9-FCB1-474D-B68B-79C59725D88D}" srcOrd="1" destOrd="0" presId="urn:microsoft.com/office/officeart/2005/8/layout/radial1"/>
    <dgm:cxn modelId="{748FC865-2AF5-5D4B-A1A0-50DB382BD83B}" type="presOf" srcId="{9CE88BF3-D2E1-A044-9D15-3561BA182AB0}" destId="{33BEE6F5-0198-CA4A-BC82-1C739FC184AD}" srcOrd="0" destOrd="0" presId="urn:microsoft.com/office/officeart/2005/8/layout/radial1"/>
    <dgm:cxn modelId="{E167D166-8F29-154C-9487-BF7AFC2D4719}" srcId="{54BDFE2A-CD4E-5042-BFB4-B7EB49000949}" destId="{72149B8D-B7CE-F24A-B5FC-500BD7D43498}" srcOrd="2" destOrd="0" parTransId="{FF7B5D72-4249-AB4F-A66E-AC755B539E3F}" sibTransId="{1EC7D974-48E8-4740-A606-AC1B63AA29AA}"/>
    <dgm:cxn modelId="{2E6D646D-4F97-7F4D-90EC-FF1704A657AB}" srcId="{54BDFE2A-CD4E-5042-BFB4-B7EB49000949}" destId="{06D368C5-7578-0F47-82E5-B68EC94888C3}" srcOrd="1" destOrd="0" parTransId="{9CE88BF3-D2E1-A044-9D15-3561BA182AB0}" sibTransId="{AA238F51-5BE1-C74A-AF5B-E67266AC9D2B}"/>
    <dgm:cxn modelId="{3159EF73-FF71-A048-8A34-DA5E556A7BB0}" type="presOf" srcId="{54BDFE2A-CD4E-5042-BFB4-B7EB49000949}" destId="{C946C64D-05DD-F54F-A7E9-CF3E33ABDBD2}" srcOrd="0" destOrd="0" presId="urn:microsoft.com/office/officeart/2005/8/layout/radial1"/>
    <dgm:cxn modelId="{9F00BA79-2988-204F-86BC-C05F4B744DB5}" srcId="{54BDFE2A-CD4E-5042-BFB4-B7EB49000949}" destId="{A760E2BC-5091-E342-82A9-CD1552D381E8}" srcOrd="0" destOrd="0" parTransId="{294A722A-323E-6B49-AF03-0B007D1C1A91}" sibTransId="{790C7C0B-D51C-D444-A210-C6282B0940F8}"/>
    <dgm:cxn modelId="{E022F87C-43A7-334B-9E57-CA361F821D4F}" srcId="{54BDFE2A-CD4E-5042-BFB4-B7EB49000949}" destId="{1C44F095-54F2-4D4B-8FEE-2C809C863CC9}" srcOrd="3" destOrd="0" parTransId="{4B4F652D-5C05-514F-A7F5-AAF114DAF81B}" sibTransId="{77CD7E04-9835-2F4B-A910-FA3D43B260F1}"/>
    <dgm:cxn modelId="{40F17F87-7F55-B743-9DFD-B9B09CE64D7B}" type="presOf" srcId="{294A722A-323E-6B49-AF03-0B007D1C1A91}" destId="{EF5605EA-5E76-A945-B573-A9230642424E}" srcOrd="0" destOrd="0" presId="urn:microsoft.com/office/officeart/2005/8/layout/radial1"/>
    <dgm:cxn modelId="{B7321891-CC45-5C40-BE6D-E78768E2D69C}" type="presOf" srcId="{06D368C5-7578-0F47-82E5-B68EC94888C3}" destId="{A1509058-8041-3A4D-AAF0-CCE8B2FC05E9}" srcOrd="0" destOrd="0" presId="urn:microsoft.com/office/officeart/2005/8/layout/radial1"/>
    <dgm:cxn modelId="{2D182F93-0D47-EA47-AECC-260EA3A531C7}" srcId="{4522C1E8-CF68-BD4C-96A5-26D3FF84C592}" destId="{54BDFE2A-CD4E-5042-BFB4-B7EB49000949}" srcOrd="0" destOrd="0" parTransId="{56C540B1-E622-7942-BE39-C78DB150569C}" sibTransId="{49210F33-60DA-A841-9C15-E7825FC3E170}"/>
    <dgm:cxn modelId="{7EDA49A2-DBEC-E443-8D42-C85ED4918B26}" type="presOf" srcId="{A760E2BC-5091-E342-82A9-CD1552D381E8}" destId="{10D59A42-7EC7-FA4E-B377-6017FB80332C}" srcOrd="0" destOrd="0" presId="urn:microsoft.com/office/officeart/2005/8/layout/radial1"/>
    <dgm:cxn modelId="{D02A30B6-7627-744F-B6AC-3CE9602FD640}" type="presOf" srcId="{294A722A-323E-6B49-AF03-0B007D1C1A91}" destId="{30A2B132-D61C-624E-AEE6-2EA84E566D58}" srcOrd="1" destOrd="0" presId="urn:microsoft.com/office/officeart/2005/8/layout/radial1"/>
    <dgm:cxn modelId="{C39255C9-38A3-2D4E-960D-7696E18426C1}" type="presOf" srcId="{1C44F095-54F2-4D4B-8FEE-2C809C863CC9}" destId="{730EB62D-3356-464B-B1D0-589C841C7CBC}" srcOrd="0" destOrd="0" presId="urn:microsoft.com/office/officeart/2005/8/layout/radial1"/>
    <dgm:cxn modelId="{22F9FDE1-05DE-6648-8D5B-984F1B8700B2}" type="presOf" srcId="{FF7B5D72-4249-AB4F-A66E-AC755B539E3F}" destId="{F70F0F9B-4ED3-2445-8F09-75AA6EE6ACC3}" srcOrd="0" destOrd="0" presId="urn:microsoft.com/office/officeart/2005/8/layout/radial1"/>
    <dgm:cxn modelId="{BE43C8E5-4BFA-1148-933E-E2D79678D7EC}" type="presParOf" srcId="{493DF46E-3DFB-6E4A-92D8-8886C10572CE}" destId="{C946C64D-05DD-F54F-A7E9-CF3E33ABDBD2}" srcOrd="0" destOrd="0" presId="urn:microsoft.com/office/officeart/2005/8/layout/radial1"/>
    <dgm:cxn modelId="{F380C262-BBF0-CC45-8BB5-E1C63AC3DBC1}" type="presParOf" srcId="{493DF46E-3DFB-6E4A-92D8-8886C10572CE}" destId="{EF5605EA-5E76-A945-B573-A9230642424E}" srcOrd="1" destOrd="0" presId="urn:microsoft.com/office/officeart/2005/8/layout/radial1"/>
    <dgm:cxn modelId="{4736EB45-D08E-7341-A470-2B37B13A8A61}" type="presParOf" srcId="{EF5605EA-5E76-A945-B573-A9230642424E}" destId="{30A2B132-D61C-624E-AEE6-2EA84E566D58}" srcOrd="0" destOrd="0" presId="urn:microsoft.com/office/officeart/2005/8/layout/radial1"/>
    <dgm:cxn modelId="{A162B4D5-15FF-814B-96D9-2BCE15955CD7}" type="presParOf" srcId="{493DF46E-3DFB-6E4A-92D8-8886C10572CE}" destId="{10D59A42-7EC7-FA4E-B377-6017FB80332C}" srcOrd="2" destOrd="0" presId="urn:microsoft.com/office/officeart/2005/8/layout/radial1"/>
    <dgm:cxn modelId="{10C43852-4D06-954A-A227-9774EE5F7676}" type="presParOf" srcId="{493DF46E-3DFB-6E4A-92D8-8886C10572CE}" destId="{33BEE6F5-0198-CA4A-BC82-1C739FC184AD}" srcOrd="3" destOrd="0" presId="urn:microsoft.com/office/officeart/2005/8/layout/radial1"/>
    <dgm:cxn modelId="{83556BE7-F082-4C40-9713-292DFB3EBAEB}" type="presParOf" srcId="{33BEE6F5-0198-CA4A-BC82-1C739FC184AD}" destId="{2A2FCCA9-FCB1-474D-B68B-79C59725D88D}" srcOrd="0" destOrd="0" presId="urn:microsoft.com/office/officeart/2005/8/layout/radial1"/>
    <dgm:cxn modelId="{46CF2AD9-E245-C34A-A6DC-2AFEFF537078}" type="presParOf" srcId="{493DF46E-3DFB-6E4A-92D8-8886C10572CE}" destId="{A1509058-8041-3A4D-AAF0-CCE8B2FC05E9}" srcOrd="4" destOrd="0" presId="urn:microsoft.com/office/officeart/2005/8/layout/radial1"/>
    <dgm:cxn modelId="{78DABD9C-0D88-A84D-B765-FB04A9A8D7D9}" type="presParOf" srcId="{493DF46E-3DFB-6E4A-92D8-8886C10572CE}" destId="{F70F0F9B-4ED3-2445-8F09-75AA6EE6ACC3}" srcOrd="5" destOrd="0" presId="urn:microsoft.com/office/officeart/2005/8/layout/radial1"/>
    <dgm:cxn modelId="{940A774E-E075-B245-96F3-8BBC4FB099C5}" type="presParOf" srcId="{F70F0F9B-4ED3-2445-8F09-75AA6EE6ACC3}" destId="{A0D66065-072F-254F-A605-0D3C94765D6C}" srcOrd="0" destOrd="0" presId="urn:microsoft.com/office/officeart/2005/8/layout/radial1"/>
    <dgm:cxn modelId="{0F05C911-F007-2C48-A827-9D316AC845B1}" type="presParOf" srcId="{493DF46E-3DFB-6E4A-92D8-8886C10572CE}" destId="{80C6D050-29C8-D840-92C4-CA849F262B88}" srcOrd="6" destOrd="0" presId="urn:microsoft.com/office/officeart/2005/8/layout/radial1"/>
    <dgm:cxn modelId="{B6F00FD0-85FA-3F4D-A6A6-0CC197026C09}" type="presParOf" srcId="{493DF46E-3DFB-6E4A-92D8-8886C10572CE}" destId="{1415CC75-E1FA-8243-A90A-A85DE81E8172}" srcOrd="7" destOrd="0" presId="urn:microsoft.com/office/officeart/2005/8/layout/radial1"/>
    <dgm:cxn modelId="{53ED92CE-3488-9B4D-9631-2BCE1BA07411}" type="presParOf" srcId="{1415CC75-E1FA-8243-A90A-A85DE81E8172}" destId="{3C632CCE-9A4D-584F-BA5C-7330C18C6F8A}" srcOrd="0" destOrd="0" presId="urn:microsoft.com/office/officeart/2005/8/layout/radial1"/>
    <dgm:cxn modelId="{CF4D4E71-322B-F644-8A94-5CC4E5B77D1A}" type="presParOf" srcId="{493DF46E-3DFB-6E4A-92D8-8886C10572CE}" destId="{730EB62D-3356-464B-B1D0-589C841C7CB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354AA5-4A12-0D45-BA3B-76DE7623F515}"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US"/>
        </a:p>
      </dgm:t>
    </dgm:pt>
    <dgm:pt modelId="{95DBC8DC-EB95-8241-AEC9-FD1987B8ACC4}">
      <dgm:prSet phldrT="[Text]"/>
      <dgm:spPr/>
      <dgm:t>
        <a:bodyPr/>
        <a:lstStyle/>
        <a:p>
          <a:r>
            <a:rPr lang="en-US" b="1" dirty="0"/>
            <a:t>Plan:</a:t>
          </a:r>
          <a:r>
            <a:rPr lang="en-US" b="0" dirty="0"/>
            <a:t> define sprint backlog and goals</a:t>
          </a:r>
          <a:endParaRPr lang="en-US" b="1" dirty="0"/>
        </a:p>
      </dgm:t>
    </dgm:pt>
    <dgm:pt modelId="{15A38393-1292-1249-BDAC-B56DFCCA3954}" type="parTrans" cxnId="{0C912EA0-B28D-B543-B3DE-984673AB4BC9}">
      <dgm:prSet/>
      <dgm:spPr/>
      <dgm:t>
        <a:bodyPr/>
        <a:lstStyle/>
        <a:p>
          <a:endParaRPr lang="en-US"/>
        </a:p>
      </dgm:t>
    </dgm:pt>
    <dgm:pt modelId="{5A55FDA6-B973-4041-9DDE-37AF2C6BD96B}" type="sibTrans" cxnId="{0C912EA0-B28D-B543-B3DE-984673AB4BC9}">
      <dgm:prSet/>
      <dgm:spPr/>
      <dgm:t>
        <a:bodyPr/>
        <a:lstStyle/>
        <a:p>
          <a:endParaRPr lang="en-US"/>
        </a:p>
      </dgm:t>
    </dgm:pt>
    <dgm:pt modelId="{B84AA81F-21DB-544F-909A-D08FBE0D9F96}">
      <dgm:prSet phldrT="[Text]"/>
      <dgm:spPr/>
      <dgm:t>
        <a:bodyPr/>
        <a:lstStyle/>
        <a:p>
          <a:r>
            <a:rPr lang="en-US" b="1" dirty="0"/>
            <a:t>Build:</a:t>
          </a:r>
          <a:r>
            <a:rPr lang="en-US" b="0" dirty="0"/>
            <a:t> develop working </a:t>
          </a:r>
          <a:r>
            <a:rPr lang="en-US" b="0" dirty="0" err="1"/>
            <a:t>featurees</a:t>
          </a:r>
          <a:endParaRPr lang="en-US" b="1" dirty="0"/>
        </a:p>
      </dgm:t>
    </dgm:pt>
    <dgm:pt modelId="{B5E67F17-686B-BD4A-B115-94FF0F86D71C}" type="parTrans" cxnId="{897F22E1-40CA-F84C-BC33-8F2221387E72}">
      <dgm:prSet/>
      <dgm:spPr/>
      <dgm:t>
        <a:bodyPr/>
        <a:lstStyle/>
        <a:p>
          <a:endParaRPr lang="en-US"/>
        </a:p>
      </dgm:t>
    </dgm:pt>
    <dgm:pt modelId="{9B8AB6A5-6912-A643-90EA-A9A2F9C3731E}" type="sibTrans" cxnId="{897F22E1-40CA-F84C-BC33-8F2221387E72}">
      <dgm:prSet/>
      <dgm:spPr/>
      <dgm:t>
        <a:bodyPr/>
        <a:lstStyle/>
        <a:p>
          <a:endParaRPr lang="en-US"/>
        </a:p>
      </dgm:t>
    </dgm:pt>
    <dgm:pt modelId="{CCED060F-7333-D04D-9B84-DE4496297DD7}">
      <dgm:prSet phldrT="[Text]"/>
      <dgm:spPr/>
      <dgm:t>
        <a:bodyPr/>
        <a:lstStyle/>
        <a:p>
          <a:r>
            <a:rPr lang="en-US" b="1" dirty="0"/>
            <a:t>Test:</a:t>
          </a:r>
          <a:r>
            <a:rPr lang="en-US" b="0" dirty="0"/>
            <a:t> verify functionality continuously</a:t>
          </a:r>
          <a:endParaRPr lang="en-US" b="1" dirty="0"/>
        </a:p>
      </dgm:t>
    </dgm:pt>
    <dgm:pt modelId="{40BD5BFD-5443-A848-9B4E-4E2CDD883A59}" type="parTrans" cxnId="{1F21F344-A85E-AF4C-9B7E-1AB6BCC2F9D7}">
      <dgm:prSet/>
      <dgm:spPr/>
      <dgm:t>
        <a:bodyPr/>
        <a:lstStyle/>
        <a:p>
          <a:endParaRPr lang="en-US"/>
        </a:p>
      </dgm:t>
    </dgm:pt>
    <dgm:pt modelId="{9351EEFD-A5E1-1C4C-A776-35B56F607E3C}" type="sibTrans" cxnId="{1F21F344-A85E-AF4C-9B7E-1AB6BCC2F9D7}">
      <dgm:prSet/>
      <dgm:spPr/>
      <dgm:t>
        <a:bodyPr/>
        <a:lstStyle/>
        <a:p>
          <a:endParaRPr lang="en-US"/>
        </a:p>
      </dgm:t>
    </dgm:pt>
    <dgm:pt modelId="{41D8EF51-E6A6-7945-9604-1943F077E3D0}">
      <dgm:prSet phldrT="[Text]"/>
      <dgm:spPr/>
      <dgm:t>
        <a:bodyPr/>
        <a:lstStyle/>
        <a:p>
          <a:r>
            <a:rPr lang="en-US" b="1" dirty="0"/>
            <a:t>Review:</a:t>
          </a:r>
          <a:r>
            <a:rPr lang="en-US" b="0" dirty="0"/>
            <a:t> demo progress and collect feedback</a:t>
          </a:r>
          <a:endParaRPr lang="en-US" b="1" dirty="0"/>
        </a:p>
      </dgm:t>
    </dgm:pt>
    <dgm:pt modelId="{40415554-100E-1747-B6B0-867C38BEA2C3}" type="parTrans" cxnId="{A9EF8676-9C24-734A-8ABC-C1FC4E9A06AC}">
      <dgm:prSet/>
      <dgm:spPr/>
      <dgm:t>
        <a:bodyPr/>
        <a:lstStyle/>
        <a:p>
          <a:endParaRPr lang="en-US"/>
        </a:p>
      </dgm:t>
    </dgm:pt>
    <dgm:pt modelId="{6542C6E1-132A-6145-9AD9-02C3486D925A}" type="sibTrans" cxnId="{A9EF8676-9C24-734A-8ABC-C1FC4E9A06AC}">
      <dgm:prSet/>
      <dgm:spPr/>
      <dgm:t>
        <a:bodyPr/>
        <a:lstStyle/>
        <a:p>
          <a:endParaRPr lang="en-US"/>
        </a:p>
      </dgm:t>
    </dgm:pt>
    <dgm:pt modelId="{7A2C04B3-E931-044D-82E1-35654C674954}">
      <dgm:prSet phldrT="[Text]"/>
      <dgm:spPr/>
      <dgm:t>
        <a:bodyPr/>
        <a:lstStyle/>
        <a:p>
          <a:r>
            <a:rPr lang="en-US" b="1" dirty="0"/>
            <a:t>Adapt:</a:t>
          </a:r>
          <a:r>
            <a:rPr lang="en-US" b="0" dirty="0"/>
            <a:t> refine backlog and plan next sprint</a:t>
          </a:r>
          <a:endParaRPr lang="en-US" b="1" dirty="0"/>
        </a:p>
      </dgm:t>
    </dgm:pt>
    <dgm:pt modelId="{8832BC38-64D4-254C-8E6F-9DA9DD64182D}" type="parTrans" cxnId="{ECA99E32-7AD9-FF4F-B628-B028DBF85871}">
      <dgm:prSet/>
      <dgm:spPr/>
      <dgm:t>
        <a:bodyPr/>
        <a:lstStyle/>
        <a:p>
          <a:endParaRPr lang="en-US"/>
        </a:p>
      </dgm:t>
    </dgm:pt>
    <dgm:pt modelId="{6367B651-3A25-9247-9ADD-310A718D0D3B}" type="sibTrans" cxnId="{ECA99E32-7AD9-FF4F-B628-B028DBF85871}">
      <dgm:prSet/>
      <dgm:spPr/>
      <dgm:t>
        <a:bodyPr/>
        <a:lstStyle/>
        <a:p>
          <a:endParaRPr lang="en-US"/>
        </a:p>
      </dgm:t>
    </dgm:pt>
    <dgm:pt modelId="{FE16167A-7609-DF47-9DC6-FB3DAD9342D1}" type="pres">
      <dgm:prSet presAssocID="{EF354AA5-4A12-0D45-BA3B-76DE7623F515}" presName="Name0" presStyleCnt="0">
        <dgm:presLayoutVars>
          <dgm:dir/>
          <dgm:resizeHandles val="exact"/>
        </dgm:presLayoutVars>
      </dgm:prSet>
      <dgm:spPr/>
    </dgm:pt>
    <dgm:pt modelId="{C901FF47-90B7-1C49-B93C-4C90BB15D23C}" type="pres">
      <dgm:prSet presAssocID="{EF354AA5-4A12-0D45-BA3B-76DE7623F515}" presName="cycle" presStyleCnt="0"/>
      <dgm:spPr/>
    </dgm:pt>
    <dgm:pt modelId="{E0E5A1C4-F40E-EF41-8D4D-F6241F00E9EF}" type="pres">
      <dgm:prSet presAssocID="{95DBC8DC-EB95-8241-AEC9-FD1987B8ACC4}" presName="nodeFirstNode" presStyleLbl="node1" presStyleIdx="0" presStyleCnt="5">
        <dgm:presLayoutVars>
          <dgm:bulletEnabled val="1"/>
        </dgm:presLayoutVars>
      </dgm:prSet>
      <dgm:spPr/>
    </dgm:pt>
    <dgm:pt modelId="{7F470843-3522-5147-A9EF-A83A2D59EB50}" type="pres">
      <dgm:prSet presAssocID="{5A55FDA6-B973-4041-9DDE-37AF2C6BD96B}" presName="sibTransFirstNode" presStyleLbl="bgShp" presStyleIdx="0" presStyleCnt="1"/>
      <dgm:spPr/>
    </dgm:pt>
    <dgm:pt modelId="{CD7EE64A-36AE-F746-8B3E-9B6518B3739B}" type="pres">
      <dgm:prSet presAssocID="{B84AA81F-21DB-544F-909A-D08FBE0D9F96}" presName="nodeFollowingNodes" presStyleLbl="node1" presStyleIdx="1" presStyleCnt="5">
        <dgm:presLayoutVars>
          <dgm:bulletEnabled val="1"/>
        </dgm:presLayoutVars>
      </dgm:prSet>
      <dgm:spPr/>
    </dgm:pt>
    <dgm:pt modelId="{D5BA7069-C7F0-C340-BB6B-E16C12290D1E}" type="pres">
      <dgm:prSet presAssocID="{CCED060F-7333-D04D-9B84-DE4496297DD7}" presName="nodeFollowingNodes" presStyleLbl="node1" presStyleIdx="2" presStyleCnt="5">
        <dgm:presLayoutVars>
          <dgm:bulletEnabled val="1"/>
        </dgm:presLayoutVars>
      </dgm:prSet>
      <dgm:spPr/>
    </dgm:pt>
    <dgm:pt modelId="{F819F6E0-C891-A048-AE15-B8C5C3458A90}" type="pres">
      <dgm:prSet presAssocID="{41D8EF51-E6A6-7945-9604-1943F077E3D0}" presName="nodeFollowingNodes" presStyleLbl="node1" presStyleIdx="3" presStyleCnt="5">
        <dgm:presLayoutVars>
          <dgm:bulletEnabled val="1"/>
        </dgm:presLayoutVars>
      </dgm:prSet>
      <dgm:spPr/>
    </dgm:pt>
    <dgm:pt modelId="{38CD991D-0438-6449-ABBA-B7B1EA5A6F04}" type="pres">
      <dgm:prSet presAssocID="{7A2C04B3-E931-044D-82E1-35654C674954}" presName="nodeFollowingNodes" presStyleLbl="node1" presStyleIdx="4" presStyleCnt="5">
        <dgm:presLayoutVars>
          <dgm:bulletEnabled val="1"/>
        </dgm:presLayoutVars>
      </dgm:prSet>
      <dgm:spPr/>
    </dgm:pt>
  </dgm:ptLst>
  <dgm:cxnLst>
    <dgm:cxn modelId="{A9CEF21C-A6FA-2C42-9B21-8D2C86C0B6D2}" type="presOf" srcId="{CCED060F-7333-D04D-9B84-DE4496297DD7}" destId="{D5BA7069-C7F0-C340-BB6B-E16C12290D1E}" srcOrd="0" destOrd="0" presId="urn:microsoft.com/office/officeart/2005/8/layout/cycle3"/>
    <dgm:cxn modelId="{24F0B12B-4FC0-4741-9329-42CFA7423E3B}" type="presOf" srcId="{EF354AA5-4A12-0D45-BA3B-76DE7623F515}" destId="{FE16167A-7609-DF47-9DC6-FB3DAD9342D1}" srcOrd="0" destOrd="0" presId="urn:microsoft.com/office/officeart/2005/8/layout/cycle3"/>
    <dgm:cxn modelId="{ECA99E32-7AD9-FF4F-B628-B028DBF85871}" srcId="{EF354AA5-4A12-0D45-BA3B-76DE7623F515}" destId="{7A2C04B3-E931-044D-82E1-35654C674954}" srcOrd="4" destOrd="0" parTransId="{8832BC38-64D4-254C-8E6F-9DA9DD64182D}" sibTransId="{6367B651-3A25-9247-9ADD-310A718D0D3B}"/>
    <dgm:cxn modelId="{1F21F344-A85E-AF4C-9B7E-1AB6BCC2F9D7}" srcId="{EF354AA5-4A12-0D45-BA3B-76DE7623F515}" destId="{CCED060F-7333-D04D-9B84-DE4496297DD7}" srcOrd="2" destOrd="0" parTransId="{40BD5BFD-5443-A848-9B4E-4E2CDD883A59}" sibTransId="{9351EEFD-A5E1-1C4C-A776-35B56F607E3C}"/>
    <dgm:cxn modelId="{318B5E52-7D1F-B947-A70B-C76597E68232}" type="presOf" srcId="{41D8EF51-E6A6-7945-9604-1943F077E3D0}" destId="{F819F6E0-C891-A048-AE15-B8C5C3458A90}" srcOrd="0" destOrd="0" presId="urn:microsoft.com/office/officeart/2005/8/layout/cycle3"/>
    <dgm:cxn modelId="{6D4E5D65-B9EF-B64F-A337-4CB2DC6D3D15}" type="presOf" srcId="{5A55FDA6-B973-4041-9DDE-37AF2C6BD96B}" destId="{7F470843-3522-5147-A9EF-A83A2D59EB50}" srcOrd="0" destOrd="0" presId="urn:microsoft.com/office/officeart/2005/8/layout/cycle3"/>
    <dgm:cxn modelId="{A9EF8676-9C24-734A-8ABC-C1FC4E9A06AC}" srcId="{EF354AA5-4A12-0D45-BA3B-76DE7623F515}" destId="{41D8EF51-E6A6-7945-9604-1943F077E3D0}" srcOrd="3" destOrd="0" parTransId="{40415554-100E-1747-B6B0-867C38BEA2C3}" sibTransId="{6542C6E1-132A-6145-9AD9-02C3486D925A}"/>
    <dgm:cxn modelId="{0C912EA0-B28D-B543-B3DE-984673AB4BC9}" srcId="{EF354AA5-4A12-0D45-BA3B-76DE7623F515}" destId="{95DBC8DC-EB95-8241-AEC9-FD1987B8ACC4}" srcOrd="0" destOrd="0" parTransId="{15A38393-1292-1249-BDAC-B56DFCCA3954}" sibTransId="{5A55FDA6-B973-4041-9DDE-37AF2C6BD96B}"/>
    <dgm:cxn modelId="{52CB48B3-F715-3148-B5B7-F837734EB0EC}" type="presOf" srcId="{95DBC8DC-EB95-8241-AEC9-FD1987B8ACC4}" destId="{E0E5A1C4-F40E-EF41-8D4D-F6241F00E9EF}" srcOrd="0" destOrd="0" presId="urn:microsoft.com/office/officeart/2005/8/layout/cycle3"/>
    <dgm:cxn modelId="{BC74F3B5-020B-DA45-837C-D8E6C8D27F19}" type="presOf" srcId="{7A2C04B3-E931-044D-82E1-35654C674954}" destId="{38CD991D-0438-6449-ABBA-B7B1EA5A6F04}" srcOrd="0" destOrd="0" presId="urn:microsoft.com/office/officeart/2005/8/layout/cycle3"/>
    <dgm:cxn modelId="{897F22E1-40CA-F84C-BC33-8F2221387E72}" srcId="{EF354AA5-4A12-0D45-BA3B-76DE7623F515}" destId="{B84AA81F-21DB-544F-909A-D08FBE0D9F96}" srcOrd="1" destOrd="0" parTransId="{B5E67F17-686B-BD4A-B115-94FF0F86D71C}" sibTransId="{9B8AB6A5-6912-A643-90EA-A9A2F9C3731E}"/>
    <dgm:cxn modelId="{3CB1C1EB-CBBE-DA4E-AA0B-3BECE76C3BF0}" type="presOf" srcId="{B84AA81F-21DB-544F-909A-D08FBE0D9F96}" destId="{CD7EE64A-36AE-F746-8B3E-9B6518B3739B}" srcOrd="0" destOrd="0" presId="urn:microsoft.com/office/officeart/2005/8/layout/cycle3"/>
    <dgm:cxn modelId="{6EDA7584-341E-5A4C-B8CD-D927B9218083}" type="presParOf" srcId="{FE16167A-7609-DF47-9DC6-FB3DAD9342D1}" destId="{C901FF47-90B7-1C49-B93C-4C90BB15D23C}" srcOrd="0" destOrd="0" presId="urn:microsoft.com/office/officeart/2005/8/layout/cycle3"/>
    <dgm:cxn modelId="{7D53BD90-8698-034A-B8B8-A2FDBA37EC63}" type="presParOf" srcId="{C901FF47-90B7-1C49-B93C-4C90BB15D23C}" destId="{E0E5A1C4-F40E-EF41-8D4D-F6241F00E9EF}" srcOrd="0" destOrd="0" presId="urn:microsoft.com/office/officeart/2005/8/layout/cycle3"/>
    <dgm:cxn modelId="{74840569-332C-FE47-BECA-7B95B0912025}" type="presParOf" srcId="{C901FF47-90B7-1C49-B93C-4C90BB15D23C}" destId="{7F470843-3522-5147-A9EF-A83A2D59EB50}" srcOrd="1" destOrd="0" presId="urn:microsoft.com/office/officeart/2005/8/layout/cycle3"/>
    <dgm:cxn modelId="{4E68182D-D4AC-A246-B685-B00B79802F18}" type="presParOf" srcId="{C901FF47-90B7-1C49-B93C-4C90BB15D23C}" destId="{CD7EE64A-36AE-F746-8B3E-9B6518B3739B}" srcOrd="2" destOrd="0" presId="urn:microsoft.com/office/officeart/2005/8/layout/cycle3"/>
    <dgm:cxn modelId="{CF3B5695-10B1-8C48-A670-B80A0BE8ABC1}" type="presParOf" srcId="{C901FF47-90B7-1C49-B93C-4C90BB15D23C}" destId="{D5BA7069-C7F0-C340-BB6B-E16C12290D1E}" srcOrd="3" destOrd="0" presId="urn:microsoft.com/office/officeart/2005/8/layout/cycle3"/>
    <dgm:cxn modelId="{346B322E-9EA6-3E42-B706-3C273E6737BD}" type="presParOf" srcId="{C901FF47-90B7-1C49-B93C-4C90BB15D23C}" destId="{F819F6E0-C891-A048-AE15-B8C5C3458A90}" srcOrd="4" destOrd="0" presId="urn:microsoft.com/office/officeart/2005/8/layout/cycle3"/>
    <dgm:cxn modelId="{3D863F9D-CEAD-E94F-966D-285C0B9AF368}" type="presParOf" srcId="{C901FF47-90B7-1C49-B93C-4C90BB15D23C}" destId="{38CD991D-0438-6449-ABBA-B7B1EA5A6F04}" srcOrd="5"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46C64D-05DD-F54F-A7E9-CF3E33ABDBD2}">
      <dsp:nvSpPr>
        <dsp:cNvPr id="0" name=""/>
        <dsp:cNvSpPr/>
      </dsp:nvSpPr>
      <dsp:spPr>
        <a:xfrm>
          <a:off x="2370215" y="1782798"/>
          <a:ext cx="1355568" cy="1355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Scrum Collaboration</a:t>
          </a:r>
        </a:p>
      </dsp:txBody>
      <dsp:txXfrm>
        <a:off x="2568733" y="1981316"/>
        <a:ext cx="958532" cy="958532"/>
      </dsp:txXfrm>
    </dsp:sp>
    <dsp:sp modelId="{EF5605EA-5E76-A945-B573-A9230642424E}">
      <dsp:nvSpPr>
        <dsp:cNvPr id="0" name=""/>
        <dsp:cNvSpPr/>
      </dsp:nvSpPr>
      <dsp:spPr>
        <a:xfrm rot="16200000">
          <a:off x="2843725" y="1558510"/>
          <a:ext cx="408548" cy="40026"/>
        </a:xfrm>
        <a:custGeom>
          <a:avLst/>
          <a:gdLst/>
          <a:ahLst/>
          <a:cxnLst/>
          <a:rect l="0" t="0" r="0" b="0"/>
          <a:pathLst>
            <a:path>
              <a:moveTo>
                <a:pt x="0" y="20013"/>
              </a:moveTo>
              <a:lnTo>
                <a:pt x="408548" y="200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7785" y="1568310"/>
        <a:ext cx="20427" cy="20427"/>
      </dsp:txXfrm>
    </dsp:sp>
    <dsp:sp modelId="{10D59A42-7EC7-FA4E-B377-6017FB80332C}">
      <dsp:nvSpPr>
        <dsp:cNvPr id="0" name=""/>
        <dsp:cNvSpPr/>
      </dsp:nvSpPr>
      <dsp:spPr>
        <a:xfrm>
          <a:off x="2370215" y="18681"/>
          <a:ext cx="1355568" cy="1355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Product Owner</a:t>
          </a:r>
        </a:p>
      </dsp:txBody>
      <dsp:txXfrm>
        <a:off x="2568733" y="217199"/>
        <a:ext cx="958532" cy="958532"/>
      </dsp:txXfrm>
    </dsp:sp>
    <dsp:sp modelId="{33BEE6F5-0198-CA4A-BC82-1C739FC184AD}">
      <dsp:nvSpPr>
        <dsp:cNvPr id="0" name=""/>
        <dsp:cNvSpPr/>
      </dsp:nvSpPr>
      <dsp:spPr>
        <a:xfrm>
          <a:off x="3725783" y="2440569"/>
          <a:ext cx="408548" cy="40026"/>
        </a:xfrm>
        <a:custGeom>
          <a:avLst/>
          <a:gdLst/>
          <a:ahLst/>
          <a:cxnLst/>
          <a:rect l="0" t="0" r="0" b="0"/>
          <a:pathLst>
            <a:path>
              <a:moveTo>
                <a:pt x="0" y="20013"/>
              </a:moveTo>
              <a:lnTo>
                <a:pt x="408548" y="200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19844" y="2450368"/>
        <a:ext cx="20427" cy="20427"/>
      </dsp:txXfrm>
    </dsp:sp>
    <dsp:sp modelId="{A1509058-8041-3A4D-AAF0-CCE8B2FC05E9}">
      <dsp:nvSpPr>
        <dsp:cNvPr id="0" name=""/>
        <dsp:cNvSpPr/>
      </dsp:nvSpPr>
      <dsp:spPr>
        <a:xfrm>
          <a:off x="4134332" y="1782798"/>
          <a:ext cx="1355568" cy="1355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Developers</a:t>
          </a:r>
        </a:p>
      </dsp:txBody>
      <dsp:txXfrm>
        <a:off x="4332850" y="1981316"/>
        <a:ext cx="958532" cy="958532"/>
      </dsp:txXfrm>
    </dsp:sp>
    <dsp:sp modelId="{F70F0F9B-4ED3-2445-8F09-75AA6EE6ACC3}">
      <dsp:nvSpPr>
        <dsp:cNvPr id="0" name=""/>
        <dsp:cNvSpPr/>
      </dsp:nvSpPr>
      <dsp:spPr>
        <a:xfrm rot="5400000">
          <a:off x="2843725" y="3322627"/>
          <a:ext cx="408548" cy="40026"/>
        </a:xfrm>
        <a:custGeom>
          <a:avLst/>
          <a:gdLst/>
          <a:ahLst/>
          <a:cxnLst/>
          <a:rect l="0" t="0" r="0" b="0"/>
          <a:pathLst>
            <a:path>
              <a:moveTo>
                <a:pt x="0" y="20013"/>
              </a:moveTo>
              <a:lnTo>
                <a:pt x="408548" y="200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37785" y="3332427"/>
        <a:ext cx="20427" cy="20427"/>
      </dsp:txXfrm>
    </dsp:sp>
    <dsp:sp modelId="{80C6D050-29C8-D840-92C4-CA849F262B88}">
      <dsp:nvSpPr>
        <dsp:cNvPr id="0" name=""/>
        <dsp:cNvSpPr/>
      </dsp:nvSpPr>
      <dsp:spPr>
        <a:xfrm>
          <a:off x="2370215" y="3546915"/>
          <a:ext cx="1355568" cy="1355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Stakeholders / Customers</a:t>
          </a:r>
        </a:p>
      </dsp:txBody>
      <dsp:txXfrm>
        <a:off x="2568733" y="3745433"/>
        <a:ext cx="958532" cy="958532"/>
      </dsp:txXfrm>
    </dsp:sp>
    <dsp:sp modelId="{1415CC75-E1FA-8243-A90A-A85DE81E8172}">
      <dsp:nvSpPr>
        <dsp:cNvPr id="0" name=""/>
        <dsp:cNvSpPr/>
      </dsp:nvSpPr>
      <dsp:spPr>
        <a:xfrm rot="10800000">
          <a:off x="1961666" y="2440569"/>
          <a:ext cx="408548" cy="40026"/>
        </a:xfrm>
        <a:custGeom>
          <a:avLst/>
          <a:gdLst/>
          <a:ahLst/>
          <a:cxnLst/>
          <a:rect l="0" t="0" r="0" b="0"/>
          <a:pathLst>
            <a:path>
              <a:moveTo>
                <a:pt x="0" y="20013"/>
              </a:moveTo>
              <a:lnTo>
                <a:pt x="408548" y="2001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2155727" y="2450368"/>
        <a:ext cx="20427" cy="20427"/>
      </dsp:txXfrm>
    </dsp:sp>
    <dsp:sp modelId="{730EB62D-3356-464B-B1D0-589C841C7CBC}">
      <dsp:nvSpPr>
        <dsp:cNvPr id="0" name=""/>
        <dsp:cNvSpPr/>
      </dsp:nvSpPr>
      <dsp:spPr>
        <a:xfrm>
          <a:off x="606098" y="1782798"/>
          <a:ext cx="1355568" cy="135556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Scrum Master</a:t>
          </a:r>
        </a:p>
      </dsp:txBody>
      <dsp:txXfrm>
        <a:off x="804616" y="1981316"/>
        <a:ext cx="958532" cy="95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470843-3522-5147-A9EF-A83A2D59EB50}">
      <dsp:nvSpPr>
        <dsp:cNvPr id="0" name=""/>
        <dsp:cNvSpPr/>
      </dsp:nvSpPr>
      <dsp:spPr>
        <a:xfrm>
          <a:off x="651340" y="265636"/>
          <a:ext cx="4793319" cy="4793319"/>
        </a:xfrm>
        <a:prstGeom prst="circularArrow">
          <a:avLst>
            <a:gd name="adj1" fmla="val 5544"/>
            <a:gd name="adj2" fmla="val 330680"/>
            <a:gd name="adj3" fmla="val 13815985"/>
            <a:gd name="adj4" fmla="val 17361632"/>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E5A1C4-F40E-EF41-8D4D-F6241F00E9EF}">
      <dsp:nvSpPr>
        <dsp:cNvPr id="0" name=""/>
        <dsp:cNvSpPr/>
      </dsp:nvSpPr>
      <dsp:spPr>
        <a:xfrm>
          <a:off x="1945183" y="293495"/>
          <a:ext cx="2205632" cy="11028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Plan:</a:t>
          </a:r>
          <a:r>
            <a:rPr lang="en-US" sz="2000" b="0" kern="1200" dirty="0"/>
            <a:t> define sprint backlog and goals</a:t>
          </a:r>
          <a:endParaRPr lang="en-US" sz="2000" b="1" kern="1200" dirty="0"/>
        </a:p>
      </dsp:txBody>
      <dsp:txXfrm>
        <a:off x="1999018" y="347330"/>
        <a:ext cx="2097962" cy="995146"/>
      </dsp:txXfrm>
    </dsp:sp>
    <dsp:sp modelId="{CD7EE64A-36AE-F746-8B3E-9B6518B3739B}">
      <dsp:nvSpPr>
        <dsp:cNvPr id="0" name=""/>
        <dsp:cNvSpPr/>
      </dsp:nvSpPr>
      <dsp:spPr>
        <a:xfrm>
          <a:off x="3889199" y="1705905"/>
          <a:ext cx="2205632" cy="11028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Build:</a:t>
          </a:r>
          <a:r>
            <a:rPr lang="en-US" sz="2000" b="0" kern="1200" dirty="0"/>
            <a:t> develop working </a:t>
          </a:r>
          <a:r>
            <a:rPr lang="en-US" sz="2000" b="0" kern="1200" dirty="0" err="1"/>
            <a:t>featurees</a:t>
          </a:r>
          <a:endParaRPr lang="en-US" sz="2000" b="1" kern="1200" dirty="0"/>
        </a:p>
      </dsp:txBody>
      <dsp:txXfrm>
        <a:off x="3943034" y="1759740"/>
        <a:ext cx="2097962" cy="995146"/>
      </dsp:txXfrm>
    </dsp:sp>
    <dsp:sp modelId="{D5BA7069-C7F0-C340-BB6B-E16C12290D1E}">
      <dsp:nvSpPr>
        <dsp:cNvPr id="0" name=""/>
        <dsp:cNvSpPr/>
      </dsp:nvSpPr>
      <dsp:spPr>
        <a:xfrm>
          <a:off x="3146651" y="3991234"/>
          <a:ext cx="2205632" cy="11028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Test:</a:t>
          </a:r>
          <a:r>
            <a:rPr lang="en-US" sz="2000" b="0" kern="1200" dirty="0"/>
            <a:t> verify functionality continuously</a:t>
          </a:r>
          <a:endParaRPr lang="en-US" sz="2000" b="1" kern="1200" dirty="0"/>
        </a:p>
      </dsp:txBody>
      <dsp:txXfrm>
        <a:off x="3200486" y="4045069"/>
        <a:ext cx="2097962" cy="995146"/>
      </dsp:txXfrm>
    </dsp:sp>
    <dsp:sp modelId="{F819F6E0-C891-A048-AE15-B8C5C3458A90}">
      <dsp:nvSpPr>
        <dsp:cNvPr id="0" name=""/>
        <dsp:cNvSpPr/>
      </dsp:nvSpPr>
      <dsp:spPr>
        <a:xfrm>
          <a:off x="743715" y="3991234"/>
          <a:ext cx="2205632" cy="11028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Review:</a:t>
          </a:r>
          <a:r>
            <a:rPr lang="en-US" sz="2000" b="0" kern="1200" dirty="0"/>
            <a:t> demo progress and collect feedback</a:t>
          </a:r>
          <a:endParaRPr lang="en-US" sz="2000" b="1" kern="1200" dirty="0"/>
        </a:p>
      </dsp:txBody>
      <dsp:txXfrm>
        <a:off x="797550" y="4045069"/>
        <a:ext cx="2097962" cy="995146"/>
      </dsp:txXfrm>
    </dsp:sp>
    <dsp:sp modelId="{38CD991D-0438-6449-ABBA-B7B1EA5A6F04}">
      <dsp:nvSpPr>
        <dsp:cNvPr id="0" name=""/>
        <dsp:cNvSpPr/>
      </dsp:nvSpPr>
      <dsp:spPr>
        <a:xfrm>
          <a:off x="1167" y="1705905"/>
          <a:ext cx="2205632" cy="110281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Adapt:</a:t>
          </a:r>
          <a:r>
            <a:rPr lang="en-US" sz="2000" b="0" kern="1200" dirty="0"/>
            <a:t> refine backlog and plan next sprint</a:t>
          </a:r>
          <a:endParaRPr lang="en-US" sz="2000" b="1" kern="1200" dirty="0"/>
        </a:p>
      </dsp:txBody>
      <dsp:txXfrm>
        <a:off x="55002" y="1759740"/>
        <a:ext cx="2097962" cy="995146"/>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072F-EC87-EF38-5A9F-584C899EB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3F105-64EE-CFF7-2722-1951AC836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F24CFD-B167-D1B0-4A5F-1A0C631096B2}"/>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5" name="Footer Placeholder 4">
            <a:extLst>
              <a:ext uri="{FF2B5EF4-FFF2-40B4-BE49-F238E27FC236}">
                <a16:creationId xmlns:a16="http://schemas.microsoft.com/office/drawing/2014/main" id="{DE5BE80A-B97B-0A25-994D-1C7791CC9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4F6D7-CBA0-8DA9-CE25-DC07F96D8E79}"/>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3123678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4D33B-6613-6FD5-B8DF-BEB2466A7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A84C5B-9EAA-7D21-0DB9-EF015F0716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59C3C-AD54-567E-5102-53ECF9F89CC1}"/>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5" name="Footer Placeholder 4">
            <a:extLst>
              <a:ext uri="{FF2B5EF4-FFF2-40B4-BE49-F238E27FC236}">
                <a16:creationId xmlns:a16="http://schemas.microsoft.com/office/drawing/2014/main" id="{8C1031CE-98FD-0D7B-06C9-794C2CF07D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ADA9DF-F748-ABC3-9A5D-90DED38907BE}"/>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4200772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6A887D-1362-4898-50B0-F1603CA515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933166-83B1-67C7-C7F9-13E2506D9C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33649D-5E65-8172-D0CD-F75793ABD403}"/>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5" name="Footer Placeholder 4">
            <a:extLst>
              <a:ext uri="{FF2B5EF4-FFF2-40B4-BE49-F238E27FC236}">
                <a16:creationId xmlns:a16="http://schemas.microsoft.com/office/drawing/2014/main" id="{C42B9F60-DFA0-5303-39D4-87328AF980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3A6E8-80DF-0857-C245-78E1CB9A611C}"/>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1185928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A8717-7B24-F9A6-17EB-080CD2AA60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E653E0-FA9A-2192-3C2C-74DFC4D1CD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27573-211A-95F5-846B-5D8DE097BE9E}"/>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5" name="Footer Placeholder 4">
            <a:extLst>
              <a:ext uri="{FF2B5EF4-FFF2-40B4-BE49-F238E27FC236}">
                <a16:creationId xmlns:a16="http://schemas.microsoft.com/office/drawing/2014/main" id="{16838B53-9436-A69B-D9C4-5281B5AA50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83F64-266C-7CA6-8F18-43C3193FB099}"/>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52266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C375-2B31-ECED-5DA8-C5F7BA1217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E38337-FA04-4283-E27A-5CCB348FE58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725B31-55FD-0F8D-AAFC-4F62E97484FF}"/>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5" name="Footer Placeholder 4">
            <a:extLst>
              <a:ext uri="{FF2B5EF4-FFF2-40B4-BE49-F238E27FC236}">
                <a16:creationId xmlns:a16="http://schemas.microsoft.com/office/drawing/2014/main" id="{26C87EEC-441E-DC6D-B48F-D3EF0D135A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948335-0420-E4EE-6141-EF9420D5B42B}"/>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71787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857C-FDD9-AAAF-373A-51E72EC5E6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864F83-2350-9575-1E83-AD7C71749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FC1B10-A0DA-6415-302C-6768A5E72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EF6F4E-3613-0935-CE0C-0F07CC967507}"/>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6" name="Footer Placeholder 5">
            <a:extLst>
              <a:ext uri="{FF2B5EF4-FFF2-40B4-BE49-F238E27FC236}">
                <a16:creationId xmlns:a16="http://schemas.microsoft.com/office/drawing/2014/main" id="{3403D561-6207-3B3B-B940-52B4D55CA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3A2BA-4D77-6AE5-B968-725E2A030304}"/>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3625165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3461-8535-B6E2-EFE4-DF71AD5E31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25BC0D-271A-0944-1459-58A28F4AF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7CF02-220E-BA08-AD9D-EFC648C566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DC796-7351-68EB-BBA6-7AAF3C9C57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A3CD43-27BD-A322-652E-CE82E160C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D353A0-DF9D-C01B-CEFB-517CA71F0F32}"/>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8" name="Footer Placeholder 7">
            <a:extLst>
              <a:ext uri="{FF2B5EF4-FFF2-40B4-BE49-F238E27FC236}">
                <a16:creationId xmlns:a16="http://schemas.microsoft.com/office/drawing/2014/main" id="{A369BAC9-703C-37BC-3648-5895EEA13B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4BE17A-E831-EB5D-8654-FB6105DD24FB}"/>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1917688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EF8D-2E9E-FE42-0CFE-25789FEA63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2CC44F-F05D-6FE2-F007-3411AF78CA8B}"/>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4" name="Footer Placeholder 3">
            <a:extLst>
              <a:ext uri="{FF2B5EF4-FFF2-40B4-BE49-F238E27FC236}">
                <a16:creationId xmlns:a16="http://schemas.microsoft.com/office/drawing/2014/main" id="{ACDA52EF-000F-6062-AF54-7FBCC5B666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85C338-22CE-66C6-373C-C5C811F3ECB7}"/>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4049513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BE2EE-78CC-6E9E-762C-24EAC5507D18}"/>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3" name="Footer Placeholder 2">
            <a:extLst>
              <a:ext uri="{FF2B5EF4-FFF2-40B4-BE49-F238E27FC236}">
                <a16:creationId xmlns:a16="http://schemas.microsoft.com/office/drawing/2014/main" id="{1BDD01CC-EC51-CB58-66FF-F939D33E94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811DF-CFFE-EA88-49F9-39068D2FB82D}"/>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27230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47F08-F065-894D-6559-F5E1FCF597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64AD10-D9B4-442D-601D-DA5F499BC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34E100-1731-3289-1192-2F31B2C61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EDE4A2-2737-4BED-D515-AD444DB623B3}"/>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6" name="Footer Placeholder 5">
            <a:extLst>
              <a:ext uri="{FF2B5EF4-FFF2-40B4-BE49-F238E27FC236}">
                <a16:creationId xmlns:a16="http://schemas.microsoft.com/office/drawing/2014/main" id="{FDA2EEC9-448C-7E10-F8B0-11C5A3BCE0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BA288-A092-689A-5643-C189D5E0237E}"/>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109776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3315-D0B0-08D5-CD6C-92782CBC40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116D19-7EDE-CAE6-0940-EB62B04EAF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03854-A6F8-C8F5-FBE2-B40A62C61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1679CF-4EE1-6924-BD4B-06FD0216293A}"/>
              </a:ext>
            </a:extLst>
          </p:cNvPr>
          <p:cNvSpPr>
            <a:spLocks noGrp="1"/>
          </p:cNvSpPr>
          <p:nvPr>
            <p:ph type="dt" sz="half" idx="10"/>
          </p:nvPr>
        </p:nvSpPr>
        <p:spPr/>
        <p:txBody>
          <a:bodyPr/>
          <a:lstStyle/>
          <a:p>
            <a:fld id="{C2A31962-3E24-0E47-A7A7-695DCB9CAB72}" type="datetimeFigureOut">
              <a:rPr lang="en-US" smtClean="0"/>
              <a:t>10/16/25</a:t>
            </a:fld>
            <a:endParaRPr lang="en-US"/>
          </a:p>
        </p:txBody>
      </p:sp>
      <p:sp>
        <p:nvSpPr>
          <p:cNvPr id="6" name="Footer Placeholder 5">
            <a:extLst>
              <a:ext uri="{FF2B5EF4-FFF2-40B4-BE49-F238E27FC236}">
                <a16:creationId xmlns:a16="http://schemas.microsoft.com/office/drawing/2014/main" id="{0704A736-7BD7-8E2A-1A6F-1E9A38254E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3D93FE-138D-7E2B-3696-046393F15E5A}"/>
              </a:ext>
            </a:extLst>
          </p:cNvPr>
          <p:cNvSpPr>
            <a:spLocks noGrp="1"/>
          </p:cNvSpPr>
          <p:nvPr>
            <p:ph type="sldNum" sz="quarter" idx="12"/>
          </p:nvPr>
        </p:nvSpPr>
        <p:spPr/>
        <p:txBody>
          <a:bodyPr/>
          <a:lstStyle/>
          <a:p>
            <a:fld id="{BB56F872-1E97-F24B-B961-DDA8EAD47277}" type="slidenum">
              <a:rPr lang="en-US" smtClean="0"/>
              <a:t>‹#›</a:t>
            </a:fld>
            <a:endParaRPr lang="en-US"/>
          </a:p>
        </p:txBody>
      </p:sp>
    </p:spTree>
    <p:extLst>
      <p:ext uri="{BB962C8B-B14F-4D97-AF65-F5344CB8AC3E}">
        <p14:creationId xmlns:p14="http://schemas.microsoft.com/office/powerpoint/2010/main" val="2044278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E9C21A-8B2E-A2F7-18DD-28E3538F42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6990C3-3641-7383-2C70-36632BED7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DBEAC3-0882-B6BE-8AE2-9422177F82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A31962-3E24-0E47-A7A7-695DCB9CAB72}" type="datetimeFigureOut">
              <a:rPr lang="en-US" smtClean="0"/>
              <a:t>10/16/25</a:t>
            </a:fld>
            <a:endParaRPr lang="en-US"/>
          </a:p>
        </p:txBody>
      </p:sp>
      <p:sp>
        <p:nvSpPr>
          <p:cNvPr id="5" name="Footer Placeholder 4">
            <a:extLst>
              <a:ext uri="{FF2B5EF4-FFF2-40B4-BE49-F238E27FC236}">
                <a16:creationId xmlns:a16="http://schemas.microsoft.com/office/drawing/2014/main" id="{490D6E8A-F657-3FDD-2429-456106C7B0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F9FDDC-5E29-409A-4670-1BE43ADA8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56F872-1E97-F24B-B961-DDA8EAD47277}" type="slidenum">
              <a:rPr lang="en-US" smtClean="0"/>
              <a:t>‹#›</a:t>
            </a:fld>
            <a:endParaRPr lang="en-US"/>
          </a:p>
        </p:txBody>
      </p:sp>
    </p:spTree>
    <p:extLst>
      <p:ext uri="{BB962C8B-B14F-4D97-AF65-F5344CB8AC3E}">
        <p14:creationId xmlns:p14="http://schemas.microsoft.com/office/powerpoint/2010/main" val="1381749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crumguides.org/scrum-guide.html?utm_source=chatgpt.com" TargetMode="External"/><Relationship Id="rId2" Type="http://schemas.openxmlformats.org/officeDocument/2006/relationships/hyperlink" Target="https://hbr.org/2018/05/agile-at-scale?utm_source=chatgpt.com" TargetMode="External"/><Relationship Id="rId1" Type="http://schemas.openxmlformats.org/officeDocument/2006/relationships/slideLayout" Target="../slideLayouts/slideLayout2.xml"/><Relationship Id="rId5" Type="http://schemas.openxmlformats.org/officeDocument/2006/relationships/hyperlink" Target="https://www.pmi.org/-/media/pmi/documents/public/pdf/learning/thought-leadership/pulse/pulse_of_the_profession_2025-1.pdf?utm_source=chatgpt.com" TargetMode="External"/><Relationship Id="rId4" Type="http://schemas.openxmlformats.org/officeDocument/2006/relationships/hyperlink" Target="https://www.forbes.com/councils/forbestechcouncil/2021/07/13/why-agile-transformations-fail-in-the-corporate-environment/?utm_source=chatgp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15967-442F-3DE6-F059-9DDEC390AA94}"/>
              </a:ext>
            </a:extLst>
          </p:cNvPr>
          <p:cNvSpPr>
            <a:spLocks noGrp="1"/>
          </p:cNvSpPr>
          <p:nvPr>
            <p:ph type="ctrTitle"/>
          </p:nvPr>
        </p:nvSpPr>
        <p:spPr/>
        <p:txBody>
          <a:bodyPr>
            <a:normAutofit fontScale="90000"/>
          </a:bodyPr>
          <a:lstStyle/>
          <a:p>
            <a:r>
              <a:rPr lang="en-US" dirty="0"/>
              <a:t>Agile Software Development: Transitioning from Waterfall to Scrum at </a:t>
            </a:r>
            <a:r>
              <a:rPr lang="en-US" dirty="0" err="1"/>
              <a:t>ChadaTech</a:t>
            </a:r>
            <a:endParaRPr lang="en-US" dirty="0"/>
          </a:p>
        </p:txBody>
      </p:sp>
      <p:sp>
        <p:nvSpPr>
          <p:cNvPr id="3" name="Subtitle 2">
            <a:extLst>
              <a:ext uri="{FF2B5EF4-FFF2-40B4-BE49-F238E27FC236}">
                <a16:creationId xmlns:a16="http://schemas.microsoft.com/office/drawing/2014/main" id="{6A6C29EE-F7C4-132E-FD98-5A41348DCDCF}"/>
              </a:ext>
            </a:extLst>
          </p:cNvPr>
          <p:cNvSpPr>
            <a:spLocks noGrp="1"/>
          </p:cNvSpPr>
          <p:nvPr>
            <p:ph type="subTitle" idx="1"/>
          </p:nvPr>
        </p:nvSpPr>
        <p:spPr>
          <a:xfrm>
            <a:off x="1524000" y="3602037"/>
            <a:ext cx="9144000" cy="2650481"/>
          </a:xfrm>
        </p:spPr>
        <p:txBody>
          <a:bodyPr/>
          <a:lstStyle/>
          <a:p>
            <a:r>
              <a:rPr lang="en-US" dirty="0"/>
              <a:t>SNHU Travel Project – Sprint Review &amp; Agile Retrospective</a:t>
            </a:r>
          </a:p>
          <a:p>
            <a:endParaRPr lang="en-US" dirty="0"/>
          </a:p>
          <a:p>
            <a:pPr algn="l"/>
            <a:r>
              <a:rPr lang="en-US" sz="1800" dirty="0"/>
              <a:t>Reuven Attias</a:t>
            </a:r>
          </a:p>
          <a:p>
            <a:pPr algn="l"/>
            <a:r>
              <a:rPr lang="en-US" sz="1800" dirty="0"/>
              <a:t>CS250</a:t>
            </a:r>
          </a:p>
          <a:p>
            <a:pPr algn="l"/>
            <a:r>
              <a:rPr lang="en-US" sz="1800" dirty="0"/>
              <a:t>Southern New Hampshire University</a:t>
            </a:r>
          </a:p>
          <a:p>
            <a:pPr algn="l"/>
            <a:r>
              <a:rPr lang="en-US" sz="1800" dirty="0"/>
              <a:t>October 16, 2025</a:t>
            </a:r>
          </a:p>
        </p:txBody>
      </p:sp>
    </p:spTree>
    <p:extLst>
      <p:ext uri="{BB962C8B-B14F-4D97-AF65-F5344CB8AC3E}">
        <p14:creationId xmlns:p14="http://schemas.microsoft.com/office/powerpoint/2010/main" val="728933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64A6-FEE5-4C9D-4CFA-1FABDB556424}"/>
              </a:ext>
            </a:extLst>
          </p:cNvPr>
          <p:cNvSpPr>
            <a:spLocks noGrp="1"/>
          </p:cNvSpPr>
          <p:nvPr>
            <p:ph type="title"/>
          </p:nvPr>
        </p:nvSpPr>
        <p:spPr/>
        <p:txBody>
          <a:bodyPr/>
          <a:lstStyle/>
          <a:p>
            <a:pPr algn="ctr"/>
            <a:r>
              <a:rPr lang="en-US" dirty="0"/>
              <a:t>Scrum Roles and Responsibilities</a:t>
            </a:r>
          </a:p>
        </p:txBody>
      </p:sp>
      <p:sp>
        <p:nvSpPr>
          <p:cNvPr id="3" name="Content Placeholder 2">
            <a:extLst>
              <a:ext uri="{FF2B5EF4-FFF2-40B4-BE49-F238E27FC236}">
                <a16:creationId xmlns:a16="http://schemas.microsoft.com/office/drawing/2014/main" id="{9A64E399-FFF8-CA06-ABD9-5404531113E7}"/>
              </a:ext>
            </a:extLst>
          </p:cNvPr>
          <p:cNvSpPr>
            <a:spLocks noGrp="1"/>
          </p:cNvSpPr>
          <p:nvPr>
            <p:ph idx="1"/>
          </p:nvPr>
        </p:nvSpPr>
        <p:spPr>
          <a:xfrm>
            <a:off x="6096000" y="1825625"/>
            <a:ext cx="5257800" cy="4351338"/>
          </a:xfrm>
        </p:spPr>
        <p:txBody>
          <a:bodyPr>
            <a:normAutofit/>
          </a:bodyPr>
          <a:lstStyle/>
          <a:p>
            <a:r>
              <a:rPr lang="en-US" sz="2000" b="1" dirty="0"/>
              <a:t>Product Owner (PO):</a:t>
            </a:r>
            <a:r>
              <a:rPr lang="en-US" sz="2000" dirty="0"/>
              <a:t> Defines value, prioritizes backlog, ensures alignment with user needs.</a:t>
            </a:r>
          </a:p>
          <a:p>
            <a:r>
              <a:rPr lang="en-US" sz="2000" b="1" dirty="0"/>
              <a:t>Scrum Master (SM):</a:t>
            </a:r>
            <a:r>
              <a:rPr lang="en-US" sz="2000" dirty="0"/>
              <a:t> Facilitates process, removes impediments, upholds Scrum principles.</a:t>
            </a:r>
          </a:p>
          <a:p>
            <a:r>
              <a:rPr lang="en-US" sz="2000" b="1" dirty="0"/>
              <a:t>Developers:</a:t>
            </a:r>
            <a:r>
              <a:rPr lang="en-US" sz="2000" dirty="0"/>
              <a:t> Build increments, test, and deliver working software each sprint.</a:t>
            </a:r>
          </a:p>
          <a:p>
            <a:r>
              <a:rPr lang="en-US" sz="2000" b="1" dirty="0"/>
              <a:t>Collaboration:</a:t>
            </a:r>
            <a:r>
              <a:rPr lang="en-US" sz="2000" dirty="0"/>
              <a:t> Continuous communication and shared ownership of outcomes</a:t>
            </a:r>
          </a:p>
          <a:p>
            <a:endParaRPr lang="en-US" sz="2000" b="1" dirty="0"/>
          </a:p>
          <a:p>
            <a:pPr marL="0" indent="0">
              <a:buNone/>
            </a:pPr>
            <a:r>
              <a:rPr lang="en-US" sz="2000" dirty="0"/>
              <a:t>(Schwaber &amp; </a:t>
            </a:r>
            <a:r>
              <a:rPr lang="en-US" sz="2000" dirty="0" err="1"/>
              <a:t>Sutherlan</a:t>
            </a:r>
            <a:r>
              <a:rPr lang="en-US" sz="2000" dirty="0"/>
              <a:t>, 2020)</a:t>
            </a:r>
          </a:p>
        </p:txBody>
      </p:sp>
      <p:graphicFrame>
        <p:nvGraphicFramePr>
          <p:cNvPr id="4" name="Diagram 3">
            <a:extLst>
              <a:ext uri="{FF2B5EF4-FFF2-40B4-BE49-F238E27FC236}">
                <a16:creationId xmlns:a16="http://schemas.microsoft.com/office/drawing/2014/main" id="{EE935A7C-A9B9-1915-F153-916DBB64AF7C}"/>
              </a:ext>
            </a:extLst>
          </p:cNvPr>
          <p:cNvGraphicFramePr/>
          <p:nvPr>
            <p:extLst>
              <p:ext uri="{D42A27DB-BD31-4B8C-83A1-F6EECF244321}">
                <p14:modId xmlns:p14="http://schemas.microsoft.com/office/powerpoint/2010/main" val="3390261133"/>
              </p:ext>
            </p:extLst>
          </p:nvPr>
        </p:nvGraphicFramePr>
        <p:xfrm>
          <a:off x="1" y="1825624"/>
          <a:ext cx="6095999" cy="49211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2156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1BBED-38BB-F62D-6B9F-9ABFF1D6CE3D}"/>
              </a:ext>
            </a:extLst>
          </p:cNvPr>
          <p:cNvSpPr>
            <a:spLocks noGrp="1"/>
          </p:cNvSpPr>
          <p:nvPr>
            <p:ph type="title"/>
          </p:nvPr>
        </p:nvSpPr>
        <p:spPr/>
        <p:txBody>
          <a:bodyPr/>
          <a:lstStyle/>
          <a:p>
            <a:pPr algn="ctr"/>
            <a:r>
              <a:rPr lang="en-US" dirty="0"/>
              <a:t>Agile Phases of the Software Development</a:t>
            </a:r>
          </a:p>
        </p:txBody>
      </p:sp>
      <p:sp>
        <p:nvSpPr>
          <p:cNvPr id="3" name="Content Placeholder 2">
            <a:extLst>
              <a:ext uri="{FF2B5EF4-FFF2-40B4-BE49-F238E27FC236}">
                <a16:creationId xmlns:a16="http://schemas.microsoft.com/office/drawing/2014/main" id="{EFE93C32-BE2A-E964-9289-3747ABF9ECE4}"/>
              </a:ext>
            </a:extLst>
          </p:cNvPr>
          <p:cNvSpPr>
            <a:spLocks noGrp="1"/>
          </p:cNvSpPr>
          <p:nvPr>
            <p:ph idx="1"/>
          </p:nvPr>
        </p:nvSpPr>
        <p:spPr>
          <a:xfrm>
            <a:off x="6096000" y="1825625"/>
            <a:ext cx="5257800" cy="4216829"/>
          </a:xfrm>
        </p:spPr>
        <p:txBody>
          <a:bodyPr>
            <a:normAutofit fontScale="77500" lnSpcReduction="20000"/>
          </a:bodyPr>
          <a:lstStyle/>
          <a:p>
            <a:r>
              <a:rPr lang="en-US" dirty="0"/>
              <a:t>Agile follows the same SDLC stages but repeats them every sprint.</a:t>
            </a:r>
          </a:p>
          <a:p>
            <a:r>
              <a:rPr lang="en-US" dirty="0"/>
              <a:t>Each iteration delivers a working increment instead of waiting for the end of the project.</a:t>
            </a:r>
          </a:p>
          <a:p>
            <a:r>
              <a:rPr lang="en-US" dirty="0"/>
              <a:t>Continuous feedback during reviews and retrospectives drives improvement.</a:t>
            </a:r>
          </a:p>
          <a:p>
            <a:r>
              <a:rPr lang="en-US" dirty="0"/>
              <a:t>Testing and deployment happen throughout development, not just at the end.</a:t>
            </a:r>
          </a:p>
          <a:p>
            <a:pPr marL="0" indent="0">
              <a:buNone/>
            </a:pPr>
            <a:endParaRPr lang="en-US" dirty="0"/>
          </a:p>
          <a:p>
            <a:pPr marL="0" indent="0">
              <a:buNone/>
            </a:pPr>
            <a:r>
              <a:rPr lang="en-US" dirty="0"/>
              <a:t>(Schwaber &amp; Sutherland, 2020; Rigby et al., 2018)</a:t>
            </a:r>
          </a:p>
        </p:txBody>
      </p:sp>
      <p:graphicFrame>
        <p:nvGraphicFramePr>
          <p:cNvPr id="4" name="Diagram 3">
            <a:extLst>
              <a:ext uri="{FF2B5EF4-FFF2-40B4-BE49-F238E27FC236}">
                <a16:creationId xmlns:a16="http://schemas.microsoft.com/office/drawing/2014/main" id="{3DF58779-52FC-76AE-21A5-9B68C3C240C8}"/>
              </a:ext>
            </a:extLst>
          </p:cNvPr>
          <p:cNvGraphicFramePr/>
          <p:nvPr>
            <p:extLst>
              <p:ext uri="{D42A27DB-BD31-4B8C-83A1-F6EECF244321}">
                <p14:modId xmlns:p14="http://schemas.microsoft.com/office/powerpoint/2010/main" val="3475145972"/>
              </p:ext>
            </p:extLst>
          </p:nvPr>
        </p:nvGraphicFramePr>
        <p:xfrm>
          <a:off x="1" y="1470454"/>
          <a:ext cx="6096000" cy="5387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974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DE2B-BFB3-915A-10A9-3D2CB878994F}"/>
              </a:ext>
            </a:extLst>
          </p:cNvPr>
          <p:cNvSpPr>
            <a:spLocks noGrp="1"/>
          </p:cNvSpPr>
          <p:nvPr>
            <p:ph type="title"/>
          </p:nvPr>
        </p:nvSpPr>
        <p:spPr/>
        <p:txBody>
          <a:bodyPr/>
          <a:lstStyle/>
          <a:p>
            <a:pPr algn="ctr"/>
            <a:r>
              <a:rPr lang="en-US" dirty="0"/>
              <a:t>Waterfall vs Agile: Choosing the Right Approach</a:t>
            </a:r>
          </a:p>
        </p:txBody>
      </p:sp>
      <p:sp>
        <p:nvSpPr>
          <p:cNvPr id="3" name="Content Placeholder 2">
            <a:extLst>
              <a:ext uri="{FF2B5EF4-FFF2-40B4-BE49-F238E27FC236}">
                <a16:creationId xmlns:a16="http://schemas.microsoft.com/office/drawing/2014/main" id="{6E466F67-B91A-A2E6-C091-A6D9C7A663F0}"/>
              </a:ext>
            </a:extLst>
          </p:cNvPr>
          <p:cNvSpPr>
            <a:spLocks noGrp="1"/>
          </p:cNvSpPr>
          <p:nvPr>
            <p:ph idx="1"/>
          </p:nvPr>
        </p:nvSpPr>
        <p:spPr>
          <a:xfrm>
            <a:off x="6096000" y="1690688"/>
            <a:ext cx="5257800" cy="4486275"/>
          </a:xfrm>
        </p:spPr>
        <p:txBody>
          <a:bodyPr>
            <a:normAutofit fontScale="92500" lnSpcReduction="20000"/>
          </a:bodyPr>
          <a:lstStyle/>
          <a:p>
            <a:pPr marL="0" indent="0">
              <a:buNone/>
            </a:pPr>
            <a:r>
              <a:rPr lang="en-US" b="1" dirty="0" err="1"/>
              <a:t>ChadaTech’s</a:t>
            </a:r>
            <a:r>
              <a:rPr lang="en-US" b="1" dirty="0"/>
              <a:t> transition to Scrum </a:t>
            </a:r>
            <a:r>
              <a:rPr lang="en-US" dirty="0"/>
              <a:t>supports flexibility, faster feedback, and continuous delivery for dynamic clients like SNHU Travel. Waterfall remains valuable for projects with stable requirements or strict compliance needs. Choosing the right approach depends on scope predictability, customer involvement, and speed to market priorities.</a:t>
            </a:r>
          </a:p>
          <a:p>
            <a:pPr marL="0" indent="0">
              <a:buNone/>
            </a:pPr>
            <a:endParaRPr lang="en-US" dirty="0"/>
          </a:p>
          <a:p>
            <a:pPr marL="0" indent="0">
              <a:buNone/>
            </a:pPr>
            <a:r>
              <a:rPr lang="en-US" dirty="0"/>
              <a:t>(Rigby et al., 2018; Forbes Technology Council, 2021)</a:t>
            </a:r>
          </a:p>
        </p:txBody>
      </p:sp>
      <p:graphicFrame>
        <p:nvGraphicFramePr>
          <p:cNvPr id="4" name="Table 3">
            <a:extLst>
              <a:ext uri="{FF2B5EF4-FFF2-40B4-BE49-F238E27FC236}">
                <a16:creationId xmlns:a16="http://schemas.microsoft.com/office/drawing/2014/main" id="{03DCCB21-0454-FAEC-BA02-3C2D6A3472A7}"/>
              </a:ext>
            </a:extLst>
          </p:cNvPr>
          <p:cNvGraphicFramePr>
            <a:graphicFrameLocks noGrp="1"/>
          </p:cNvGraphicFramePr>
          <p:nvPr>
            <p:extLst>
              <p:ext uri="{D42A27DB-BD31-4B8C-83A1-F6EECF244321}">
                <p14:modId xmlns:p14="http://schemas.microsoft.com/office/powerpoint/2010/main" val="2495493144"/>
              </p:ext>
            </p:extLst>
          </p:nvPr>
        </p:nvGraphicFramePr>
        <p:xfrm>
          <a:off x="0" y="1690688"/>
          <a:ext cx="6096000" cy="5167314"/>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932422178"/>
                    </a:ext>
                  </a:extLst>
                </a:gridCol>
                <a:gridCol w="2032000">
                  <a:extLst>
                    <a:ext uri="{9D8B030D-6E8A-4147-A177-3AD203B41FA5}">
                      <a16:colId xmlns:a16="http://schemas.microsoft.com/office/drawing/2014/main" val="1923467068"/>
                    </a:ext>
                  </a:extLst>
                </a:gridCol>
                <a:gridCol w="2032000">
                  <a:extLst>
                    <a:ext uri="{9D8B030D-6E8A-4147-A177-3AD203B41FA5}">
                      <a16:colId xmlns:a16="http://schemas.microsoft.com/office/drawing/2014/main" val="1136396534"/>
                    </a:ext>
                  </a:extLst>
                </a:gridCol>
              </a:tblGrid>
              <a:tr h="861219">
                <a:tc>
                  <a:txBody>
                    <a:bodyPr/>
                    <a:lstStyle/>
                    <a:p>
                      <a:pPr algn="ctr"/>
                      <a:r>
                        <a:rPr lang="en-US" sz="1600" dirty="0"/>
                        <a:t>Aspect</a:t>
                      </a:r>
                    </a:p>
                  </a:txBody>
                  <a:tcPr/>
                </a:tc>
                <a:tc>
                  <a:txBody>
                    <a:bodyPr/>
                    <a:lstStyle/>
                    <a:p>
                      <a:pPr algn="ctr"/>
                      <a:r>
                        <a:rPr lang="en-US" sz="1600" dirty="0"/>
                        <a:t>Waterfall</a:t>
                      </a:r>
                    </a:p>
                  </a:txBody>
                  <a:tcPr/>
                </a:tc>
                <a:tc>
                  <a:txBody>
                    <a:bodyPr/>
                    <a:lstStyle/>
                    <a:p>
                      <a:pPr algn="ctr"/>
                      <a:r>
                        <a:rPr lang="en-US" sz="1600" dirty="0"/>
                        <a:t>Agile (Scrum)</a:t>
                      </a:r>
                    </a:p>
                  </a:txBody>
                  <a:tcPr/>
                </a:tc>
                <a:extLst>
                  <a:ext uri="{0D108BD9-81ED-4DB2-BD59-A6C34878D82A}">
                    <a16:rowId xmlns:a16="http://schemas.microsoft.com/office/drawing/2014/main" val="3368379160"/>
                  </a:ext>
                </a:extLst>
              </a:tr>
              <a:tr h="861219">
                <a:tc>
                  <a:txBody>
                    <a:bodyPr/>
                    <a:lstStyle/>
                    <a:p>
                      <a:pPr algn="ctr"/>
                      <a:r>
                        <a:rPr lang="en-US" sz="1600" b="1" dirty="0"/>
                        <a:t>Process Flow</a:t>
                      </a:r>
                    </a:p>
                  </a:txBody>
                  <a:tcPr/>
                </a:tc>
                <a:tc>
                  <a:txBody>
                    <a:bodyPr/>
                    <a:lstStyle/>
                    <a:p>
                      <a:r>
                        <a:rPr lang="en-US" sz="1600" dirty="0"/>
                        <a:t>Linear, step by step SDLC (plan </a:t>
                      </a:r>
                      <a:r>
                        <a:rPr lang="en-US" sz="1600" dirty="0">
                          <a:sym typeface="Wingdings" pitchFamily="2" charset="2"/>
                        </a:rPr>
                        <a:t> build  test  deliver)</a:t>
                      </a:r>
                      <a:endParaRPr lang="en-US" sz="1600" dirty="0"/>
                    </a:p>
                  </a:txBody>
                  <a:tcPr/>
                </a:tc>
                <a:tc>
                  <a:txBody>
                    <a:bodyPr/>
                    <a:lstStyle/>
                    <a:p>
                      <a:r>
                        <a:rPr lang="en-US" sz="1600" dirty="0"/>
                        <a:t>Iterative cycles (plan, build, test, review, adapt)</a:t>
                      </a:r>
                    </a:p>
                  </a:txBody>
                  <a:tcPr/>
                </a:tc>
                <a:extLst>
                  <a:ext uri="{0D108BD9-81ED-4DB2-BD59-A6C34878D82A}">
                    <a16:rowId xmlns:a16="http://schemas.microsoft.com/office/drawing/2014/main" val="1996391445"/>
                  </a:ext>
                </a:extLst>
              </a:tr>
              <a:tr h="861219">
                <a:tc>
                  <a:txBody>
                    <a:bodyPr/>
                    <a:lstStyle/>
                    <a:p>
                      <a:pPr algn="ctr"/>
                      <a:r>
                        <a:rPr lang="en-US" sz="1600" b="1" dirty="0"/>
                        <a:t>Change Management</a:t>
                      </a:r>
                    </a:p>
                  </a:txBody>
                  <a:tcPr/>
                </a:tc>
                <a:tc>
                  <a:txBody>
                    <a:bodyPr/>
                    <a:lstStyle/>
                    <a:p>
                      <a:r>
                        <a:rPr lang="en-US" sz="1600" dirty="0"/>
                        <a:t>Difficult once requirements are set</a:t>
                      </a:r>
                    </a:p>
                  </a:txBody>
                  <a:tcPr/>
                </a:tc>
                <a:tc>
                  <a:txBody>
                    <a:bodyPr/>
                    <a:lstStyle/>
                    <a:p>
                      <a:r>
                        <a:rPr lang="en-US" sz="1600" dirty="0"/>
                        <a:t>Change is expected and incorporated every sprint</a:t>
                      </a:r>
                    </a:p>
                  </a:txBody>
                  <a:tcPr/>
                </a:tc>
                <a:extLst>
                  <a:ext uri="{0D108BD9-81ED-4DB2-BD59-A6C34878D82A}">
                    <a16:rowId xmlns:a16="http://schemas.microsoft.com/office/drawing/2014/main" val="245123376"/>
                  </a:ext>
                </a:extLst>
              </a:tr>
              <a:tr h="861219">
                <a:tc>
                  <a:txBody>
                    <a:bodyPr/>
                    <a:lstStyle/>
                    <a:p>
                      <a:pPr algn="ctr"/>
                      <a:r>
                        <a:rPr lang="en-US" sz="1600" b="1" dirty="0"/>
                        <a:t>Customer Involvement</a:t>
                      </a:r>
                    </a:p>
                  </a:txBody>
                  <a:tcPr/>
                </a:tc>
                <a:tc>
                  <a:txBody>
                    <a:bodyPr/>
                    <a:lstStyle/>
                    <a:p>
                      <a:r>
                        <a:rPr lang="en-US" sz="1600" dirty="0"/>
                        <a:t>Minimal until final product</a:t>
                      </a:r>
                    </a:p>
                  </a:txBody>
                  <a:tcPr/>
                </a:tc>
                <a:tc>
                  <a:txBody>
                    <a:bodyPr/>
                    <a:lstStyle/>
                    <a:p>
                      <a:r>
                        <a:rPr lang="en-US" sz="1600" dirty="0"/>
                        <a:t>Continuous feedback after each sprint</a:t>
                      </a:r>
                    </a:p>
                  </a:txBody>
                  <a:tcPr/>
                </a:tc>
                <a:extLst>
                  <a:ext uri="{0D108BD9-81ED-4DB2-BD59-A6C34878D82A}">
                    <a16:rowId xmlns:a16="http://schemas.microsoft.com/office/drawing/2014/main" val="2962962635"/>
                  </a:ext>
                </a:extLst>
              </a:tr>
              <a:tr h="861219">
                <a:tc>
                  <a:txBody>
                    <a:bodyPr/>
                    <a:lstStyle/>
                    <a:p>
                      <a:pPr algn="ctr"/>
                      <a:r>
                        <a:rPr lang="en-US" sz="1600" b="1" dirty="0"/>
                        <a:t>Delivery</a:t>
                      </a:r>
                    </a:p>
                  </a:txBody>
                  <a:tcPr/>
                </a:tc>
                <a:tc>
                  <a:txBody>
                    <a:bodyPr/>
                    <a:lstStyle/>
                    <a:p>
                      <a:r>
                        <a:rPr lang="en-US" sz="1600" dirty="0"/>
                        <a:t>Final product at the end</a:t>
                      </a:r>
                    </a:p>
                  </a:txBody>
                  <a:tcPr/>
                </a:tc>
                <a:tc>
                  <a:txBody>
                    <a:bodyPr/>
                    <a:lstStyle/>
                    <a:p>
                      <a:r>
                        <a:rPr lang="en-US" sz="1600" dirty="0"/>
                        <a:t>Working software delivered incrementally</a:t>
                      </a:r>
                    </a:p>
                  </a:txBody>
                  <a:tcPr/>
                </a:tc>
                <a:extLst>
                  <a:ext uri="{0D108BD9-81ED-4DB2-BD59-A6C34878D82A}">
                    <a16:rowId xmlns:a16="http://schemas.microsoft.com/office/drawing/2014/main" val="2785034113"/>
                  </a:ext>
                </a:extLst>
              </a:tr>
              <a:tr h="861219">
                <a:tc>
                  <a:txBody>
                    <a:bodyPr/>
                    <a:lstStyle/>
                    <a:p>
                      <a:pPr algn="ctr"/>
                      <a:r>
                        <a:rPr lang="en-US" sz="1600" b="1" dirty="0"/>
                        <a:t>Best For</a:t>
                      </a:r>
                    </a:p>
                  </a:txBody>
                  <a:tcPr/>
                </a:tc>
                <a:tc>
                  <a:txBody>
                    <a:bodyPr/>
                    <a:lstStyle/>
                    <a:p>
                      <a:r>
                        <a:rPr lang="en-US" sz="1600" dirty="0"/>
                        <a:t>Fixed scope, regulated, or low change projects</a:t>
                      </a:r>
                    </a:p>
                  </a:txBody>
                  <a:tcPr/>
                </a:tc>
                <a:tc>
                  <a:txBody>
                    <a:bodyPr/>
                    <a:lstStyle/>
                    <a:p>
                      <a:r>
                        <a:rPr lang="en-US" sz="1600" dirty="0"/>
                        <a:t>Complex, evolving, or user driven projects</a:t>
                      </a:r>
                    </a:p>
                  </a:txBody>
                  <a:tcPr/>
                </a:tc>
                <a:extLst>
                  <a:ext uri="{0D108BD9-81ED-4DB2-BD59-A6C34878D82A}">
                    <a16:rowId xmlns:a16="http://schemas.microsoft.com/office/drawing/2014/main" val="1376568001"/>
                  </a:ext>
                </a:extLst>
              </a:tr>
            </a:tbl>
          </a:graphicData>
        </a:graphic>
      </p:graphicFrame>
    </p:spTree>
    <p:extLst>
      <p:ext uri="{BB962C8B-B14F-4D97-AF65-F5344CB8AC3E}">
        <p14:creationId xmlns:p14="http://schemas.microsoft.com/office/powerpoint/2010/main" val="3695858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9A43C-E2DC-6280-C49F-BF70B0983513}"/>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D8DA4B3C-2473-A19C-19FB-BBFE0AC2B96B}"/>
              </a:ext>
            </a:extLst>
          </p:cNvPr>
          <p:cNvSpPr>
            <a:spLocks noGrp="1"/>
          </p:cNvSpPr>
          <p:nvPr>
            <p:ph idx="1"/>
          </p:nvPr>
        </p:nvSpPr>
        <p:spPr/>
        <p:txBody>
          <a:bodyPr/>
          <a:lstStyle/>
          <a:p>
            <a:pPr marL="0" indent="0">
              <a:buNone/>
            </a:pPr>
            <a:r>
              <a:rPr lang="en-US" sz="1800" b="1" dirty="0"/>
              <a:t>Rigby, D.K., Sutherland, J., &amp; Noble, A. (2018, May).</a:t>
            </a:r>
            <a:r>
              <a:rPr lang="en-US" sz="1800" dirty="0"/>
              <a:t> </a:t>
            </a:r>
            <a:r>
              <a:rPr lang="en-US" sz="1800" i="1" dirty="0"/>
              <a:t>Agile at scale. Harvard Business Review. </a:t>
            </a:r>
            <a:r>
              <a:rPr lang="en-US" sz="1800" dirty="0">
                <a:hlinkClick r:id="rId2"/>
              </a:rPr>
              <a:t>https://hbr.org/2018/05/agile-at-scale?utm_source=chatgpt.com</a:t>
            </a:r>
            <a:endParaRPr lang="en-US" sz="1800" dirty="0"/>
          </a:p>
          <a:p>
            <a:pPr marL="0" indent="0">
              <a:buNone/>
            </a:pPr>
            <a:endParaRPr lang="en-US" sz="1800" b="1" dirty="0"/>
          </a:p>
          <a:p>
            <a:pPr marL="0" indent="0">
              <a:buNone/>
            </a:pPr>
            <a:r>
              <a:rPr lang="en-US" sz="1800" b="1" dirty="0"/>
              <a:t>Schwaber, K., &amp; Sutherland, J. (2020).</a:t>
            </a:r>
            <a:r>
              <a:rPr lang="en-US" sz="1800" dirty="0"/>
              <a:t> </a:t>
            </a:r>
            <a:r>
              <a:rPr lang="en-US" sz="1800" i="1" dirty="0"/>
              <a:t>The Scrum Guide: The definitive guide to Scrum – The rules of the game. </a:t>
            </a:r>
            <a:r>
              <a:rPr lang="en-US" sz="1800" i="1" dirty="0">
                <a:hlinkClick r:id="rId3"/>
              </a:rPr>
              <a:t>https://scrumguides.org/scrum-guide.html?utm_source=chatgpt.com</a:t>
            </a:r>
            <a:endParaRPr lang="en-US" sz="1800" b="1" i="1" dirty="0"/>
          </a:p>
          <a:p>
            <a:pPr marL="0" indent="0">
              <a:buNone/>
            </a:pPr>
            <a:endParaRPr lang="en-US" sz="1800" b="1" i="1" dirty="0"/>
          </a:p>
          <a:p>
            <a:pPr marL="0" indent="0">
              <a:buNone/>
            </a:pPr>
            <a:r>
              <a:rPr lang="en-US" sz="1800" b="1" dirty="0"/>
              <a:t>Forbes Technology Council. (2021, July 13). </a:t>
            </a:r>
            <a:r>
              <a:rPr lang="en-US" sz="1800" i="1" dirty="0"/>
              <a:t>Why Agile transformations fail in the corporate environment. Forbes. </a:t>
            </a:r>
            <a:r>
              <a:rPr lang="en-US" sz="1800" i="1" dirty="0">
                <a:hlinkClick r:id="rId4"/>
              </a:rPr>
              <a:t>https://www.forbes.com/councils/forbestechcouncil/2021/07/13/why-agile-transformations-fail-in-the-corporate-environment/?utm_source=chatgpt.com</a:t>
            </a:r>
            <a:endParaRPr lang="en-US" sz="1800" i="1" dirty="0"/>
          </a:p>
          <a:p>
            <a:pPr marL="0" indent="0">
              <a:buNone/>
            </a:pPr>
            <a:endParaRPr lang="en-US" sz="1800" i="1" dirty="0"/>
          </a:p>
          <a:p>
            <a:pPr marL="0" indent="0">
              <a:buNone/>
            </a:pPr>
            <a:r>
              <a:rPr lang="en-US" sz="1800" b="1" dirty="0"/>
              <a:t>Project Management Institute. (2025). </a:t>
            </a:r>
            <a:r>
              <a:rPr lang="en-US" sz="1800" i="1" dirty="0"/>
              <a:t>Pulse of the profession 2025: Powering the future of work with project management. </a:t>
            </a:r>
            <a:r>
              <a:rPr lang="en-US" sz="1800" i="1" dirty="0">
                <a:hlinkClick r:id="rId5"/>
              </a:rPr>
              <a:t>https://www.pmi.org/-/media/pmi/documents/public/pdf/learning/thought-leadership/pulse/pulse_of_the_profession_2025-1.pdf?utm_source=chatgpt.com</a:t>
            </a:r>
            <a:endParaRPr lang="en-US" sz="1800" i="1" dirty="0"/>
          </a:p>
        </p:txBody>
      </p:sp>
    </p:spTree>
    <p:extLst>
      <p:ext uri="{BB962C8B-B14F-4D97-AF65-F5344CB8AC3E}">
        <p14:creationId xmlns:p14="http://schemas.microsoft.com/office/powerpoint/2010/main" val="111875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TotalTime>
  <Words>570</Words>
  <Application>Microsoft Macintosh PowerPoint</Application>
  <PresentationFormat>Widescreen</PresentationFormat>
  <Paragraphs>61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Wingdings</vt:lpstr>
      <vt:lpstr>Office Theme</vt:lpstr>
      <vt:lpstr>Agile Software Development: Transitioning from Waterfall to Scrum at ChadaTech</vt:lpstr>
      <vt:lpstr>Scrum Roles and Responsibilities</vt:lpstr>
      <vt:lpstr>Agile Phases of the Software Development</vt:lpstr>
      <vt:lpstr>Waterfall vs Agile: Choosing the Right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Attias, Reuven</dc:creator>
  <cp:lastModifiedBy>Attias, Reuven</cp:lastModifiedBy>
  <cp:revision>1</cp:revision>
  <dcterms:created xsi:type="dcterms:W3CDTF">2025-10-16T13:01:27Z</dcterms:created>
  <dcterms:modified xsi:type="dcterms:W3CDTF">2025-10-16T13:58:31Z</dcterms:modified>
</cp:coreProperties>
</file>