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6" r:id="rId5"/>
    <p:sldId id="258" r:id="rId6"/>
    <p:sldId id="261" r:id="rId7"/>
    <p:sldId id="268" r:id="rId8"/>
    <p:sldId id="262" r:id="rId9"/>
    <p:sldId id="263" r:id="rId10"/>
    <p:sldId id="260" r:id="rId11"/>
    <p:sldId id="264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2594"/>
    <a:srgbClr val="F1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" y="1600200"/>
            <a:ext cx="8976995" cy="4526279"/>
          </a:xfrm>
        </p:spPr>
        <p:txBody>
          <a:bodyPr/>
          <a:p>
            <a:pPr marL="0" indent="0" fontAlgn="base">
              <a:buNone/>
            </a:pPr>
            <a:endParaRPr lang="en-US" altLang="zh-CN" sz="3600" strike="noStrike" noProof="1">
              <a:solidFill>
                <a:srgbClr val="822594"/>
              </a:solidFill>
            </a:endParaRPr>
          </a:p>
          <a:p>
            <a:pPr marL="0" indent="0" algn="ctr" fontAlgn="base">
              <a:buNone/>
            </a:pPr>
            <a:r>
              <a:rPr lang="en-US" altLang="zh-CN" sz="3600" strike="noStrike" noProof="1">
                <a:solidFill>
                  <a:srgbClr val="822594"/>
                </a:solidFill>
              </a:rPr>
              <a:t> </a:t>
            </a:r>
            <a:r>
              <a:rPr lang="en-US" altLang="zh-CN" sz="6000" b="1" strike="noStrike" noProof="1">
                <a:ln>
                  <a:noFill/>
                </a:ln>
                <a:solidFill>
                  <a:srgbClr val="822594"/>
                </a:solidFill>
                <a:effectLst/>
                <a:latin typeface="Adobe Naskh Medium" panose="01010101010101010101" charset="0"/>
                <a:cs typeface="Adobe Naskh Medium" panose="01010101010101010101" charset="0"/>
                <a:sym typeface="+mn-ea"/>
              </a:rPr>
              <a:t>Promoting Ridesharing with Bigdata</a:t>
            </a:r>
            <a:endParaRPr lang="en-US" altLang="zh-CN" sz="6000" b="1" strike="noStrike" noProof="1">
              <a:ln>
                <a:noFill/>
              </a:ln>
              <a:solidFill>
                <a:srgbClr val="822594"/>
              </a:solidFill>
              <a:effectLst/>
              <a:latin typeface="Adobe Naskh Medium" panose="01010101010101010101" charset="0"/>
              <a:cs typeface="Adobe Naskh Medium" panose="01010101010101010101" charset="0"/>
              <a:sym typeface="+mn-ea"/>
            </a:endParaRPr>
          </a:p>
          <a:p>
            <a:pPr marL="0" indent="0" algn="ctr" fontAlgn="base">
              <a:buNone/>
            </a:pPr>
            <a:r>
              <a:rPr lang="en-US" altLang="zh-CN" sz="2000" strike="noStrike" noProof="1">
                <a:solidFill>
                  <a:srgbClr val="822594"/>
                </a:solidFill>
                <a:cs typeface="+mn-lt"/>
              </a:rPr>
              <a:t>Apache Spark + Dataframe + SQL + Tableau</a:t>
            </a:r>
            <a:endParaRPr lang="en-US" altLang="zh-CN" sz="3600" strike="noStrike" noProof="1">
              <a:solidFill>
                <a:srgbClr val="822594"/>
              </a:solidFill>
              <a:cs typeface="+mn-lt"/>
            </a:endParaRPr>
          </a:p>
          <a:p>
            <a:pPr marL="0" indent="0" fontAlgn="base">
              <a:buNone/>
            </a:pPr>
            <a:endParaRPr lang="en-US" altLang="zh-CN" sz="3600" strike="noStrike" noProof="1">
              <a:solidFill>
                <a:srgbClr val="822594"/>
              </a:solidFill>
              <a:latin typeface="Adobe Naskh Medium" panose="01010101010101010101" charset="0"/>
              <a:cs typeface="Adobe Naskh Medium" panose="01010101010101010101" charset="0"/>
            </a:endParaRPr>
          </a:p>
          <a:p>
            <a:pPr marL="0" indent="0" algn="ctr" fontAlgn="base">
              <a:buNone/>
            </a:pPr>
            <a:r>
              <a:rPr lang="en-US" altLang="zh-CN" strike="noStrike" noProof="1">
                <a:solidFill>
                  <a:srgbClr val="822594"/>
                </a:solidFill>
                <a:latin typeface="Adobe Naskh Medium" panose="01010101010101010101" charset="0"/>
                <a:cs typeface="Adobe Naskh Medium" panose="01010101010101010101" charset="0"/>
              </a:rPr>
              <a:t>Kening Sun </a:t>
            </a:r>
            <a:r>
              <a:rPr lang="en-US" altLang="zh-CN" sz="2400" strike="noStrike" noProof="1">
                <a:solidFill>
                  <a:srgbClr val="822594"/>
                </a:solidFill>
                <a:latin typeface="微软雅黑" panose="020B0503020204020204" charset="-122"/>
                <a:ea typeface="微软雅黑" panose="020B0503020204020204" charset="-122"/>
                <a:cs typeface="Adobe Naskh Medium" panose="01010101010101010101" charset="0"/>
              </a:rPr>
              <a:t>•</a:t>
            </a:r>
            <a:r>
              <a:rPr lang="en-US" altLang="zh-CN" strike="noStrike" noProof="1">
                <a:solidFill>
                  <a:srgbClr val="822594"/>
                </a:solidFill>
                <a:latin typeface="Adobe Naskh Medium" panose="01010101010101010101" charset="0"/>
                <a:cs typeface="Adobe Naskh Medium" panose="01010101010101010101" charset="0"/>
              </a:rPr>
              <a:t> Minghao Guo </a:t>
            </a:r>
            <a:r>
              <a:rPr lang="en-US" altLang="zh-CN" sz="2400" strike="noStrike" noProof="1">
                <a:solidFill>
                  <a:srgbClr val="822594"/>
                </a:solidFill>
                <a:latin typeface="微软雅黑" panose="020B0503020204020204" charset="-122"/>
                <a:ea typeface="微软雅黑" panose="020B0503020204020204" charset="-122"/>
                <a:cs typeface="Adobe Naskh Medium" panose="01010101010101010101" charset="0"/>
                <a:sym typeface="+mn-ea"/>
              </a:rPr>
              <a:t>•</a:t>
            </a:r>
            <a:r>
              <a:rPr lang="en-US" altLang="zh-CN" strike="noStrike" noProof="1">
                <a:solidFill>
                  <a:srgbClr val="822594"/>
                </a:solidFill>
                <a:latin typeface="微软雅黑" panose="020B0503020204020204" charset="-122"/>
                <a:ea typeface="微软雅黑" panose="020B0503020204020204" charset="-122"/>
                <a:cs typeface="Adobe Naskh Medium" panose="01010101010101010101" charset="0"/>
                <a:sym typeface="+mn-ea"/>
              </a:rPr>
              <a:t> </a:t>
            </a:r>
            <a:r>
              <a:rPr lang="en-US" altLang="zh-CN" strike="noStrike" noProof="1">
                <a:solidFill>
                  <a:srgbClr val="822594"/>
                </a:solidFill>
                <a:latin typeface="Adobe Naskh Medium" panose="01010101010101010101" charset="0"/>
                <a:cs typeface="Adobe Naskh Medium" panose="01010101010101010101" charset="0"/>
              </a:rPr>
              <a:t>Qiushuang Zhu </a:t>
            </a:r>
            <a:r>
              <a:rPr lang="en-US" altLang="zh-CN" sz="2400" strike="noStrike" noProof="1">
                <a:solidFill>
                  <a:srgbClr val="822594"/>
                </a:solidFill>
                <a:latin typeface="微软雅黑" panose="020B0503020204020204" charset="-122"/>
                <a:ea typeface="微软雅黑" panose="020B0503020204020204" charset="-122"/>
                <a:cs typeface="Adobe Naskh Medium" panose="01010101010101010101" charset="0"/>
                <a:sym typeface="+mn-ea"/>
              </a:rPr>
              <a:t>•</a:t>
            </a:r>
            <a:r>
              <a:rPr lang="en-US" altLang="zh-CN" strike="noStrike" noProof="1">
                <a:solidFill>
                  <a:srgbClr val="822594"/>
                </a:solidFill>
                <a:latin typeface="Adobe Naskh Medium" panose="01010101010101010101" charset="0"/>
                <a:cs typeface="Adobe Naskh Medium" panose="01010101010101010101" charset="0"/>
              </a:rPr>
              <a:t> Yitong Jin</a:t>
            </a:r>
            <a:endParaRPr lang="en-US" altLang="zh-CN" strike="noStrike" noProof="1">
              <a:solidFill>
                <a:srgbClr val="822594"/>
              </a:solidFill>
              <a:latin typeface="Adobe Naskh Medium" panose="01010101010101010101" charset="0"/>
              <a:cs typeface="Adobe Naskh Medium" panose="01010101010101010101" charset="0"/>
            </a:endParaRPr>
          </a:p>
          <a:p>
            <a:pPr marL="0" indent="0" algn="ctr" fontAlgn="base">
              <a:buNone/>
            </a:pPr>
            <a:r>
              <a:rPr lang="en-US" altLang="zh-CN" strike="noStrike" noProof="1">
                <a:solidFill>
                  <a:srgbClr val="822594"/>
                </a:solidFill>
                <a:latin typeface="Adobe Naskh Medium" panose="01010101010101010101" charset="0"/>
                <a:cs typeface="Adobe Naskh Medium" panose="01010101010101010101" charset="0"/>
              </a:rPr>
              <a:t>8/9/2018  </a:t>
            </a:r>
            <a:endParaRPr lang="en-US" altLang="zh-CN" strike="noStrike" noProof="1">
              <a:solidFill>
                <a:srgbClr val="822594"/>
              </a:solidFill>
              <a:latin typeface="Adobe Naskh Medium" panose="01010101010101010101" charset="0"/>
              <a:cs typeface="Adobe Naskh Medium" panose="01010101010101010101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4"/>
          <p:cNvSpPr txBox="1"/>
          <p:nvPr/>
        </p:nvSpPr>
        <p:spPr>
          <a:xfrm>
            <a:off x="615950" y="4532313"/>
            <a:ext cx="735171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Possible Taxi Ridesharing Records:</a:t>
            </a:r>
            <a:endParaRPr lang="en-US" altLang="zh-CN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r>
              <a:rPr lang="zh-CN" altLang="en-US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8:00 ——8:30 </a:t>
            </a:r>
            <a:endParaRPr lang="en-US" altLang="zh-CN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latitude:</a:t>
            </a:r>
            <a:r>
              <a:rPr lang="zh-CN" altLang="en-US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-73.97</a:t>
            </a:r>
            <a:r>
              <a:rPr lang="zh-CN" altLang="en-US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 -73.98</a:t>
            </a:r>
            <a:r>
              <a:rPr lang="zh-CN" altLang="en-US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endParaRPr lang="zh-CN" altLang="en-US" b="1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longtitude</a:t>
            </a:r>
            <a:r>
              <a:rPr lang="zh-CN" altLang="en-US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40.75</a:t>
            </a:r>
            <a:r>
              <a:rPr lang="zh-CN" altLang="en-US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—— 40.76</a:t>
            </a:r>
            <a:r>
              <a:rPr lang="zh-CN" altLang="en-US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endParaRPr lang="zh-CN" altLang="en-US" b="1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="1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0" name="图片 6" descr="7532023262482149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790825"/>
            <a:ext cx="8280400" cy="154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文本框 7"/>
          <p:cNvSpPr txBox="1"/>
          <p:nvPr/>
        </p:nvSpPr>
        <p:spPr>
          <a:xfrm>
            <a:off x="700088" y="1779588"/>
            <a:ext cx="742632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&gt;&gt;&gt; </a:t>
            </a:r>
            <a:r>
              <a:rPr lang="zh-CN" altLang="en-US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spark.sql("select _c2,_c7,_c8 from taxi where round(_c7,2) = -73.98 and round(_c8,2) = 40.76 and (_c2 LIKE '2016-05-22 08:0_:__' OR _c2 LIKE '2016-05-22 08:1_:__' OR _c2 LIKE '2016-05-22 08:2_:__')").show()</a:t>
            </a:r>
            <a:endParaRPr lang="zh-CN" altLang="en-US" sz="1600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7"/>
          <p:cNvSpPr txBox="1"/>
          <p:nvPr/>
        </p:nvSpPr>
        <p:spPr>
          <a:xfrm>
            <a:off x="869950" y="1831975"/>
            <a:ext cx="76628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文本框 8"/>
          <p:cNvSpPr txBox="1"/>
          <p:nvPr/>
        </p:nvSpPr>
        <p:spPr>
          <a:xfrm>
            <a:off x="1157288" y="3400425"/>
            <a:ext cx="6829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2400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Ridesharing is indispensable in Manhattan</a:t>
            </a:r>
            <a:endParaRPr lang="en-US" altLang="zh-CN" sz="2400" b="1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文本框 9"/>
          <p:cNvSpPr txBox="1"/>
          <p:nvPr/>
        </p:nvSpPr>
        <p:spPr>
          <a:xfrm>
            <a:off x="1543050" y="2139950"/>
            <a:ext cx="60579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According to our analysis, vehicles will decreased 15% in Manhattan with the widely use of ridesharing.</a:t>
            </a:r>
            <a:endParaRPr lang="en-US" altLang="zh-CN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2"/>
          <p:cNvSpPr>
            <a:spLocks noGrp="1"/>
          </p:cNvSpPr>
          <p:nvPr>
            <p:ph idx="1"/>
          </p:nvPr>
        </p:nvSpPr>
        <p:spPr>
          <a:xfrm>
            <a:off x="86995" y="1600200"/>
            <a:ext cx="9084945" cy="4526280"/>
          </a:xfrm>
          <a:ln/>
        </p:spPr>
        <p:txBody>
          <a:bodyPr anchor="t"/>
          <a:p>
            <a:pPr marL="0" indent="0" algn="ctr">
              <a:buNone/>
            </a:pPr>
            <a:r>
              <a:rPr lang="en-US" altLang="zh-CN" sz="6000" b="1">
                <a:solidFill>
                  <a:srgbClr val="822594"/>
                </a:solidFill>
                <a:latin typeface="Adobe Naskh Medium" panose="01010101010101010101" charset="0"/>
              </a:rPr>
              <a:t>Thanks to Bigdata and </a:t>
            </a:r>
            <a:endParaRPr lang="en-US" altLang="zh-CN" sz="6000" b="1">
              <a:solidFill>
                <a:srgbClr val="822594"/>
              </a:solidFill>
              <a:latin typeface="Adobe Naskh Medium" panose="01010101010101010101" charset="0"/>
            </a:endParaRPr>
          </a:p>
          <a:p>
            <a:pPr marL="0" indent="0" algn="ctr">
              <a:buNone/>
            </a:pPr>
            <a:r>
              <a:rPr lang="en-US" altLang="zh-CN" sz="6000" b="1">
                <a:solidFill>
                  <a:srgbClr val="822594"/>
                </a:solidFill>
                <a:latin typeface="Adobe Naskh Medium" panose="01010101010101010101" charset="0"/>
              </a:rPr>
              <a:t>All of You, My Friends </a:t>
            </a:r>
            <a:endParaRPr lang="en-US" altLang="zh-CN" sz="6000" b="1">
              <a:solidFill>
                <a:srgbClr val="822594"/>
              </a:solidFill>
              <a:latin typeface="Adobe Naskh Medium" panose="01010101010101010101" charset="0"/>
            </a:endParaRPr>
          </a:p>
          <a:p>
            <a:pPr marL="0" indent="0" algn="ctr">
              <a:buNone/>
            </a:pPr>
            <a:r>
              <a:rPr lang="en-US" altLang="zh-CN" sz="6000" b="1">
                <a:solidFill>
                  <a:srgbClr val="822594"/>
                </a:solidFill>
                <a:latin typeface="Adobe Naskh Medium" panose="01010101010101010101" charset="0"/>
              </a:rPr>
              <a:t>Goodbye</a:t>
            </a:r>
            <a:endParaRPr lang="en-US" altLang="zh-CN" sz="6000" b="1">
              <a:solidFill>
                <a:srgbClr val="822594"/>
              </a:solidFill>
              <a:latin typeface="Adobe Naskh Medium" panose="01010101010101010101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588" y="-4762"/>
            <a:ext cx="9140825" cy="68611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98" name="文本框 3"/>
          <p:cNvSpPr txBox="1"/>
          <p:nvPr/>
        </p:nvSpPr>
        <p:spPr>
          <a:xfrm>
            <a:off x="4940300" y="5094288"/>
            <a:ext cx="28051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Manhattan, New York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内容占位符 3" descr="final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5888" y="2587625"/>
            <a:ext cx="6372225" cy="3403600"/>
          </a:xfrm>
          <a:ln/>
        </p:spPr>
      </p:pic>
      <p:sp>
        <p:nvSpPr>
          <p:cNvPr id="5" name="矩形 4"/>
          <p:cNvSpPr/>
          <p:nvPr/>
        </p:nvSpPr>
        <p:spPr>
          <a:xfrm>
            <a:off x="877888" y="1079500"/>
            <a:ext cx="7362825" cy="150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rgbClr val="822594"/>
              </a:solidFill>
            </a:endParaRPr>
          </a:p>
          <a:p>
            <a:pPr algn="l" fontAlgn="base"/>
            <a:r>
              <a:rPr lang="en-US" altLang="zh-CN" sz="3200" b="1" strike="noStrike" noProof="1">
                <a:solidFill>
                  <a:srgbClr val="822594"/>
                </a:solidFill>
              </a:rPr>
              <a:t>Dataset:</a:t>
            </a:r>
            <a:endParaRPr lang="en-US" altLang="zh-CN" sz="2800" b="1" strike="noStrike" noProof="1">
              <a:solidFill>
                <a:srgbClr val="822594"/>
              </a:solidFill>
            </a:endParaRPr>
          </a:p>
          <a:p>
            <a:pPr algn="ctr" fontAlgn="base"/>
            <a:endParaRPr lang="zh-CN" altLang="en-US" strike="noStrike" noProof="1">
              <a:solidFill>
                <a:srgbClr val="822594"/>
              </a:solidFill>
            </a:endParaRPr>
          </a:p>
          <a:p>
            <a:pPr algn="ctr" fontAlgn="base"/>
            <a:r>
              <a:rPr lang="zh-CN" altLang="en-US" strike="noStrike" noProof="1">
                <a:solidFill>
                  <a:srgbClr val="822594"/>
                </a:solidFill>
              </a:rPr>
              <a:t>2016 NYC Yellow Cab trip record data</a:t>
            </a:r>
            <a:endParaRPr lang="zh-CN" altLang="en-US" strike="noStrike" noProof="1">
              <a:solidFill>
                <a:srgbClr val="822594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4613"/>
            <a:ext cx="8229600" cy="4525963"/>
          </a:xfrm>
        </p:spPr>
        <p:txBody>
          <a:bodyPr/>
          <a:p>
            <a:pPr marL="0" indent="0" fontAlgn="base">
              <a:buNone/>
            </a:pPr>
            <a:r>
              <a:rPr lang="en-US" altLang="zh-CN" b="1" strike="noStrike" noProof="1">
                <a:solidFill>
                  <a:srgbClr val="822594"/>
                </a:solidFill>
                <a:sym typeface="+mn-ea"/>
              </a:rPr>
              <a:t>   Data Processing Rules:</a:t>
            </a:r>
            <a:endParaRPr lang="en-US" altLang="zh-CN" b="1" strike="noStrike" noProof="1">
              <a:solidFill>
                <a:srgbClr val="822594"/>
              </a:solidFill>
              <a:sym typeface="+mn-ea"/>
            </a:endParaRPr>
          </a:p>
          <a:p>
            <a:pPr marL="0" indent="0" fontAlgn="base">
              <a:buNone/>
            </a:pPr>
            <a:endParaRPr lang="en-US" altLang="zh-CN" b="1" strike="noStrike" noProof="1">
              <a:solidFill>
                <a:srgbClr val="822594"/>
              </a:solidFill>
              <a:sym typeface="+mn-ea"/>
            </a:endParaRPr>
          </a:p>
          <a:p>
            <a:pPr fontAlgn="base"/>
            <a:r>
              <a:rPr lang="en-US" altLang="zh-CN" sz="2800" strike="noStrike" noProof="1">
                <a:solidFill>
                  <a:srgbClr val="822594"/>
                </a:solidFill>
              </a:rPr>
              <a:t>Dropoff Lat/Lon Accurancy: </a:t>
            </a:r>
            <a:r>
              <a:rPr lang="en-US" altLang="zh-CN" sz="2800" b="1" strike="noStrike" noProof="1">
                <a:solidFill>
                  <a:srgbClr val="822594"/>
                </a:solidFill>
              </a:rPr>
              <a:t>0.01</a:t>
            </a:r>
            <a:r>
              <a:rPr lang="zh-CN" altLang="zh-CN" sz="2800" b="1" strike="noStrike" noProof="1">
                <a:solidFill>
                  <a:srgbClr val="822594"/>
                </a:solidFill>
              </a:rPr>
              <a:t>°</a:t>
            </a:r>
            <a:r>
              <a:rPr lang="en-US" altLang="zh-CN" sz="2800" b="1" strike="noStrike" noProof="1">
                <a:solidFill>
                  <a:srgbClr val="822594"/>
                </a:solidFill>
              </a:rPr>
              <a:t>=1113.2m</a:t>
            </a:r>
            <a:endParaRPr lang="en-US" altLang="zh-CN" sz="2800" strike="noStrike" noProof="1">
              <a:solidFill>
                <a:srgbClr val="822594"/>
              </a:solidFill>
            </a:endParaRPr>
          </a:p>
          <a:p>
            <a:pPr fontAlgn="base"/>
            <a:r>
              <a:rPr lang="en-US" altLang="zh-CN" sz="2800" strike="noStrike" noProof="1">
                <a:solidFill>
                  <a:srgbClr val="822594"/>
                </a:solidFill>
              </a:rPr>
              <a:t>Pickup Interval: </a:t>
            </a:r>
            <a:r>
              <a:rPr lang="en-US" altLang="zh-CN" sz="2800" b="1" strike="noStrike" noProof="1">
                <a:solidFill>
                  <a:srgbClr val="822594"/>
                </a:solidFill>
              </a:rPr>
              <a:t>30min</a:t>
            </a:r>
            <a:endParaRPr lang="en-US" altLang="zh-CN" sz="2800" b="1" strike="noStrike" noProof="1">
              <a:solidFill>
                <a:srgbClr val="822594"/>
              </a:solidFill>
            </a:endParaRPr>
          </a:p>
          <a:p>
            <a:pPr fontAlgn="base"/>
            <a:r>
              <a:rPr lang="en-US" altLang="zh-CN" sz="2800" strike="noStrike" noProof="1">
                <a:solidFill>
                  <a:srgbClr val="822594"/>
                </a:solidFill>
              </a:rPr>
              <a:t>Pickup </a:t>
            </a:r>
            <a:r>
              <a:rPr lang="en-US" altLang="zh-CN" sz="2800" strike="noStrike" noProof="1">
                <a:solidFill>
                  <a:srgbClr val="822594"/>
                </a:solidFill>
                <a:sym typeface="+mn-ea"/>
              </a:rPr>
              <a:t>Lat/Lon Accurancy:</a:t>
            </a:r>
            <a:r>
              <a:rPr lang="en-US" altLang="zh-CN" sz="2800" b="1" strike="noStrike" noProof="1">
                <a:solidFill>
                  <a:srgbClr val="822594"/>
                </a:solidFill>
                <a:sym typeface="+mn-ea"/>
              </a:rPr>
              <a:t> 0.01</a:t>
            </a:r>
            <a:r>
              <a:rPr lang="zh-CN" altLang="zh-CN" sz="2800" b="1" strike="noStrike" noProof="1">
                <a:solidFill>
                  <a:srgbClr val="822594"/>
                </a:solidFill>
                <a:sym typeface="+mn-ea"/>
              </a:rPr>
              <a:t>°</a:t>
            </a:r>
            <a:r>
              <a:rPr lang="en-US" altLang="zh-CN" sz="2800" b="1" strike="noStrike" noProof="1">
                <a:solidFill>
                  <a:srgbClr val="822594"/>
                </a:solidFill>
                <a:sym typeface="+mn-ea"/>
              </a:rPr>
              <a:t>=1113.2m</a:t>
            </a:r>
            <a:endParaRPr lang="en-US" altLang="zh-CN" b="1" strike="noStrike" noProof="1">
              <a:solidFill>
                <a:srgbClr val="822594"/>
              </a:solidFill>
            </a:endParaRPr>
          </a:p>
          <a:p>
            <a:pPr fontAlgn="base"/>
            <a:endParaRPr lang="en-US" altLang="zh-CN" b="1" strike="noStrike" noProof="1">
              <a:solidFill>
                <a:srgbClr val="822594"/>
              </a:solidFill>
            </a:endParaRPr>
          </a:p>
          <a:p>
            <a:pPr fontAlgn="base"/>
            <a:endParaRPr lang="en-US" altLang="zh-CN" b="1" strike="noStrike" noProof="1">
              <a:solidFill>
                <a:srgbClr val="822594"/>
              </a:solidFill>
            </a:endParaRPr>
          </a:p>
          <a:p>
            <a:pPr fontAlgn="base"/>
            <a:endParaRPr lang="en-US" altLang="zh-CN" strike="noStrike" noProof="1">
              <a:solidFill>
                <a:srgbClr val="822594"/>
              </a:solidFill>
            </a:endParaRPr>
          </a:p>
          <a:p>
            <a:pPr fontAlgn="base"/>
            <a:endParaRPr lang="en-US" altLang="zh-CN" strike="noStrike" noProof="1">
              <a:solidFill>
                <a:srgbClr val="822594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780" y="1174115"/>
            <a:ext cx="6502400" cy="4509135"/>
          </a:xfrm>
          <a:prstGeom prst="rect">
            <a:avLst/>
          </a:prstGeom>
        </p:spPr>
      </p:pic>
      <p:sp>
        <p:nvSpPr>
          <p:cNvPr id="7170" name="文本框 4"/>
          <p:cNvSpPr txBox="1"/>
          <p:nvPr/>
        </p:nvSpPr>
        <p:spPr>
          <a:xfrm>
            <a:off x="3094355" y="5126038"/>
            <a:ext cx="339725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Number </a:t>
            </a:r>
            <a:r>
              <a:rPr lang="en-US" altLang="zh-CN" sz="1400">
                <a:latin typeface="Nirmala UI" panose="020B0502040204020203" charset="0"/>
                <a:ea typeface="宋体" panose="02010600030101010101" pitchFamily="2" charset="-122"/>
                <a:cs typeface="Nirmala UI" panose="020B0502040204020203" charset="0"/>
              </a:rPr>
              <a:t>of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Passengers in One Car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2976563"/>
            <a:ext cx="3403600" cy="207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0" y="3138488"/>
            <a:ext cx="3144838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1735138" y="1279525"/>
            <a:ext cx="5673725" cy="1030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strike="noStrike" noProof="1">
                <a:solidFill>
                  <a:srgbClr val="822594"/>
                </a:solidFill>
              </a:rPr>
              <a:t>With Ridesharing</a:t>
            </a:r>
            <a:endParaRPr lang="en-US" altLang="zh-CN" sz="2400" strike="noStrike" noProof="1">
              <a:solidFill>
                <a:srgbClr val="822594"/>
              </a:solidFill>
            </a:endParaRPr>
          </a:p>
          <a:p>
            <a:pPr algn="ctr" fontAlgn="base"/>
            <a:r>
              <a:rPr lang="en-US" altLang="zh-CN" sz="2400" strike="noStrike" noProof="1">
                <a:solidFill>
                  <a:srgbClr val="822594"/>
                </a:solidFill>
              </a:rPr>
              <a:t>Two/Three Vehicles       One Vehicle</a:t>
            </a:r>
            <a:endParaRPr lang="en-US" altLang="zh-CN" sz="2400" strike="noStrike" noProof="1">
              <a:solidFill>
                <a:srgbClr val="822594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941888" y="1895475"/>
            <a:ext cx="347663" cy="220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3" descr="411646149681729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985963"/>
            <a:ext cx="7327900" cy="307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文本框 4"/>
          <p:cNvSpPr txBox="1"/>
          <p:nvPr/>
        </p:nvSpPr>
        <p:spPr>
          <a:xfrm>
            <a:off x="723900" y="1155700"/>
            <a:ext cx="726757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&gt;&gt;&gt;df = spark.read.csv(“/data/train.csv”)</a:t>
            </a:r>
            <a:endParaRPr lang="en-US" altLang="zh-CN" sz="1600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&gt;&gt;&gt;df.createOrReplaceTempView(“taxi”)</a:t>
            </a:r>
            <a:endParaRPr lang="en-US" altLang="zh-CN" sz="1600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&gt;&gt;&gt;spark.sql(“select ' from taxi”).show()</a:t>
            </a:r>
            <a:endParaRPr lang="en-US" altLang="zh-CN" sz="1600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 descr="368736133545097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870200"/>
            <a:ext cx="7683500" cy="208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文本框 5"/>
          <p:cNvSpPr txBox="1"/>
          <p:nvPr/>
        </p:nvSpPr>
        <p:spPr>
          <a:xfrm>
            <a:off x="676275" y="1992313"/>
            <a:ext cx="77914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&gt;&gt;&gt; </a:t>
            </a:r>
            <a:r>
              <a:rPr lang="zh-CN" altLang="en-US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spark.sql("SELECT round(_c7,2),round(_c8,2), count( * ) AS count FROM taxi GROUP BY round(_c7,2),round(_c8,2) ORDER BY count DESC LIMIT 10").show()</a:t>
            </a:r>
            <a:endParaRPr lang="zh-CN" altLang="en-US" sz="1600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 descr="3116322012292356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463" y="3062288"/>
            <a:ext cx="7840662" cy="2617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文本框 5"/>
          <p:cNvSpPr txBox="1"/>
          <p:nvPr/>
        </p:nvSpPr>
        <p:spPr>
          <a:xfrm>
            <a:off x="657225" y="1260475"/>
            <a:ext cx="78755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&gt;&gt;&gt; spark.sql("select * from taxi where round(_c7,2) = -73.98 and round(_c8,2) = 40.76 and (_c2 LIKE '%07:0_:__' OR _c2 LIKE '%07:1_:__' OR _c2 LIKE '%07:2_:__')").show()</a:t>
            </a:r>
            <a:endParaRPr lang="en-US" altLang="zh-CN" sz="1600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2259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&gt;&gt;&gt; spark.sql("select * from taxi where round(_c7,2) = -73.98 and round(_c8,2) = 40.76 and (_c2 LIKE '%07:0_:__' OR _c2 LIKE '%07:1_:__' OR _c2 LIKE '%07:2_:__')").count()</a:t>
            </a:r>
            <a:endParaRPr lang="en-US" altLang="zh-CN" sz="1600">
              <a:solidFill>
                <a:srgbClr val="82259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WPS 演示</Application>
  <PresentationFormat/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Calibri</vt:lpstr>
      <vt:lpstr>Arial Narrow</vt:lpstr>
      <vt:lpstr>Adobe Garamond Pro Bold</vt:lpstr>
      <vt:lpstr>Adobe Garamond Pro</vt:lpstr>
      <vt:lpstr>Adobe Gurmukhi</vt:lpstr>
      <vt:lpstr>Adobe Hebrew</vt:lpstr>
      <vt:lpstr>AIGDT</vt:lpstr>
      <vt:lpstr>AmdtSymbols</vt:lpstr>
      <vt:lpstr>Adobe Naskh Medium</vt:lpstr>
      <vt:lpstr>华文仿宋</vt:lpstr>
      <vt:lpstr>Arial Black</vt:lpstr>
      <vt:lpstr>Bahnschrift SemiBold</vt:lpstr>
      <vt:lpstr>Bahnschrift SemiCondensed</vt:lpstr>
      <vt:lpstr>BankGothic Lt BT</vt:lpstr>
      <vt:lpstr>Bahnschrift Light SemiCondensed</vt:lpstr>
      <vt:lpstr>Trajan Pro 3</vt:lpstr>
      <vt:lpstr>华文中宋</vt:lpstr>
      <vt:lpstr>Bahnschrift</vt:lpstr>
      <vt:lpstr>Bahnschrift Condensed</vt:lpstr>
      <vt:lpstr>Blackoak Std</vt:lpstr>
      <vt:lpstr>Nirmala UI Semilight</vt:lpstr>
      <vt:lpstr>Nirmala UI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小破厂</dc:creator>
  <cp:lastModifiedBy>Jonathan_</cp:lastModifiedBy>
  <cp:revision>30</cp:revision>
  <dcterms:created xsi:type="dcterms:W3CDTF">2018-08-09T09:09:18Z</dcterms:created>
  <dcterms:modified xsi:type="dcterms:W3CDTF">2018-08-09T16:57:48Z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