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53"/>
  </p:notesMasterIdLst>
  <p:handoutMasterIdLst>
    <p:handoutMasterId r:id="rId54"/>
  </p:handoutMasterIdLst>
  <p:sldIdLst>
    <p:sldId id="256" r:id="rId2"/>
    <p:sldId id="258" r:id="rId3"/>
    <p:sldId id="257" r:id="rId4"/>
    <p:sldId id="269" r:id="rId5"/>
    <p:sldId id="259" r:id="rId6"/>
    <p:sldId id="260" r:id="rId7"/>
    <p:sldId id="261" r:id="rId8"/>
    <p:sldId id="263" r:id="rId9"/>
    <p:sldId id="352" r:id="rId10"/>
    <p:sldId id="266" r:id="rId11"/>
    <p:sldId id="262" r:id="rId12"/>
    <p:sldId id="306" r:id="rId13"/>
    <p:sldId id="307" r:id="rId14"/>
    <p:sldId id="308" r:id="rId15"/>
    <p:sldId id="309" r:id="rId16"/>
    <p:sldId id="310" r:id="rId17"/>
    <p:sldId id="264" r:id="rId18"/>
    <p:sldId id="265" r:id="rId19"/>
    <p:sldId id="267" r:id="rId20"/>
    <p:sldId id="288" r:id="rId21"/>
    <p:sldId id="271" r:id="rId22"/>
    <p:sldId id="270" r:id="rId23"/>
    <p:sldId id="272" r:id="rId24"/>
    <p:sldId id="273" r:id="rId25"/>
    <p:sldId id="274" r:id="rId26"/>
    <p:sldId id="275" r:id="rId27"/>
    <p:sldId id="277" r:id="rId28"/>
    <p:sldId id="279" r:id="rId29"/>
    <p:sldId id="278" r:id="rId30"/>
    <p:sldId id="280" r:id="rId31"/>
    <p:sldId id="281" r:id="rId32"/>
    <p:sldId id="282" r:id="rId33"/>
    <p:sldId id="295" r:id="rId34"/>
    <p:sldId id="284" r:id="rId35"/>
    <p:sldId id="283" r:id="rId36"/>
    <p:sldId id="285" r:id="rId37"/>
    <p:sldId id="357" r:id="rId38"/>
    <p:sldId id="286" r:id="rId39"/>
    <p:sldId id="296" r:id="rId40"/>
    <p:sldId id="297" r:id="rId41"/>
    <p:sldId id="298" r:id="rId42"/>
    <p:sldId id="300" r:id="rId43"/>
    <p:sldId id="301" r:id="rId44"/>
    <p:sldId id="304" r:id="rId45"/>
    <p:sldId id="305" r:id="rId46"/>
    <p:sldId id="291" r:id="rId47"/>
    <p:sldId id="289" r:id="rId48"/>
    <p:sldId id="302" r:id="rId49"/>
    <p:sldId id="303" r:id="rId50"/>
    <p:sldId id="311"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9"/>
    <p:restoredTop sz="95673"/>
  </p:normalViewPr>
  <p:slideViewPr>
    <p:cSldViewPr snapToGrid="0" snapToObjects="1">
      <p:cViewPr>
        <p:scale>
          <a:sx n="91" d="100"/>
          <a:sy n="91" d="100"/>
        </p:scale>
        <p:origin x="14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39873D-ABAD-A740-90A0-D3CB17BD4FDD}" type="datetimeFigureOut">
              <a:rPr lang="en-US" smtClean="0"/>
              <a:t>3/6/18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EC9DE0-926A-DC4C-B155-D0051CD00876}" type="slidenum">
              <a:rPr lang="en-US" smtClean="0"/>
              <a:t>‹#›</a:t>
            </a:fld>
            <a:endParaRPr lang="en-US" dirty="0"/>
          </a:p>
        </p:txBody>
      </p:sp>
    </p:spTree>
    <p:extLst>
      <p:ext uri="{BB962C8B-B14F-4D97-AF65-F5344CB8AC3E}">
        <p14:creationId xmlns:p14="http://schemas.microsoft.com/office/powerpoint/2010/main" val="504407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45893-ECDB-6041-A99F-A9A51C9588BC}" type="datetimeFigureOut">
              <a:rPr lang="en-US" smtClean="0"/>
              <a:t>3/6/18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D9DA8-E3EE-184D-BB56-31BD26CCF11B}" type="slidenum">
              <a:rPr lang="en-US" smtClean="0"/>
              <a:t>‹#›</a:t>
            </a:fld>
            <a:endParaRPr lang="en-US" dirty="0"/>
          </a:p>
        </p:txBody>
      </p:sp>
    </p:spTree>
    <p:extLst>
      <p:ext uri="{BB962C8B-B14F-4D97-AF65-F5344CB8AC3E}">
        <p14:creationId xmlns:p14="http://schemas.microsoft.com/office/powerpoint/2010/main" val="5564638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D9DA8-E3EE-184D-BB56-31BD26CCF11B}" type="slidenum">
              <a:rPr lang="en-US" smtClean="0"/>
              <a:t>1</a:t>
            </a:fld>
            <a:endParaRPr lang="en-US" dirty="0"/>
          </a:p>
        </p:txBody>
      </p:sp>
    </p:spTree>
    <p:extLst>
      <p:ext uri="{BB962C8B-B14F-4D97-AF65-F5344CB8AC3E}">
        <p14:creationId xmlns:p14="http://schemas.microsoft.com/office/powerpoint/2010/main" val="16037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en</a:t>
            </a:r>
            <a:r>
              <a:rPr lang="en-US" dirty="0" smtClean="0"/>
              <a:t>-US/docs/Learn/JavaScript/</a:t>
            </a:r>
            <a:r>
              <a:rPr lang="en-US" dirty="0" err="1" smtClean="0"/>
              <a:t>First_steps</a:t>
            </a:r>
            <a:r>
              <a:rPr lang="en-US" dirty="0" smtClean="0"/>
              <a:t>/</a:t>
            </a:r>
            <a:r>
              <a:rPr lang="en-US" dirty="0" err="1" smtClean="0"/>
              <a:t>What_is_JavaScript</a:t>
            </a:r>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2</a:t>
            </a:fld>
            <a:endParaRPr lang="en-US" dirty="0"/>
          </a:p>
        </p:txBody>
      </p:sp>
    </p:spTree>
    <p:extLst>
      <p:ext uri="{BB962C8B-B14F-4D97-AF65-F5344CB8AC3E}">
        <p14:creationId xmlns:p14="http://schemas.microsoft.com/office/powerpoint/2010/main" val="180039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programming language is said to have </a:t>
            </a:r>
            <a:r>
              <a:rPr lang="en-US" b="1" dirty="0" smtClean="0"/>
              <a:t>First-class functions</a:t>
            </a:r>
            <a:r>
              <a:rPr lang="en-US" dirty="0" smtClean="0"/>
              <a:t> when functions in that language are treated like any other variable. For example, in such a language, a function can be passed as an argument to other functions, can be returned by another function and can be assigned as a value to a variable.</a:t>
            </a:r>
          </a:p>
          <a:p>
            <a:endParaRPr lang="en-US" dirty="0" smtClean="0"/>
          </a:p>
          <a:p>
            <a:r>
              <a:rPr lang="en-US" b="1" dirty="0" err="1" smtClean="0"/>
              <a:t>Node</a:t>
            </a:r>
            <a:r>
              <a:rPr lang="en-US" dirty="0" err="1" smtClean="0"/>
              <a:t>.</a:t>
            </a:r>
            <a:r>
              <a:rPr lang="en-US" b="1" dirty="0" err="1" smtClean="0"/>
              <a:t>js</a:t>
            </a:r>
            <a:r>
              <a:rPr lang="en-US" dirty="0" smtClean="0"/>
              <a:t> is a platform built on Chrome's JavaScript runtime for easily building fast and scalable network applications. </a:t>
            </a:r>
            <a:r>
              <a:rPr lang="en-US" b="1" dirty="0" err="1" smtClean="0"/>
              <a:t>Node</a:t>
            </a:r>
            <a:r>
              <a:rPr lang="en-US" dirty="0" err="1" smtClean="0"/>
              <a:t>.</a:t>
            </a:r>
            <a:r>
              <a:rPr lang="en-US" b="1" dirty="0" err="1" smtClean="0"/>
              <a:t>js</a:t>
            </a:r>
            <a:r>
              <a:rPr lang="en-US" dirty="0" smtClean="0"/>
              <a:t> uses an event-driven, non-blocking I/O model that makes it lightweight and efficient, perfect for data-intensive real-time applications that run across distributed devices.</a:t>
            </a:r>
          </a:p>
          <a:p>
            <a:endParaRPr lang="en-US" dirty="0" smtClean="0"/>
          </a:p>
          <a:p>
            <a:r>
              <a:rPr lang="en-US" dirty="0" smtClean="0"/>
              <a:t>https://</a:t>
            </a:r>
            <a:r>
              <a:rPr lang="en-US" dirty="0" err="1" smtClean="0"/>
              <a:t>www.tutorialspoint.com</a:t>
            </a:r>
            <a:r>
              <a:rPr lang="en-US" dirty="0" smtClean="0"/>
              <a:t>/</a:t>
            </a:r>
            <a:r>
              <a:rPr lang="en-US" dirty="0" err="1" smtClean="0"/>
              <a:t>nodejs</a:t>
            </a:r>
            <a:r>
              <a:rPr lang="en-US" dirty="0" smtClean="0"/>
              <a:t>/</a:t>
            </a:r>
            <a:r>
              <a:rPr lang="en-US" dirty="0" err="1" smtClean="0"/>
              <a:t>nodejs_introduction.htm</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3</a:t>
            </a:fld>
            <a:endParaRPr lang="en-US" dirty="0"/>
          </a:p>
        </p:txBody>
      </p:sp>
    </p:spTree>
    <p:extLst>
      <p:ext uri="{BB962C8B-B14F-4D97-AF65-F5344CB8AC3E}">
        <p14:creationId xmlns:p14="http://schemas.microsoft.com/office/powerpoint/2010/main" val="154948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D9DA8-E3EE-184D-BB56-31BD26CCF11B}" type="slidenum">
              <a:rPr lang="en-US" smtClean="0"/>
              <a:t>6</a:t>
            </a:fld>
            <a:endParaRPr lang="en-US" dirty="0"/>
          </a:p>
        </p:txBody>
      </p:sp>
    </p:spTree>
    <p:extLst>
      <p:ext uri="{BB962C8B-B14F-4D97-AF65-F5344CB8AC3E}">
        <p14:creationId xmlns:p14="http://schemas.microsoft.com/office/powerpoint/2010/main" val="181297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www.computerweekly.com</a:t>
            </a:r>
            <a:r>
              <a:rPr lang="en-US" dirty="0" smtClean="0"/>
              <a:t>/tip/Vulnerabilities-in-JavaScript-Secure-coding-insights-and-tips</a:t>
            </a:r>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10</a:t>
            </a:fld>
            <a:endParaRPr lang="en-US" dirty="0"/>
          </a:p>
        </p:txBody>
      </p:sp>
    </p:spTree>
    <p:extLst>
      <p:ext uri="{BB962C8B-B14F-4D97-AF65-F5344CB8AC3E}">
        <p14:creationId xmlns:p14="http://schemas.microsoft.com/office/powerpoint/2010/main" val="46896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APIs allow programmers to connect systems. </a:t>
            </a:r>
            <a:br>
              <a:rPr lang="en-US" sz="1200" dirty="0" smtClean="0"/>
            </a:br>
            <a:r>
              <a:rPr lang="en-US" sz="1200" dirty="0" smtClean="0"/>
              <a:t>  e.g. embedding a google map in a web page or adding a Facebook like button.</a:t>
            </a:r>
          </a:p>
          <a:p>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17</a:t>
            </a:fld>
            <a:endParaRPr lang="en-US" dirty="0"/>
          </a:p>
        </p:txBody>
      </p:sp>
    </p:spTree>
    <p:extLst>
      <p:ext uri="{BB962C8B-B14F-4D97-AF65-F5344CB8AC3E}">
        <p14:creationId xmlns:p14="http://schemas.microsoft.com/office/powerpoint/2010/main" val="119415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 code files here</a:t>
            </a:r>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19</a:t>
            </a:fld>
            <a:endParaRPr lang="en-US" dirty="0"/>
          </a:p>
        </p:txBody>
      </p:sp>
    </p:spTree>
    <p:extLst>
      <p:ext uri="{BB962C8B-B14F-4D97-AF65-F5344CB8AC3E}">
        <p14:creationId xmlns:p14="http://schemas.microsoft.com/office/powerpoint/2010/main" val="49603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https://www.w3schools.com/</a:t>
            </a:r>
            <a:r>
              <a:rPr lang="en-US" dirty="0" err="1" smtClean="0"/>
              <a:t>js</a:t>
            </a:r>
            <a:r>
              <a:rPr lang="en-US" dirty="0" smtClean="0"/>
              <a:t>/</a:t>
            </a:r>
            <a:r>
              <a:rPr lang="en-US" dirty="0" err="1" smtClean="0"/>
              <a:t>tryit.asp?filename</a:t>
            </a:r>
            <a:r>
              <a:rPr lang="en-US" dirty="0" smtClean="0"/>
              <a:t>=</a:t>
            </a:r>
            <a:r>
              <a:rPr lang="en-US" dirty="0" err="1" smtClean="0"/>
              <a:t>tryjson_parse</a:t>
            </a:r>
            <a:r>
              <a:rPr lang="en-US" dirty="0" smtClean="0"/>
              <a:t/>
            </a:r>
            <a:br>
              <a:rPr lang="en-US" dirty="0" smtClean="0"/>
            </a:br>
            <a:endParaRPr lang="en-US" dirty="0" smtClean="0"/>
          </a:p>
          <a:p>
            <a:r>
              <a:rPr lang="en-US" dirty="0" smtClean="0"/>
              <a:t>https://</a:t>
            </a:r>
            <a:r>
              <a:rPr lang="en-US" dirty="0" err="1" smtClean="0"/>
              <a:t>developers.facebook.com</a:t>
            </a:r>
            <a:r>
              <a:rPr lang="en-US" dirty="0" smtClean="0"/>
              <a:t>/tools/explorer/145634995501895/?method=</a:t>
            </a:r>
            <a:r>
              <a:rPr lang="en-US" dirty="0" err="1" smtClean="0"/>
              <a:t>GET&amp;path</a:t>
            </a:r>
            <a:r>
              <a:rPr lang="en-US" dirty="0" smtClean="0"/>
              <a:t>=me%3Ffields%3Did%2Cname&amp;version=v2.10</a:t>
            </a:r>
          </a:p>
          <a:p>
            <a:endParaRPr lang="en-US" dirty="0"/>
          </a:p>
        </p:txBody>
      </p:sp>
      <p:sp>
        <p:nvSpPr>
          <p:cNvPr id="4" name="Slide Number Placeholder 3"/>
          <p:cNvSpPr>
            <a:spLocks noGrp="1"/>
          </p:cNvSpPr>
          <p:nvPr>
            <p:ph type="sldNum" sz="quarter" idx="10"/>
          </p:nvPr>
        </p:nvSpPr>
        <p:spPr/>
        <p:txBody>
          <a:bodyPr/>
          <a:lstStyle/>
          <a:p>
            <a:fld id="{6C9D9DA8-E3EE-184D-BB56-31BD26CCF11B}" type="slidenum">
              <a:rPr lang="en-US" smtClean="0"/>
              <a:t>38</a:t>
            </a:fld>
            <a:endParaRPr lang="en-US" dirty="0"/>
          </a:p>
        </p:txBody>
      </p:sp>
    </p:spTree>
    <p:extLst>
      <p:ext uri="{BB962C8B-B14F-4D97-AF65-F5344CB8AC3E}">
        <p14:creationId xmlns:p14="http://schemas.microsoft.com/office/powerpoint/2010/main" val="86139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EDB14D1-7710-2E40-92DB-7E5CFB89E9CC}"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DB14D1-7710-2E40-92DB-7E5CFB89E9CC}"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DB14D1-7710-2E40-92DB-7E5CFB89E9CC}"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DB14D1-7710-2E40-92DB-7E5CFB89E9CC}"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DB14D1-7710-2E40-92DB-7E5CFB89E9CC}"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DB14D1-7710-2E40-92DB-7E5CFB89E9CC}"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DB14D1-7710-2E40-92DB-7E5CFB89E9CC}"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DB14D1-7710-2E40-92DB-7E5CFB89E9CC}"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DB14D1-7710-2E40-92DB-7E5CFB89E9CC}"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DB14D1-7710-2E40-92DB-7E5CFB89E9CC}"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DB14D1-7710-2E40-92DB-7E5CFB89E9C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EDB14D1-7710-2E40-92DB-7E5CFB89E9CC}" type="slidenum">
              <a:rPr lang="en-US" smtClean="0"/>
              <a:t>‹#›</a:t>
            </a:fld>
            <a:endParaRPr lang="en-US" dirty="0"/>
          </a:p>
        </p:txBody>
      </p:sp>
    </p:spTree>
    <p:extLst>
      <p:ext uri="{BB962C8B-B14F-4D97-AF65-F5344CB8AC3E}">
        <p14:creationId xmlns:p14="http://schemas.microsoft.com/office/powerpoint/2010/main" val="716936238"/>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Front End </a:t>
            </a:r>
            <a:r>
              <a:rPr lang="en-US" b="1" dirty="0" smtClean="0"/>
              <a:t>Web</a:t>
            </a:r>
            <a:endParaRPr lang="en-US" dirty="0"/>
          </a:p>
        </p:txBody>
      </p:sp>
      <p:sp>
        <p:nvSpPr>
          <p:cNvPr id="3" name="Subtitle 2"/>
          <p:cNvSpPr>
            <a:spLocks noGrp="1"/>
          </p:cNvSpPr>
          <p:nvPr>
            <p:ph type="subTitle" idx="1"/>
          </p:nvPr>
        </p:nvSpPr>
        <p:spPr>
          <a:xfrm>
            <a:off x="1261872" y="4800600"/>
            <a:ext cx="9418320" cy="1645920"/>
          </a:xfrm>
        </p:spPr>
        <p:txBody>
          <a:bodyPr/>
          <a:lstStyle/>
          <a:p>
            <a:r>
              <a:rPr lang="en-US" dirty="0" smtClean="0"/>
              <a:t>JavaScript </a:t>
            </a:r>
            <a:br>
              <a:rPr lang="en-US" dirty="0" smtClean="0"/>
            </a:br>
            <a:r>
              <a:rPr lang="en-US" sz="1800" dirty="0" smtClean="0"/>
              <a:t>Review </a:t>
            </a:r>
            <a:r>
              <a:rPr lang="en-US" sz="1800" dirty="0"/>
              <a:t>and </a:t>
            </a:r>
            <a:r>
              <a:rPr lang="en-US" sz="1800" dirty="0" smtClean="0"/>
              <a:t>Discussion</a:t>
            </a:r>
            <a:endParaRPr lang="en-US" sz="1800"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Buggy </a:t>
            </a:r>
            <a:r>
              <a:rPr lang="en-US" dirty="0"/>
              <a:t>implementations </a:t>
            </a:r>
            <a:r>
              <a:rPr lang="en-US" dirty="0" smtClean="0"/>
              <a:t>used </a:t>
            </a:r>
            <a:r>
              <a:rPr lang="en-US" dirty="0"/>
              <a:t>to crash the browser or execute code by using heap spraying attacks or similar. These can be kind of mitigated within modern browsers by using ASLR, DEP, sandboxes and similar techniques.</a:t>
            </a:r>
          </a:p>
          <a:p>
            <a:pPr marL="0" indent="0">
              <a:buNone/>
            </a:pPr>
            <a:r>
              <a:rPr lang="en-US" dirty="0" smtClean="0"/>
              <a:t>Cross </a:t>
            </a:r>
            <a:r>
              <a:rPr lang="en-US" dirty="0"/>
              <a:t>Site Scripting (</a:t>
            </a:r>
            <a:r>
              <a:rPr lang="en-US" dirty="0" smtClean="0"/>
              <a:t>XSS) attacks </a:t>
            </a:r>
            <a:r>
              <a:rPr lang="en-US" dirty="0"/>
              <a:t>can be used to steal authorization credentials (i.e. passwords) or hijack existing sessions. This way they can be used for identity theft or misuse. They work because the same browser is used for different web sites (i.e. banking and looking at cats) and this way it tears down security borders between these sites. Same Origin Policy is only of limited use in these cases.</a:t>
            </a:r>
          </a:p>
          <a:p>
            <a:pPr marL="0" indent="0">
              <a:buNone/>
            </a:pPr>
            <a:r>
              <a:rPr lang="en-US" dirty="0"/>
              <a:t>A typical case of such attacks is the inclusion of third party scripts into a web site. This can be external </a:t>
            </a:r>
            <a:r>
              <a:rPr lang="en-US" dirty="0" err="1"/>
              <a:t>Javascript</a:t>
            </a:r>
            <a:r>
              <a:rPr lang="en-US" dirty="0"/>
              <a:t> libraries, tracking code like google analytics, buttons for social networks or advertisement. This included code is out of the control of the original web site but still has full access to the site inside the browser and can thus read information from it, fill in forms or read their content, navigate the user to different sites, press like buttons, inject advertisements or malware etc.</a:t>
            </a:r>
          </a:p>
          <a:p>
            <a:pPr marL="0" indent="0">
              <a:buNone/>
            </a:pPr>
            <a:r>
              <a:rPr lang="en-US" dirty="0"/>
              <a:t>Apart from that </a:t>
            </a:r>
            <a:r>
              <a:rPr lang="en-US" dirty="0" err="1"/>
              <a:t>Javascript</a:t>
            </a:r>
            <a:r>
              <a:rPr lang="en-US" dirty="0"/>
              <a:t> can be used to fingerprint the browser in a more detailed way which might be a problem especially when trying to be anonymous.</a:t>
            </a:r>
          </a:p>
          <a:p>
            <a:pPr marL="0" indent="0">
              <a:buNone/>
            </a:pPr>
            <a:endParaRPr lang="en-US" dirty="0"/>
          </a:p>
        </p:txBody>
      </p:sp>
      <p:sp>
        <p:nvSpPr>
          <p:cNvPr id="4" name="TextBox 3"/>
          <p:cNvSpPr txBox="1"/>
          <p:nvPr/>
        </p:nvSpPr>
        <p:spPr>
          <a:xfrm>
            <a:off x="2250830" y="5999747"/>
            <a:ext cx="9023905" cy="646331"/>
          </a:xfrm>
          <a:prstGeom prst="rect">
            <a:avLst/>
          </a:prstGeom>
          <a:noFill/>
        </p:spPr>
        <p:txBody>
          <a:bodyPr wrap="square" rtlCol="0">
            <a:spAutoFit/>
          </a:bodyPr>
          <a:lstStyle/>
          <a:p>
            <a:pPr algn="r"/>
            <a:r>
              <a:rPr lang="en-US" dirty="0"/>
              <a:t>Source: https://</a:t>
            </a:r>
            <a:r>
              <a:rPr lang="en-US" dirty="0" err="1"/>
              <a:t>security.stackexchange.com</a:t>
            </a:r>
            <a:r>
              <a:rPr lang="en-US" dirty="0"/>
              <a:t>/questions/110850/what-are-the-exact-security-risks-of-having-</a:t>
            </a:r>
            <a:r>
              <a:rPr lang="en-US" dirty="0" err="1"/>
              <a:t>javascript</a:t>
            </a:r>
            <a:r>
              <a:rPr lang="en-US" dirty="0"/>
              <a:t>-enabled</a:t>
            </a:r>
          </a:p>
        </p:txBody>
      </p:sp>
    </p:spTree>
    <p:extLst>
      <p:ext uri="{BB962C8B-B14F-4D97-AF65-F5344CB8AC3E}">
        <p14:creationId xmlns:p14="http://schemas.microsoft.com/office/powerpoint/2010/main" val="1473783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pic>
        <p:nvPicPr>
          <p:cNvPr id="6" name="Content Placeholder 5" title="The D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1" y="1882231"/>
            <a:ext cx="7416907" cy="4059459"/>
          </a:xfrm>
        </p:spPr>
      </p:pic>
    </p:spTree>
    <p:extLst>
      <p:ext uri="{BB962C8B-B14F-4D97-AF65-F5344CB8AC3E}">
        <p14:creationId xmlns:p14="http://schemas.microsoft.com/office/powerpoint/2010/main" val="71436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the D.O.M.</a:t>
            </a:r>
            <a:endParaRPr lang="en-US" dirty="0"/>
          </a:p>
        </p:txBody>
      </p:sp>
      <p:sp>
        <p:nvSpPr>
          <p:cNvPr id="3" name="Content Placeholder 2"/>
          <p:cNvSpPr>
            <a:spLocks noGrp="1"/>
          </p:cNvSpPr>
          <p:nvPr>
            <p:ph idx="1"/>
          </p:nvPr>
        </p:nvSpPr>
        <p:spPr>
          <a:xfrm>
            <a:off x="1261871" y="1828800"/>
            <a:ext cx="9692641" cy="4351337"/>
          </a:xfrm>
        </p:spPr>
        <p:txBody>
          <a:bodyPr/>
          <a:lstStyle/>
          <a:p>
            <a:pPr marL="0" indent="0">
              <a:buNone/>
            </a:pPr>
            <a:r>
              <a:rPr lang="en-US" sz="2800" dirty="0"/>
              <a:t>With the object model, JavaScript gets all the power it needs to create dynamic HTML: </a:t>
            </a:r>
          </a:p>
          <a:p>
            <a:pPr lvl="1"/>
            <a:r>
              <a:rPr lang="en-US" sz="2400" dirty="0"/>
              <a:t>JavaScript can change all the HTML elements in the page</a:t>
            </a:r>
          </a:p>
          <a:p>
            <a:pPr lvl="1"/>
            <a:r>
              <a:rPr lang="en-US" sz="2400" dirty="0"/>
              <a:t>JavaScript can change all the HTML attributes in the page</a:t>
            </a:r>
          </a:p>
          <a:p>
            <a:pPr lvl="1"/>
            <a:r>
              <a:rPr lang="en-US" sz="2400" dirty="0"/>
              <a:t>JavaScript can change all the CSS styles in the page</a:t>
            </a:r>
          </a:p>
          <a:p>
            <a:pPr lvl="1"/>
            <a:r>
              <a:rPr lang="en-US" sz="2400" dirty="0"/>
              <a:t>JavaScript can remove existing HTML elements and attributes</a:t>
            </a:r>
          </a:p>
          <a:p>
            <a:pPr lvl="1"/>
            <a:r>
              <a:rPr lang="en-US" sz="2400" dirty="0"/>
              <a:t>JavaScript can add new HTML elements and attributes</a:t>
            </a:r>
          </a:p>
          <a:p>
            <a:pPr lvl="1"/>
            <a:r>
              <a:rPr lang="en-US" sz="2400" dirty="0"/>
              <a:t>JavaScript can react to all existing HTML events in the page</a:t>
            </a:r>
          </a:p>
          <a:p>
            <a:pPr lvl="1"/>
            <a:r>
              <a:rPr lang="en-US" sz="2400" dirty="0"/>
              <a:t>JavaScript can create new HTML events in the page</a:t>
            </a:r>
          </a:p>
          <a:p>
            <a:endParaRPr lang="en-US" dirty="0"/>
          </a:p>
        </p:txBody>
      </p:sp>
      <p:sp>
        <p:nvSpPr>
          <p:cNvPr id="4" name="TextBox 3"/>
          <p:cNvSpPr txBox="1"/>
          <p:nvPr/>
        </p:nvSpPr>
        <p:spPr>
          <a:xfrm>
            <a:off x="5825249" y="5810805"/>
            <a:ext cx="5458161" cy="369332"/>
          </a:xfrm>
          <a:prstGeom prst="rect">
            <a:avLst/>
          </a:prstGeom>
          <a:noFill/>
        </p:spPr>
        <p:txBody>
          <a:bodyPr wrap="none" rtlCol="0">
            <a:spAutoFit/>
          </a:bodyPr>
          <a:lstStyle/>
          <a:p>
            <a:pPr algn="r"/>
            <a:r>
              <a:rPr lang="en-US" dirty="0"/>
              <a:t>Source: https://www.w3schools.com/</a:t>
            </a:r>
            <a:r>
              <a:rPr lang="en-US" dirty="0" err="1"/>
              <a:t>js</a:t>
            </a:r>
            <a:r>
              <a:rPr lang="en-US" dirty="0"/>
              <a:t>/</a:t>
            </a:r>
            <a:r>
              <a:rPr lang="en-US" dirty="0" err="1"/>
              <a:t>js_htmldom.asp</a:t>
            </a:r>
            <a:endParaRPr lang="en-US" dirty="0"/>
          </a:p>
        </p:txBody>
      </p:sp>
    </p:spTree>
    <p:extLst>
      <p:ext uri="{BB962C8B-B14F-4D97-AF65-F5344CB8AC3E}">
        <p14:creationId xmlns:p14="http://schemas.microsoft.com/office/powerpoint/2010/main" val="1018471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accesses the D.O.M.</a:t>
            </a:r>
            <a:endParaRPr lang="en-US" dirty="0"/>
          </a:p>
        </p:txBody>
      </p:sp>
      <p:sp>
        <p:nvSpPr>
          <p:cNvPr id="3" name="Content Placeholder 2"/>
          <p:cNvSpPr>
            <a:spLocks noGrp="1"/>
          </p:cNvSpPr>
          <p:nvPr>
            <p:ph idx="1"/>
          </p:nvPr>
        </p:nvSpPr>
        <p:spPr/>
        <p:txBody>
          <a:bodyPr/>
          <a:lstStyle/>
          <a:p>
            <a:pPr marL="0" indent="0">
              <a:buNone/>
            </a:pPr>
            <a:r>
              <a:rPr lang="en-US" dirty="0"/>
              <a:t>&lt;html&gt;</a:t>
            </a:r>
            <a:br>
              <a:rPr lang="en-US" dirty="0"/>
            </a:br>
            <a:r>
              <a:rPr lang="en-US" dirty="0"/>
              <a:t>&lt;body&gt;</a:t>
            </a:r>
            <a:br>
              <a:rPr lang="en-US" dirty="0"/>
            </a:br>
            <a:r>
              <a:rPr lang="en-US" dirty="0"/>
              <a:t/>
            </a:r>
            <a:br>
              <a:rPr lang="en-US" dirty="0"/>
            </a:br>
            <a:r>
              <a:rPr lang="en-US" dirty="0"/>
              <a:t>&lt;p id="demo"&gt;&lt;/p&gt;</a:t>
            </a:r>
            <a:br>
              <a:rPr lang="en-US" dirty="0"/>
            </a:br>
            <a:r>
              <a:rPr lang="en-US" dirty="0"/>
              <a:t/>
            </a:r>
            <a:br>
              <a:rPr lang="en-US" dirty="0"/>
            </a:br>
            <a:r>
              <a:rPr lang="en-US" dirty="0"/>
              <a:t>&lt;script&gt;</a:t>
            </a:r>
            <a:br>
              <a:rPr lang="en-US" dirty="0"/>
            </a:br>
            <a:r>
              <a:rPr lang="en-US" dirty="0" smtClean="0"/>
              <a:t>  </a:t>
            </a:r>
            <a:r>
              <a:rPr lang="en-US" dirty="0" err="1" smtClean="0"/>
              <a:t>document.getElementById</a:t>
            </a:r>
            <a:r>
              <a:rPr lang="en-US" dirty="0"/>
              <a:t>("demo").</a:t>
            </a:r>
            <a:r>
              <a:rPr lang="en-US" dirty="0" err="1"/>
              <a:t>innerHTML</a:t>
            </a:r>
            <a:r>
              <a:rPr lang="en-US" dirty="0"/>
              <a:t> = "Hello World!";</a:t>
            </a:r>
            <a:br>
              <a:rPr lang="en-US" dirty="0"/>
            </a:br>
            <a:r>
              <a:rPr lang="en-US" dirty="0"/>
              <a:t>&lt;/script&gt;</a:t>
            </a:r>
            <a:br>
              <a:rPr lang="en-US" dirty="0"/>
            </a:br>
            <a:r>
              <a:rPr lang="en-US" dirty="0"/>
              <a:t/>
            </a:r>
            <a:br>
              <a:rPr lang="en-US" dirty="0"/>
            </a:br>
            <a:r>
              <a:rPr lang="en-US" dirty="0"/>
              <a:t>&lt;/body&gt;</a:t>
            </a:r>
            <a:br>
              <a:rPr lang="en-US" dirty="0"/>
            </a:br>
            <a:r>
              <a:rPr lang="en-US" dirty="0"/>
              <a:t>&lt;/html&gt; </a:t>
            </a:r>
          </a:p>
          <a:p>
            <a:endParaRPr lang="en-US" dirty="0"/>
          </a:p>
        </p:txBody>
      </p:sp>
    </p:spTree>
    <p:extLst>
      <p:ext uri="{BB962C8B-B14F-4D97-AF65-F5344CB8AC3E}">
        <p14:creationId xmlns:p14="http://schemas.microsoft.com/office/powerpoint/2010/main" val="1787134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B.O.M.</a:t>
            </a:r>
            <a:endParaRPr lang="en-US" dirty="0"/>
          </a:p>
        </p:txBody>
      </p:sp>
      <p:sp>
        <p:nvSpPr>
          <p:cNvPr id="3" name="Content Placeholder 2"/>
          <p:cNvSpPr>
            <a:spLocks noGrp="1"/>
          </p:cNvSpPr>
          <p:nvPr>
            <p:ph idx="1"/>
          </p:nvPr>
        </p:nvSpPr>
        <p:spPr/>
        <p:txBody>
          <a:bodyPr>
            <a:normAutofit/>
          </a:bodyPr>
          <a:lstStyle/>
          <a:p>
            <a:pPr marL="0" indent="0">
              <a:buNone/>
            </a:pPr>
            <a:r>
              <a:rPr lang="en-US" b="1" dirty="0"/>
              <a:t>The Browser Object Model (BOM)</a:t>
            </a:r>
          </a:p>
          <a:p>
            <a:r>
              <a:rPr lang="en-US" dirty="0"/>
              <a:t>There are no official standards for the </a:t>
            </a:r>
            <a:r>
              <a:rPr lang="en-US" b="1" dirty="0"/>
              <a:t>B</a:t>
            </a:r>
            <a:r>
              <a:rPr lang="en-US" dirty="0"/>
              <a:t>rowser </a:t>
            </a:r>
            <a:r>
              <a:rPr lang="en-US" b="1" dirty="0"/>
              <a:t>O</a:t>
            </a:r>
            <a:r>
              <a:rPr lang="en-US" dirty="0"/>
              <a:t>bject </a:t>
            </a:r>
            <a:r>
              <a:rPr lang="en-US" b="1" dirty="0"/>
              <a:t>M</a:t>
            </a:r>
            <a:r>
              <a:rPr lang="en-US" dirty="0"/>
              <a:t>odel (BOM).</a:t>
            </a:r>
          </a:p>
          <a:p>
            <a:r>
              <a:rPr lang="en-US" dirty="0"/>
              <a:t>Since modern browsers have implemented (almost) the same methods and properties for JavaScript interactivity, it is often referred to, as methods and properties of the BOM</a:t>
            </a:r>
            <a:r>
              <a:rPr lang="en-US" dirty="0" smtClean="0"/>
              <a:t>.</a:t>
            </a:r>
          </a:p>
          <a:p>
            <a:endParaRPr lang="en-US" dirty="0"/>
          </a:p>
        </p:txBody>
      </p:sp>
    </p:spTree>
    <p:extLst>
      <p:ext uri="{BB962C8B-B14F-4D97-AF65-F5344CB8AC3E}">
        <p14:creationId xmlns:p14="http://schemas.microsoft.com/office/powerpoint/2010/main" val="107241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B.O.M</a:t>
            </a:r>
            <a:r>
              <a:rPr lang="en-US" dirty="0" smtClean="0"/>
              <a:t>. Window and Location</a:t>
            </a:r>
            <a:endParaRPr lang="en-US" dirty="0"/>
          </a:p>
        </p:txBody>
      </p:sp>
      <p:sp>
        <p:nvSpPr>
          <p:cNvPr id="3" name="Content Placeholder 2"/>
          <p:cNvSpPr>
            <a:spLocks noGrp="1"/>
          </p:cNvSpPr>
          <p:nvPr>
            <p:ph idx="1"/>
          </p:nvPr>
        </p:nvSpPr>
        <p:spPr>
          <a:xfrm>
            <a:off x="1261872" y="1828800"/>
            <a:ext cx="9049746" cy="4351337"/>
          </a:xfrm>
        </p:spPr>
        <p:txBody>
          <a:bodyPr numCol="2">
            <a:normAutofit/>
          </a:bodyPr>
          <a:lstStyle/>
          <a:p>
            <a:pPr lvl="1"/>
            <a:r>
              <a:rPr lang="en-US" dirty="0"/>
              <a:t>Window - browser's window</a:t>
            </a:r>
          </a:p>
          <a:p>
            <a:pPr lvl="1"/>
            <a:r>
              <a:rPr lang="en-US" dirty="0"/>
              <a:t>Screen</a:t>
            </a:r>
          </a:p>
          <a:p>
            <a:pPr lvl="2"/>
            <a:r>
              <a:rPr lang="en-US" sz="1800" dirty="0" err="1"/>
              <a:t>screen.width</a:t>
            </a:r>
            <a:endParaRPr lang="en-US" sz="1800" dirty="0"/>
          </a:p>
          <a:p>
            <a:pPr lvl="2"/>
            <a:r>
              <a:rPr lang="en-US" sz="1800" dirty="0" err="1"/>
              <a:t>screen.height</a:t>
            </a:r>
            <a:endParaRPr lang="en-US" sz="1800" dirty="0"/>
          </a:p>
          <a:p>
            <a:pPr lvl="2"/>
            <a:r>
              <a:rPr lang="en-US" sz="1800" dirty="0" err="1"/>
              <a:t>screen.availWidth</a:t>
            </a:r>
            <a:endParaRPr lang="en-US" sz="1800" dirty="0"/>
          </a:p>
          <a:p>
            <a:pPr lvl="2"/>
            <a:r>
              <a:rPr lang="en-US" sz="1800" dirty="0" err="1"/>
              <a:t>screen.availHeight</a:t>
            </a:r>
            <a:endParaRPr lang="en-US" sz="1800" dirty="0"/>
          </a:p>
          <a:p>
            <a:pPr lvl="2"/>
            <a:r>
              <a:rPr lang="en-US" sz="1800" dirty="0" err="1"/>
              <a:t>screen.colorDepth</a:t>
            </a:r>
            <a:endParaRPr lang="en-US" sz="1800" dirty="0"/>
          </a:p>
          <a:p>
            <a:pPr lvl="2"/>
            <a:r>
              <a:rPr lang="en-US" sz="1800" dirty="0" err="1" smtClean="0"/>
              <a:t>screen.pixelDepth</a:t>
            </a:r>
            <a:endParaRPr lang="en-US" sz="1800"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Location</a:t>
            </a:r>
          </a:p>
          <a:p>
            <a:pPr lvl="2"/>
            <a:r>
              <a:rPr lang="en-US" sz="1800" dirty="0" err="1" smtClean="0"/>
              <a:t>window.location.href</a:t>
            </a:r>
            <a:r>
              <a:rPr lang="en-US" sz="1800" dirty="0" smtClean="0"/>
              <a:t> </a:t>
            </a:r>
            <a:r>
              <a:rPr lang="en-US" sz="1800" dirty="0"/>
              <a:t>returns the </a:t>
            </a:r>
            <a:r>
              <a:rPr lang="en-US" sz="1800" dirty="0" err="1"/>
              <a:t>href</a:t>
            </a:r>
            <a:r>
              <a:rPr lang="en-US" sz="1800" dirty="0"/>
              <a:t> (URL) of the current page</a:t>
            </a:r>
          </a:p>
          <a:p>
            <a:pPr lvl="2"/>
            <a:r>
              <a:rPr lang="en-US" sz="1800" dirty="0" err="1"/>
              <a:t>window.location.hostname</a:t>
            </a:r>
            <a:r>
              <a:rPr lang="en-US" sz="1800" dirty="0"/>
              <a:t> returns the domain name of the web host</a:t>
            </a:r>
          </a:p>
          <a:p>
            <a:pPr lvl="2"/>
            <a:r>
              <a:rPr lang="en-US" sz="1800" dirty="0" err="1"/>
              <a:t>window.location.pathname</a:t>
            </a:r>
            <a:r>
              <a:rPr lang="en-US" sz="1800" dirty="0"/>
              <a:t> returns the path and filename of the current page</a:t>
            </a:r>
          </a:p>
          <a:p>
            <a:pPr lvl="2"/>
            <a:r>
              <a:rPr lang="en-US" sz="1800" dirty="0" err="1"/>
              <a:t>window.location.protocol</a:t>
            </a:r>
            <a:r>
              <a:rPr lang="en-US" sz="1800" dirty="0"/>
              <a:t> returns the web protocol used (http: or https:)</a:t>
            </a:r>
          </a:p>
          <a:p>
            <a:pPr lvl="2"/>
            <a:r>
              <a:rPr lang="en-US" sz="1800" dirty="0" err="1"/>
              <a:t>window.location.assign</a:t>
            </a:r>
            <a:r>
              <a:rPr lang="en-US" sz="1800" dirty="0"/>
              <a:t> loads a new </a:t>
            </a:r>
            <a:r>
              <a:rPr lang="en-US" sz="1800" dirty="0" smtClean="0"/>
              <a:t>document</a:t>
            </a:r>
            <a:endParaRPr lang="en-US" sz="1800" dirty="0"/>
          </a:p>
        </p:txBody>
      </p:sp>
    </p:spTree>
    <p:extLst>
      <p:ext uri="{BB962C8B-B14F-4D97-AF65-F5344CB8AC3E}">
        <p14:creationId xmlns:p14="http://schemas.microsoft.com/office/powerpoint/2010/main" val="1190770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B.O.M</a:t>
            </a:r>
            <a:r>
              <a:rPr lang="en-US" dirty="0" smtClean="0"/>
              <a:t>. </a:t>
            </a:r>
            <a:br>
              <a:rPr lang="en-US" dirty="0" smtClean="0"/>
            </a:br>
            <a:r>
              <a:rPr lang="en-US" dirty="0" smtClean="0"/>
              <a:t>History, Navigator, Pop-up, Timing, Cookies</a:t>
            </a:r>
            <a:endParaRPr lang="en-US" dirty="0"/>
          </a:p>
        </p:txBody>
      </p:sp>
      <p:sp>
        <p:nvSpPr>
          <p:cNvPr id="3" name="Content Placeholder 2"/>
          <p:cNvSpPr>
            <a:spLocks noGrp="1"/>
          </p:cNvSpPr>
          <p:nvPr>
            <p:ph idx="1"/>
          </p:nvPr>
        </p:nvSpPr>
        <p:spPr>
          <a:xfrm>
            <a:off x="1261872" y="1828800"/>
            <a:ext cx="8595360" cy="4599709"/>
          </a:xfrm>
        </p:spPr>
        <p:txBody>
          <a:bodyPr numCol="2">
            <a:normAutofit/>
          </a:bodyPr>
          <a:lstStyle/>
          <a:p>
            <a:pPr lvl="1"/>
            <a:r>
              <a:rPr lang="en-US" dirty="0"/>
              <a:t>History</a:t>
            </a:r>
          </a:p>
          <a:p>
            <a:pPr lvl="2"/>
            <a:r>
              <a:rPr lang="en-US" sz="1900" dirty="0" err="1"/>
              <a:t>history.back</a:t>
            </a:r>
            <a:r>
              <a:rPr lang="en-US" sz="1900" dirty="0"/>
              <a:t>() - same as clicking back in the browser</a:t>
            </a:r>
          </a:p>
          <a:p>
            <a:pPr lvl="2"/>
            <a:r>
              <a:rPr lang="en-US" sz="1900" dirty="0" err="1"/>
              <a:t>history.forward</a:t>
            </a:r>
            <a:r>
              <a:rPr lang="en-US" sz="1900" dirty="0"/>
              <a:t>() - same as clicking forward in the browser</a:t>
            </a:r>
          </a:p>
          <a:p>
            <a:pPr lvl="1"/>
            <a:r>
              <a:rPr lang="en-US" dirty="0"/>
              <a:t>Navigator</a:t>
            </a:r>
          </a:p>
          <a:p>
            <a:pPr lvl="2"/>
            <a:r>
              <a:rPr lang="en-US" sz="1900" dirty="0" err="1"/>
              <a:t>navigator.appName</a:t>
            </a:r>
            <a:endParaRPr lang="en-US" sz="1900" dirty="0"/>
          </a:p>
          <a:p>
            <a:pPr lvl="2"/>
            <a:r>
              <a:rPr lang="en-US" sz="1900" dirty="0" err="1"/>
              <a:t>navigator.appCodeName</a:t>
            </a:r>
            <a:endParaRPr lang="en-US" sz="1900" dirty="0"/>
          </a:p>
          <a:p>
            <a:pPr lvl="2"/>
            <a:r>
              <a:rPr lang="en-US" sz="1900" dirty="0" err="1"/>
              <a:t>navigator.platform</a:t>
            </a:r>
            <a:endParaRPr lang="en-US" sz="1900"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Pop-up </a:t>
            </a:r>
            <a:r>
              <a:rPr lang="en-US" dirty="0"/>
              <a:t>Alert</a:t>
            </a:r>
          </a:p>
          <a:p>
            <a:pPr lvl="3"/>
            <a:r>
              <a:rPr lang="en-US" sz="1900" dirty="0"/>
              <a:t>Alert box</a:t>
            </a:r>
          </a:p>
          <a:p>
            <a:pPr lvl="3"/>
            <a:r>
              <a:rPr lang="en-US" sz="1900" dirty="0"/>
              <a:t>Confirm box</a:t>
            </a:r>
          </a:p>
          <a:p>
            <a:pPr lvl="3"/>
            <a:r>
              <a:rPr lang="en-US" sz="1900" dirty="0"/>
              <a:t>Prompt box</a:t>
            </a:r>
          </a:p>
          <a:p>
            <a:pPr lvl="1"/>
            <a:r>
              <a:rPr lang="en-US" dirty="0"/>
              <a:t>Timing</a:t>
            </a:r>
          </a:p>
          <a:p>
            <a:pPr lvl="2"/>
            <a:r>
              <a:rPr lang="en-US" sz="1900" dirty="0" err="1"/>
              <a:t>setTimeout</a:t>
            </a:r>
            <a:r>
              <a:rPr lang="en-US" sz="1900" dirty="0"/>
              <a:t>(</a:t>
            </a:r>
            <a:r>
              <a:rPr lang="en-US" sz="1900" i="1" dirty="0"/>
              <a:t>function, milliseconds</a:t>
            </a:r>
            <a:r>
              <a:rPr lang="en-US" sz="1900" dirty="0"/>
              <a:t>)</a:t>
            </a:r>
            <a:br>
              <a:rPr lang="en-US" sz="1900" dirty="0"/>
            </a:br>
            <a:r>
              <a:rPr lang="en-US" sz="1900" dirty="0"/>
              <a:t>Executes a function, after waiting a specified number of milliseconds.</a:t>
            </a:r>
          </a:p>
          <a:p>
            <a:pPr lvl="2"/>
            <a:r>
              <a:rPr lang="en-US" sz="1900" dirty="0" err="1"/>
              <a:t>setInterval</a:t>
            </a:r>
            <a:r>
              <a:rPr lang="en-US" sz="1900" dirty="0"/>
              <a:t>(</a:t>
            </a:r>
            <a:r>
              <a:rPr lang="en-US" sz="1900" i="1" dirty="0"/>
              <a:t>function, milliseconds</a:t>
            </a:r>
            <a:r>
              <a:rPr lang="en-US" sz="1900" dirty="0"/>
              <a:t>)</a:t>
            </a:r>
            <a:br>
              <a:rPr lang="en-US" sz="1900" dirty="0"/>
            </a:br>
            <a:r>
              <a:rPr lang="en-US" sz="1900" dirty="0"/>
              <a:t>Same as </a:t>
            </a:r>
            <a:r>
              <a:rPr lang="en-US" sz="1900" dirty="0" err="1"/>
              <a:t>setTimeout</a:t>
            </a:r>
            <a:r>
              <a:rPr lang="en-US" sz="1900" dirty="0"/>
              <a:t>(), but repeats the execution of the function continuously.</a:t>
            </a:r>
          </a:p>
          <a:p>
            <a:pPr lvl="1"/>
            <a:r>
              <a:rPr lang="en-US" dirty="0"/>
              <a:t>Cookies</a:t>
            </a:r>
          </a:p>
          <a:p>
            <a:endParaRPr lang="en-US" dirty="0"/>
          </a:p>
        </p:txBody>
      </p:sp>
    </p:spTree>
    <p:extLst>
      <p:ext uri="{BB962C8B-B14F-4D97-AF65-F5344CB8AC3E}">
        <p14:creationId xmlns:p14="http://schemas.microsoft.com/office/powerpoint/2010/main" val="1571961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APIs</a:t>
            </a:r>
            <a:endParaRPr lang="en-US" dirty="0"/>
          </a:p>
        </p:txBody>
      </p:sp>
      <p:sp>
        <p:nvSpPr>
          <p:cNvPr id="3" name="Content Placeholder 2"/>
          <p:cNvSpPr>
            <a:spLocks noGrp="1"/>
          </p:cNvSpPr>
          <p:nvPr>
            <p:ph idx="1"/>
          </p:nvPr>
        </p:nvSpPr>
        <p:spPr>
          <a:xfrm>
            <a:off x="1261872" y="1828800"/>
            <a:ext cx="8595360" cy="4136571"/>
          </a:xfrm>
        </p:spPr>
        <p:txBody>
          <a:bodyPr>
            <a:normAutofit fontScale="70000" lnSpcReduction="20000"/>
          </a:bodyPr>
          <a:lstStyle/>
          <a:p>
            <a:pPr marL="0" indent="0">
              <a:buNone/>
            </a:pPr>
            <a:r>
              <a:rPr lang="en-US" sz="3300" dirty="0" smtClean="0"/>
              <a:t>Browser APIs</a:t>
            </a:r>
          </a:p>
          <a:p>
            <a:pPr marL="0" indent="0">
              <a:buNone/>
            </a:pPr>
            <a:r>
              <a:rPr lang="en-US" sz="3300" dirty="0"/>
              <a:t>The DOM (Document Object Model) API allows you to manipulate HTML and CSS, creating, removing and changing HTML, dynamically applying new styles to your page, etc. </a:t>
            </a:r>
            <a:endParaRPr lang="en-US" sz="3300" dirty="0" smtClean="0"/>
          </a:p>
          <a:p>
            <a:pPr marL="0" indent="0">
              <a:buNone/>
            </a:pPr>
            <a:r>
              <a:rPr lang="en-US" sz="3300" dirty="0" smtClean="0"/>
              <a:t>The </a:t>
            </a:r>
            <a:r>
              <a:rPr lang="en-US" sz="3300" dirty="0"/>
              <a:t>Geolocation API retrieves geographical information. This is how Google Maps is able to find your location, and plot it on a map.</a:t>
            </a:r>
          </a:p>
          <a:p>
            <a:pPr marL="0" indent="0">
              <a:buNone/>
            </a:pPr>
            <a:r>
              <a:rPr lang="en-US" sz="3300" dirty="0"/>
              <a:t>The Canvas and </a:t>
            </a:r>
            <a:r>
              <a:rPr lang="en-US" sz="3300" dirty="0" err="1"/>
              <a:t>WebGL</a:t>
            </a:r>
            <a:r>
              <a:rPr lang="en-US" sz="3300" dirty="0"/>
              <a:t> APIs allow you to create animated 2D and 3D graphics</a:t>
            </a:r>
            <a:r>
              <a:rPr lang="en-US" sz="3300" dirty="0" smtClean="0"/>
              <a:t>.</a:t>
            </a:r>
          </a:p>
          <a:p>
            <a:pPr marL="0" indent="0">
              <a:buNone/>
            </a:pPr>
            <a:r>
              <a:rPr lang="en-US" sz="3300" dirty="0" smtClean="0"/>
              <a:t>Audio </a:t>
            </a:r>
            <a:r>
              <a:rPr lang="en-US" sz="3300" dirty="0"/>
              <a:t>and Video APIs like </a:t>
            </a:r>
            <a:r>
              <a:rPr lang="en-US" sz="3300" dirty="0" err="1"/>
              <a:t>HTMLMediaElement</a:t>
            </a:r>
            <a:r>
              <a:rPr lang="en-US" sz="3300" dirty="0"/>
              <a:t> and </a:t>
            </a:r>
            <a:r>
              <a:rPr lang="en-US" sz="3300" dirty="0" err="1"/>
              <a:t>WebRTC</a:t>
            </a:r>
            <a:r>
              <a:rPr lang="en-US" sz="3300" dirty="0"/>
              <a:t> allow you to do really interesting things with multimedia, such as play audio and video right in a web page, or grab video from your web camera and display it on someone else's </a:t>
            </a:r>
            <a:r>
              <a:rPr lang="en-US" sz="3300" dirty="0" smtClean="0"/>
              <a:t>computer.</a:t>
            </a:r>
            <a:endParaRPr lang="en-US" dirty="0" smtClean="0"/>
          </a:p>
        </p:txBody>
      </p:sp>
      <p:sp>
        <p:nvSpPr>
          <p:cNvPr id="4" name="TextBox 3"/>
          <p:cNvSpPr txBox="1"/>
          <p:nvPr/>
        </p:nvSpPr>
        <p:spPr>
          <a:xfrm>
            <a:off x="1827788" y="6102849"/>
            <a:ext cx="9471375" cy="369332"/>
          </a:xfrm>
          <a:prstGeom prst="rect">
            <a:avLst/>
          </a:prstGeom>
          <a:noFill/>
        </p:spPr>
        <p:txBody>
          <a:bodyPr wrap="none" rtlCol="0">
            <a:spAutoFit/>
          </a:bodyPr>
          <a:lstStyle/>
          <a:p>
            <a:pPr algn="r"/>
            <a:r>
              <a:rPr lang="en-US" dirty="0"/>
              <a:t>Source: https://</a:t>
            </a:r>
            <a:r>
              <a:rPr lang="en-US" dirty="0" err="1"/>
              <a:t>developer.mozilla.org</a:t>
            </a:r>
            <a:r>
              <a:rPr lang="en-US" dirty="0"/>
              <a:t>/</a:t>
            </a:r>
            <a:r>
              <a:rPr lang="en-US" dirty="0" err="1"/>
              <a:t>en</a:t>
            </a:r>
            <a:r>
              <a:rPr lang="en-US" dirty="0"/>
              <a:t>-US/docs/Learn/JavaScript/</a:t>
            </a:r>
            <a:r>
              <a:rPr lang="en-US" dirty="0" err="1"/>
              <a:t>First_steps</a:t>
            </a:r>
            <a:r>
              <a:rPr lang="en-US" dirty="0"/>
              <a:t>/</a:t>
            </a:r>
            <a:r>
              <a:rPr lang="en-US" dirty="0" err="1"/>
              <a:t>What_is_JavaScript</a:t>
            </a:r>
            <a:endParaRPr lang="en-US" dirty="0"/>
          </a:p>
        </p:txBody>
      </p:sp>
    </p:spTree>
    <p:extLst>
      <p:ext uri="{BB962C8B-B14F-4D97-AF65-F5344CB8AC3E}">
        <p14:creationId xmlns:p14="http://schemas.microsoft.com/office/powerpoint/2010/main" val="198463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a:t>
            </a:r>
            <a:r>
              <a:rPr lang="en-US" dirty="0" smtClean="0"/>
              <a:t>APIs 3</a:t>
            </a:r>
            <a:r>
              <a:rPr lang="en-US" baseline="30000" dirty="0" smtClean="0"/>
              <a:t>rd</a:t>
            </a:r>
            <a:r>
              <a:rPr lang="en-US" dirty="0" smtClean="0"/>
              <a:t> Party</a:t>
            </a:r>
            <a:endParaRPr lang="en-US" dirty="0"/>
          </a:p>
        </p:txBody>
      </p:sp>
      <p:sp>
        <p:nvSpPr>
          <p:cNvPr id="3" name="Content Placeholder 2"/>
          <p:cNvSpPr>
            <a:spLocks noGrp="1"/>
          </p:cNvSpPr>
          <p:nvPr>
            <p:ph idx="1"/>
          </p:nvPr>
        </p:nvSpPr>
        <p:spPr/>
        <p:txBody>
          <a:bodyPr/>
          <a:lstStyle/>
          <a:p>
            <a:pPr marL="0" indent="0">
              <a:buNone/>
            </a:pPr>
            <a:r>
              <a:rPr lang="en-US" dirty="0" smtClean="0"/>
              <a:t>3</a:t>
            </a:r>
            <a:r>
              <a:rPr lang="en-US" baseline="30000" dirty="0" smtClean="0"/>
              <a:t>rd</a:t>
            </a:r>
            <a:r>
              <a:rPr lang="en-US" dirty="0" smtClean="0"/>
              <a:t> party APIs</a:t>
            </a:r>
          </a:p>
          <a:p>
            <a:r>
              <a:rPr lang="en-US" dirty="0"/>
              <a:t>The Twitter API allows you to do things like displaying your latest tweets on your website.</a:t>
            </a:r>
          </a:p>
          <a:p>
            <a:r>
              <a:rPr lang="en-US" dirty="0"/>
              <a:t>The Google Maps API allows you to embed custom maps into your website, and other such functionality.</a:t>
            </a:r>
          </a:p>
          <a:p>
            <a:pPr marL="0" indent="0">
              <a:buNone/>
            </a:pPr>
            <a:endParaRPr lang="en-US" dirty="0"/>
          </a:p>
        </p:txBody>
      </p:sp>
    </p:spTree>
    <p:extLst>
      <p:ext uri="{BB962C8B-B14F-4D97-AF65-F5344CB8AC3E}">
        <p14:creationId xmlns:p14="http://schemas.microsoft.com/office/powerpoint/2010/main" val="56094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smtClean="0">
                <a:ln w="9525" cmpd="sng">
                  <a:solidFill>
                    <a:schemeClr val="accent1"/>
                  </a:solidFill>
                  <a:prstDash val="solid"/>
                </a:ln>
                <a:solidFill>
                  <a:srgbClr val="70AD47">
                    <a:tint val="1000"/>
                  </a:srgbClr>
                </a:solidFill>
                <a:effectLst>
                  <a:glow rad="38100">
                    <a:schemeClr val="accent1">
                      <a:alpha val="40000"/>
                    </a:schemeClr>
                  </a:glow>
                </a:effectLst>
              </a:rPr>
              <a:t>Code Example</a:t>
            </a:r>
            <a:endParaRPr lang="en-US"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Box 3"/>
          <p:cNvSpPr txBox="1"/>
          <p:nvPr/>
        </p:nvSpPr>
        <p:spPr>
          <a:xfrm>
            <a:off x="2351314" y="5803640"/>
            <a:ext cx="8965211" cy="369332"/>
          </a:xfrm>
          <a:prstGeom prst="rect">
            <a:avLst/>
          </a:prstGeom>
          <a:noFill/>
        </p:spPr>
        <p:txBody>
          <a:bodyPr wrap="none" rtlCol="0">
            <a:spAutoFit/>
          </a:bodyPr>
          <a:lstStyle/>
          <a:p>
            <a:r>
              <a:rPr lang="en-US" dirty="0"/>
              <a:t>Source: https://</a:t>
            </a:r>
            <a:r>
              <a:rPr lang="en-US" dirty="0" err="1"/>
              <a:t>developer.mozilla.org</a:t>
            </a:r>
            <a:r>
              <a:rPr lang="en-US" dirty="0"/>
              <a:t>/</a:t>
            </a:r>
            <a:r>
              <a:rPr lang="en-US" dirty="0" err="1"/>
              <a:t>en</a:t>
            </a:r>
            <a:r>
              <a:rPr lang="en-US" dirty="0"/>
              <a:t>-US/docs/Learn/JavaScript/</a:t>
            </a:r>
            <a:r>
              <a:rPr lang="en-US" dirty="0" err="1"/>
              <a:t>First_steps</a:t>
            </a:r>
            <a:r>
              <a:rPr lang="en-US" dirty="0"/>
              <a:t>/</a:t>
            </a:r>
            <a:r>
              <a:rPr lang="en-US" dirty="0" err="1"/>
              <a:t>A_first_splash</a:t>
            </a:r>
            <a:endParaRPr lang="en-US" dirty="0"/>
          </a:p>
        </p:txBody>
      </p:sp>
    </p:spTree>
    <p:extLst>
      <p:ext uri="{BB962C8B-B14F-4D97-AF65-F5344CB8AC3E}">
        <p14:creationId xmlns:p14="http://schemas.microsoft.com/office/powerpoint/2010/main" val="1831043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Layers of Web Pages</a:t>
            </a:r>
            <a:endParaRPr lang="en-US" dirty="0"/>
          </a:p>
        </p:txBody>
      </p:sp>
      <p:sp>
        <p:nvSpPr>
          <p:cNvPr id="3" name="Content Placeholder 2"/>
          <p:cNvSpPr>
            <a:spLocks noGrp="1"/>
          </p:cNvSpPr>
          <p:nvPr>
            <p:ph idx="1"/>
          </p:nvPr>
        </p:nvSpPr>
        <p:spPr/>
        <p:txBody>
          <a:bodyPr/>
          <a:lstStyle/>
          <a:p>
            <a:r>
              <a:rPr lang="en-US" sz="3600" dirty="0" smtClean="0"/>
              <a:t>Structure // HTML</a:t>
            </a:r>
          </a:p>
          <a:p>
            <a:r>
              <a:rPr lang="en-US" sz="3600" dirty="0" smtClean="0"/>
              <a:t>Style // CSS</a:t>
            </a:r>
          </a:p>
          <a:p>
            <a:r>
              <a:rPr lang="en-US" sz="3600" dirty="0" smtClean="0"/>
              <a:t>Interactive // JavaScript</a:t>
            </a:r>
            <a:r>
              <a:rPr lang="en-US" dirty="0" smtClean="0"/>
              <a:t>	</a:t>
            </a:r>
            <a:endParaRPr lang="en-US" dirty="0"/>
          </a:p>
        </p:txBody>
      </p:sp>
    </p:spTree>
    <p:extLst>
      <p:ext uri="{BB962C8B-B14F-4D97-AF65-F5344CB8AC3E}">
        <p14:creationId xmlns:p14="http://schemas.microsoft.com/office/powerpoint/2010/main" val="1420950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variable?</a:t>
            </a:r>
            <a:endParaRPr lang="en-US" dirty="0"/>
          </a:p>
        </p:txBody>
      </p:sp>
      <p:sp>
        <p:nvSpPr>
          <p:cNvPr id="3" name="Content Placeholder 2"/>
          <p:cNvSpPr>
            <a:spLocks noGrp="1"/>
          </p:cNvSpPr>
          <p:nvPr>
            <p:ph idx="1"/>
          </p:nvPr>
        </p:nvSpPr>
        <p:spPr/>
        <p:txBody>
          <a:bodyPr/>
          <a:lstStyle/>
          <a:p>
            <a:pPr marL="0" indent="0">
              <a:buNone/>
            </a:pPr>
            <a:r>
              <a:rPr lang="en-US" dirty="0"/>
              <a:t>In a programming language, </a:t>
            </a:r>
            <a:r>
              <a:rPr lang="en-US" b="1" dirty="0"/>
              <a:t>variables</a:t>
            </a:r>
            <a:r>
              <a:rPr lang="en-US" dirty="0"/>
              <a:t> are used to </a:t>
            </a:r>
            <a:r>
              <a:rPr lang="en-US" b="1" dirty="0"/>
              <a:t>store</a:t>
            </a:r>
            <a:r>
              <a:rPr lang="en-US" dirty="0"/>
              <a:t> data values.</a:t>
            </a:r>
          </a:p>
          <a:p>
            <a:pPr marL="0" indent="0">
              <a:buNone/>
            </a:pPr>
            <a:r>
              <a:rPr lang="en-US" dirty="0"/>
              <a:t>JavaScript uses the </a:t>
            </a:r>
            <a:r>
              <a:rPr lang="en-US" b="1" dirty="0" err="1"/>
              <a:t>var</a:t>
            </a:r>
            <a:r>
              <a:rPr lang="en-US" b="1" dirty="0"/>
              <a:t> </a:t>
            </a:r>
            <a:r>
              <a:rPr lang="en-US" dirty="0"/>
              <a:t>keyword to </a:t>
            </a:r>
            <a:r>
              <a:rPr lang="en-US" b="1" dirty="0"/>
              <a:t>declare</a:t>
            </a:r>
            <a:r>
              <a:rPr lang="en-US" dirty="0"/>
              <a:t> variables.</a:t>
            </a:r>
          </a:p>
          <a:p>
            <a:pPr marL="0" indent="0">
              <a:buNone/>
            </a:pPr>
            <a:r>
              <a:rPr lang="en-US" dirty="0"/>
              <a:t>An </a:t>
            </a:r>
            <a:r>
              <a:rPr lang="en-US" b="1" dirty="0"/>
              <a:t>equal sign</a:t>
            </a:r>
            <a:r>
              <a:rPr lang="en-US" dirty="0"/>
              <a:t> is used to </a:t>
            </a:r>
            <a:r>
              <a:rPr lang="en-US" b="1" dirty="0"/>
              <a:t>assign values</a:t>
            </a:r>
            <a:r>
              <a:rPr lang="en-US" dirty="0"/>
              <a:t> to variables.</a:t>
            </a:r>
          </a:p>
          <a:p>
            <a:pPr marL="0" indent="0">
              <a:buNone/>
            </a:pPr>
            <a:r>
              <a:rPr lang="en-US" dirty="0"/>
              <a:t>In this example, x is defined as a variable. Then, x is assigned (given) the value 6:</a:t>
            </a:r>
          </a:p>
          <a:p>
            <a:r>
              <a:rPr lang="en-US" dirty="0"/>
              <a:t> </a:t>
            </a:r>
            <a:r>
              <a:rPr lang="en-US" dirty="0" smtClean="0"/>
              <a:t> </a:t>
            </a:r>
            <a:r>
              <a:rPr lang="mr-IN" dirty="0" err="1" smtClean="0"/>
              <a:t>var</a:t>
            </a:r>
            <a:r>
              <a:rPr lang="mr-IN" dirty="0" smtClean="0"/>
              <a:t> </a:t>
            </a:r>
            <a:r>
              <a:rPr lang="mr-IN" dirty="0" err="1"/>
              <a:t>x</a:t>
            </a:r>
            <a:r>
              <a:rPr lang="mr-IN" dirty="0" smtClean="0"/>
              <a:t>;</a:t>
            </a:r>
            <a:r>
              <a:rPr lang="mr-IN" dirty="0"/>
              <a:t/>
            </a:r>
            <a:br>
              <a:rPr lang="mr-IN" dirty="0"/>
            </a:br>
            <a:r>
              <a:rPr lang="en-US" dirty="0" smtClean="0"/>
              <a:t>  </a:t>
            </a:r>
            <a:r>
              <a:rPr lang="mr-IN" dirty="0" err="1" smtClean="0"/>
              <a:t>x</a:t>
            </a:r>
            <a:r>
              <a:rPr lang="mr-IN" dirty="0" smtClean="0"/>
              <a:t> </a:t>
            </a:r>
            <a:r>
              <a:rPr lang="mr-IN" dirty="0"/>
              <a:t>= 6</a:t>
            </a:r>
            <a:r>
              <a:rPr lang="mr-IN" dirty="0" smtClean="0"/>
              <a:t>;</a:t>
            </a:r>
            <a:endParaRPr lang="en-US" dirty="0"/>
          </a:p>
          <a:p>
            <a:r>
              <a:rPr lang="en-US" dirty="0" smtClean="0"/>
              <a:t>  </a:t>
            </a:r>
            <a:r>
              <a:rPr lang="en-US" dirty="0" err="1" smtClean="0"/>
              <a:t>var</a:t>
            </a:r>
            <a:r>
              <a:rPr lang="en-US" dirty="0" smtClean="0"/>
              <a:t> x = 6;</a:t>
            </a:r>
            <a:endParaRPr lang="en-US" dirty="0"/>
          </a:p>
        </p:txBody>
      </p:sp>
      <p:sp>
        <p:nvSpPr>
          <p:cNvPr id="4" name="TextBox 3"/>
          <p:cNvSpPr txBox="1"/>
          <p:nvPr/>
        </p:nvSpPr>
        <p:spPr>
          <a:xfrm>
            <a:off x="6139543" y="5903138"/>
            <a:ext cx="5187895" cy="369332"/>
          </a:xfrm>
          <a:prstGeom prst="rect">
            <a:avLst/>
          </a:prstGeom>
          <a:noFill/>
        </p:spPr>
        <p:txBody>
          <a:bodyPr wrap="none" rtlCol="0">
            <a:spAutoFit/>
          </a:bodyPr>
          <a:lstStyle/>
          <a:p>
            <a:pPr algn="r"/>
            <a:r>
              <a:rPr lang="en-US" dirty="0"/>
              <a:t>Source: https://www.w3schools.com/</a:t>
            </a:r>
            <a:r>
              <a:rPr lang="en-US" dirty="0" err="1"/>
              <a:t>js</a:t>
            </a:r>
            <a:r>
              <a:rPr lang="en-US" dirty="0"/>
              <a:t>/</a:t>
            </a:r>
            <a:r>
              <a:rPr lang="en-US" dirty="0" err="1"/>
              <a:t>js_syntax.asp</a:t>
            </a:r>
            <a:endParaRPr lang="en-US" dirty="0"/>
          </a:p>
        </p:txBody>
      </p:sp>
    </p:spTree>
    <p:extLst>
      <p:ext uri="{BB962C8B-B14F-4D97-AF65-F5344CB8AC3E}">
        <p14:creationId xmlns:p14="http://schemas.microsoft.com/office/powerpoint/2010/main" val="1082978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Variables</a:t>
            </a:r>
            <a:endParaRPr lang="en-US" dirty="0"/>
          </a:p>
        </p:txBody>
      </p:sp>
      <p:sp>
        <p:nvSpPr>
          <p:cNvPr id="3" name="Content Placeholder 2"/>
          <p:cNvSpPr>
            <a:spLocks noGrp="1"/>
          </p:cNvSpPr>
          <p:nvPr>
            <p:ph idx="1"/>
          </p:nvPr>
        </p:nvSpPr>
        <p:spPr>
          <a:xfrm>
            <a:off x="1261872" y="1978090"/>
            <a:ext cx="8595360" cy="4202047"/>
          </a:xfrm>
        </p:spPr>
        <p:txBody>
          <a:bodyPr>
            <a:normAutofit/>
          </a:bodyPr>
          <a:lstStyle/>
          <a:p>
            <a:pPr marL="0" indent="0">
              <a:buNone/>
            </a:pPr>
            <a:r>
              <a:rPr lang="en-US" sz="3600" dirty="0"/>
              <a:t>Creating a variable in JavaScript is called "declaring" a variable. </a:t>
            </a:r>
            <a:endParaRPr lang="en-US" sz="3600" dirty="0" smtClean="0"/>
          </a:p>
          <a:p>
            <a:pPr marL="0" indent="0" algn="ctr">
              <a:buNone/>
            </a:pPr>
            <a:r>
              <a:rPr lang="en-US" sz="3600" dirty="0" err="1" smtClean="0"/>
              <a:t>var</a:t>
            </a:r>
            <a:r>
              <a:rPr lang="en-US" sz="3600" dirty="0" smtClean="0"/>
              <a:t> x (undefined)</a:t>
            </a:r>
          </a:p>
          <a:p>
            <a:pPr marL="0" indent="0" algn="ctr">
              <a:buNone/>
            </a:pPr>
            <a:r>
              <a:rPr lang="en-US" sz="3600" dirty="0" err="1" smtClean="0"/>
              <a:t>var</a:t>
            </a:r>
            <a:r>
              <a:rPr lang="en-US" sz="3600" dirty="0" smtClean="0"/>
              <a:t> x = 52</a:t>
            </a:r>
          </a:p>
        </p:txBody>
      </p:sp>
    </p:spTree>
    <p:extLst>
      <p:ext uri="{BB962C8B-B14F-4D97-AF65-F5344CB8AC3E}">
        <p14:creationId xmlns:p14="http://schemas.microsoft.com/office/powerpoint/2010/main" val="1026176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marL="0" indent="0">
              <a:buNone/>
            </a:pPr>
            <a:r>
              <a:rPr lang="en-US" dirty="0"/>
              <a:t>You use variables as symbolic names for values in your application. The names of variables, called </a:t>
            </a:r>
            <a:r>
              <a:rPr lang="en-US" dirty="0" smtClean="0"/>
              <a:t>identifiers</a:t>
            </a:r>
            <a:r>
              <a:rPr lang="en-US" dirty="0"/>
              <a:t>, conform to certain rules</a:t>
            </a:r>
            <a:r>
              <a:rPr lang="en-US" dirty="0" smtClean="0"/>
              <a:t>.</a:t>
            </a:r>
            <a:endParaRPr lang="en-US" dirty="0"/>
          </a:p>
          <a:p>
            <a:r>
              <a:rPr lang="en-US" dirty="0"/>
              <a:t>A JavaScript identifier must start with a letter, underscore (_), or dollar sign ($); subsequent characters can also be digits (0-9). Because JavaScript is case sensitive, letters include the characters "A" through "Z" (uppercase) and the characters "a" through "z" (lowercase).</a:t>
            </a:r>
          </a:p>
          <a:p>
            <a:r>
              <a:rPr lang="en-US" dirty="0"/>
              <a:t>You can use most of ISO 8859-1 or Unicode letters such as </a:t>
            </a:r>
            <a:r>
              <a:rPr lang="en-US" dirty="0" err="1"/>
              <a:t>å</a:t>
            </a:r>
            <a:r>
              <a:rPr lang="en-US" dirty="0"/>
              <a:t> and </a:t>
            </a:r>
            <a:r>
              <a:rPr lang="en-US" dirty="0" err="1"/>
              <a:t>ü</a:t>
            </a:r>
            <a:r>
              <a:rPr lang="en-US" dirty="0"/>
              <a:t> in </a:t>
            </a:r>
            <a:r>
              <a:rPr lang="en-US" dirty="0" smtClean="0"/>
              <a:t>identifiers.</a:t>
            </a:r>
            <a:r>
              <a:rPr lang="en-US" dirty="0"/>
              <a:t> You can also use the Unicode escape sequences as characters in identifiers.</a:t>
            </a:r>
          </a:p>
          <a:p>
            <a:r>
              <a:rPr lang="en-US" dirty="0"/>
              <a:t>Some examples of legal names are </a:t>
            </a:r>
            <a:r>
              <a:rPr lang="en-US" dirty="0" err="1"/>
              <a:t>Number_hits</a:t>
            </a:r>
            <a:r>
              <a:rPr lang="en-US" dirty="0"/>
              <a:t>, temp99, $credit, and _name.</a:t>
            </a:r>
          </a:p>
          <a:p>
            <a:endParaRPr lang="en-US" dirty="0"/>
          </a:p>
        </p:txBody>
      </p:sp>
    </p:spTree>
    <p:extLst>
      <p:ext uri="{BB962C8B-B14F-4D97-AF65-F5344CB8AC3E}">
        <p14:creationId xmlns:p14="http://schemas.microsoft.com/office/powerpoint/2010/main" val="1594395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pPr marL="0" indent="0">
              <a:buNone/>
            </a:pPr>
            <a:r>
              <a:rPr lang="en-US" dirty="0"/>
              <a:t>When you declare a variable outside of any function, it is called a </a:t>
            </a:r>
            <a:r>
              <a:rPr lang="en-US" i="1" dirty="0"/>
              <a:t>global</a:t>
            </a:r>
            <a:r>
              <a:rPr lang="en-US" dirty="0"/>
              <a:t> variable, because it is available to any other code in the current document. </a:t>
            </a:r>
            <a:endParaRPr lang="en-US" dirty="0" smtClean="0"/>
          </a:p>
          <a:p>
            <a:pPr marL="0" indent="0">
              <a:buNone/>
            </a:pPr>
            <a:r>
              <a:rPr lang="en-US" dirty="0" smtClean="0"/>
              <a:t>When </a:t>
            </a:r>
            <a:r>
              <a:rPr lang="en-US" dirty="0"/>
              <a:t>you declare a variable within a function, it is called a </a:t>
            </a:r>
            <a:r>
              <a:rPr lang="en-US" i="1" dirty="0"/>
              <a:t>local</a:t>
            </a:r>
            <a:r>
              <a:rPr lang="en-US" dirty="0"/>
              <a:t> variable, because it is available only within that function.</a:t>
            </a:r>
          </a:p>
        </p:txBody>
      </p:sp>
    </p:spTree>
    <p:extLst>
      <p:ext uri="{BB962C8B-B14F-4D97-AF65-F5344CB8AC3E}">
        <p14:creationId xmlns:p14="http://schemas.microsoft.com/office/powerpoint/2010/main" val="1144119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smtClean="0"/>
              <a:t>hoisting</a:t>
            </a:r>
            <a:endParaRPr lang="en-US" dirty="0"/>
          </a:p>
        </p:txBody>
      </p:sp>
      <p:sp>
        <p:nvSpPr>
          <p:cNvPr id="3" name="Content Placeholder 2"/>
          <p:cNvSpPr>
            <a:spLocks noGrp="1"/>
          </p:cNvSpPr>
          <p:nvPr>
            <p:ph idx="1"/>
          </p:nvPr>
        </p:nvSpPr>
        <p:spPr/>
        <p:txBody>
          <a:bodyPr/>
          <a:lstStyle/>
          <a:p>
            <a:pPr marL="0" indent="0">
              <a:buNone/>
            </a:pPr>
            <a:r>
              <a:rPr lang="en-US" dirty="0" smtClean="0"/>
              <a:t>Another </a:t>
            </a:r>
            <a:r>
              <a:rPr lang="en-US" dirty="0"/>
              <a:t>unusual thing about variables in JavaScript is that you can refer to a variable declared later, without getting an exception</a:t>
            </a:r>
            <a:r>
              <a:rPr lang="en-US" dirty="0" smtClean="0"/>
              <a:t>.</a:t>
            </a:r>
          </a:p>
          <a:p>
            <a:pPr marL="0" indent="0">
              <a:buNone/>
            </a:pPr>
            <a:r>
              <a:rPr lang="en-US" dirty="0" smtClean="0"/>
              <a:t>This </a:t>
            </a:r>
            <a:r>
              <a:rPr lang="en-US" dirty="0"/>
              <a:t>concept is known as </a:t>
            </a:r>
            <a:r>
              <a:rPr lang="en-US" b="1" dirty="0"/>
              <a:t>hoisting</a:t>
            </a:r>
            <a:r>
              <a:rPr lang="en-US" dirty="0"/>
              <a:t>; variables in JavaScript are in a sense "hoisted" or lifted to the top of the function or statement. </a:t>
            </a:r>
            <a:endParaRPr lang="en-US" dirty="0" smtClean="0"/>
          </a:p>
          <a:p>
            <a:pPr marL="0" indent="0">
              <a:buNone/>
            </a:pPr>
            <a:r>
              <a:rPr lang="en-US" dirty="0" smtClean="0"/>
              <a:t>However</a:t>
            </a:r>
            <a:r>
              <a:rPr lang="en-US" dirty="0"/>
              <a:t>, variables that are hoisted will return a value of undefined. So even if you declare and initialize after you use or refer to this variable, it will still return undefined</a:t>
            </a:r>
            <a:r>
              <a:rPr lang="en-US" dirty="0" smtClean="0"/>
              <a:t>.</a:t>
            </a:r>
            <a:endParaRPr lang="en-US" dirty="0"/>
          </a:p>
          <a:p>
            <a:pPr marL="0" indent="0">
              <a:buNone/>
            </a:pPr>
            <a:r>
              <a:rPr lang="en-US" dirty="0"/>
              <a:t>Because of hoisting, all </a:t>
            </a:r>
            <a:r>
              <a:rPr lang="en-US" dirty="0" err="1"/>
              <a:t>var</a:t>
            </a:r>
            <a:r>
              <a:rPr lang="en-US" dirty="0"/>
              <a:t> statements in a function should be placed as near to the top of the function as possible. This best practice increases the clarity of the code.</a:t>
            </a:r>
          </a:p>
          <a:p>
            <a:endParaRPr lang="en-US" dirty="0"/>
          </a:p>
        </p:txBody>
      </p:sp>
    </p:spTree>
    <p:extLst>
      <p:ext uri="{BB962C8B-B14F-4D97-AF65-F5344CB8AC3E}">
        <p14:creationId xmlns:p14="http://schemas.microsoft.com/office/powerpoint/2010/main" val="357493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title="code examp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59" y="1127760"/>
            <a:ext cx="8509000" cy="5321300"/>
          </a:xfrm>
          <a:prstGeom prst="rect">
            <a:avLst/>
          </a:prstGeom>
        </p:spPr>
      </p:pic>
      <p:sp>
        <p:nvSpPr>
          <p:cNvPr id="2" name="Title 1"/>
          <p:cNvSpPr>
            <a:spLocks noGrp="1"/>
          </p:cNvSpPr>
          <p:nvPr>
            <p:ph type="title"/>
          </p:nvPr>
        </p:nvSpPr>
        <p:spPr>
          <a:xfrm>
            <a:off x="1261872" y="294198"/>
            <a:ext cx="9692640" cy="833562"/>
          </a:xfrm>
        </p:spPr>
        <p:txBody>
          <a:bodyPr/>
          <a:lstStyle/>
          <a:p>
            <a:r>
              <a:rPr lang="en-US" smtClean="0"/>
              <a:t>Variable Hoisting Example</a:t>
            </a:r>
            <a:endParaRPr lang="en-US"/>
          </a:p>
        </p:txBody>
      </p:sp>
    </p:spTree>
    <p:extLst>
      <p:ext uri="{BB962C8B-B14F-4D97-AF65-F5344CB8AC3E}">
        <p14:creationId xmlns:p14="http://schemas.microsoft.com/office/powerpoint/2010/main" val="1104944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variables</a:t>
            </a:r>
            <a:endParaRPr lang="en-US" dirty="0"/>
          </a:p>
        </p:txBody>
      </p:sp>
      <p:sp>
        <p:nvSpPr>
          <p:cNvPr id="3" name="Content Placeholder 2"/>
          <p:cNvSpPr>
            <a:spLocks noGrp="1"/>
          </p:cNvSpPr>
          <p:nvPr>
            <p:ph idx="1"/>
          </p:nvPr>
        </p:nvSpPr>
        <p:spPr/>
        <p:txBody>
          <a:bodyPr/>
          <a:lstStyle/>
          <a:p>
            <a:r>
              <a:rPr lang="en-US" dirty="0"/>
              <a:t>Global variables are in fact properties of the global object. In web pages the global object is window, so you can set and access global variables using the </a:t>
            </a:r>
            <a:r>
              <a:rPr lang="en-US" dirty="0" err="1"/>
              <a:t>window.variable</a:t>
            </a:r>
            <a:r>
              <a:rPr lang="en-US" dirty="0"/>
              <a:t> syntax.</a:t>
            </a:r>
          </a:p>
          <a:p>
            <a:r>
              <a:rPr lang="en-US" dirty="0"/>
              <a:t>Consequently, you can access global variables declared in one window or frame from another window or frame by specifying the window or frame name. For example, if a variable called </a:t>
            </a:r>
            <a:r>
              <a:rPr lang="en-US" dirty="0" err="1"/>
              <a:t>phoneNumber</a:t>
            </a:r>
            <a:r>
              <a:rPr lang="en-US" dirty="0"/>
              <a:t> is declared in a document, you can refer to this variable from an iframe as </a:t>
            </a:r>
            <a:r>
              <a:rPr lang="en-US" dirty="0" err="1"/>
              <a:t>parent.phoneNumber</a:t>
            </a:r>
            <a:r>
              <a:rPr lang="en-US" dirty="0"/>
              <a:t>.</a:t>
            </a:r>
          </a:p>
          <a:p>
            <a:endParaRPr lang="en-US" dirty="0"/>
          </a:p>
        </p:txBody>
      </p:sp>
    </p:spTree>
    <p:extLst>
      <p:ext uri="{BB962C8B-B14F-4D97-AF65-F5344CB8AC3E}">
        <p14:creationId xmlns:p14="http://schemas.microsoft.com/office/powerpoint/2010/main" val="1777948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1261872" y="1828801"/>
            <a:ext cx="8595360" cy="4366726"/>
          </a:xfrm>
        </p:spPr>
        <p:txBody>
          <a:bodyPr>
            <a:normAutofit/>
          </a:bodyPr>
          <a:lstStyle/>
          <a:p>
            <a:pPr marL="0" indent="0">
              <a:buNone/>
            </a:pPr>
            <a:r>
              <a:rPr lang="en-US" dirty="0"/>
              <a:t>Six data types that are primitives: Boolean. true and false.</a:t>
            </a:r>
          </a:p>
          <a:p>
            <a:r>
              <a:rPr lang="en-US" dirty="0"/>
              <a:t>null. A special keyword denoting a null value. Because JavaScript is case-sensitive, null is not the same as Null, NULL, or any other variant.</a:t>
            </a:r>
          </a:p>
          <a:p>
            <a:r>
              <a:rPr lang="en-US" dirty="0"/>
              <a:t>undefined. A top-level property whose value is undefined.</a:t>
            </a:r>
          </a:p>
          <a:p>
            <a:r>
              <a:rPr lang="en-US" dirty="0"/>
              <a:t>Number. 42 or 3.14159.</a:t>
            </a:r>
          </a:p>
          <a:p>
            <a:r>
              <a:rPr lang="en-US" dirty="0"/>
              <a:t>String. "Howdy"</a:t>
            </a:r>
          </a:p>
          <a:p>
            <a:r>
              <a:rPr lang="en-US" dirty="0"/>
              <a:t>Symbol (new in ECMAScript 2015). A data type whose instances are unique and immutable</a:t>
            </a:r>
            <a:r>
              <a:rPr lang="en-US" dirty="0" smtClean="0"/>
              <a:t>.</a:t>
            </a:r>
            <a:endParaRPr lang="en-US" dirty="0"/>
          </a:p>
          <a:p>
            <a:pPr marL="0" indent="0">
              <a:buNone/>
            </a:pPr>
            <a:r>
              <a:rPr lang="en-US" dirty="0" smtClean="0"/>
              <a:t>You don’t have to declare the data type. It is done automatically with JavaScript.</a:t>
            </a:r>
          </a:p>
          <a:p>
            <a:endParaRPr lang="en-US" dirty="0"/>
          </a:p>
          <a:p>
            <a:endParaRPr lang="en-US" dirty="0"/>
          </a:p>
        </p:txBody>
      </p:sp>
    </p:spTree>
    <p:extLst>
      <p:ext uri="{BB962C8B-B14F-4D97-AF65-F5344CB8AC3E}">
        <p14:creationId xmlns:p14="http://schemas.microsoft.com/office/powerpoint/2010/main" val="1636726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JavaScript</a:t>
            </a:r>
            <a:endParaRPr lang="en-US" dirty="0"/>
          </a:p>
        </p:txBody>
      </p:sp>
      <p:pic>
        <p:nvPicPr>
          <p:cNvPr id="4" name="Content Placeholder 3" title="variables"/>
          <p:cNvPicPr>
            <a:picLocks noGrp="1" noChangeAspect="1"/>
          </p:cNvPicPr>
          <p:nvPr>
            <p:ph idx="1"/>
          </p:nvPr>
        </p:nvPicPr>
        <p:blipFill rotWithShape="1">
          <a:blip r:embed="rId2">
            <a:extLst>
              <a:ext uri="{28A0092B-C50C-407E-A947-70E740481C1C}">
                <a14:useLocalDpi xmlns:a14="http://schemas.microsoft.com/office/drawing/2010/main" val="0"/>
              </a:ext>
            </a:extLst>
          </a:blip>
          <a:srcRect t="2393" r="-11859" b="-9715"/>
          <a:stretch/>
        </p:blipFill>
        <p:spPr>
          <a:xfrm>
            <a:off x="1261872" y="3864770"/>
            <a:ext cx="8594725" cy="1021402"/>
          </a:xfrm>
        </p:spPr>
      </p:pic>
      <p:pic>
        <p:nvPicPr>
          <p:cNvPr id="5" name="Picture 4" title="variable syntax"/>
          <p:cNvPicPr>
            <a:picLocks noChangeAspect="1"/>
          </p:cNvPicPr>
          <p:nvPr/>
        </p:nvPicPr>
        <p:blipFill rotWithShape="1">
          <a:blip r:embed="rId3">
            <a:extLst>
              <a:ext uri="{28A0092B-C50C-407E-A947-70E740481C1C}">
                <a14:useLocalDpi xmlns:a14="http://schemas.microsoft.com/office/drawing/2010/main" val="0"/>
              </a:ext>
            </a:extLst>
          </a:blip>
          <a:srcRect b="9243"/>
          <a:stretch/>
        </p:blipFill>
        <p:spPr>
          <a:xfrm>
            <a:off x="1261872" y="2290378"/>
            <a:ext cx="7683500" cy="956675"/>
          </a:xfrm>
          <a:prstGeom prst="rect">
            <a:avLst/>
          </a:prstGeom>
        </p:spPr>
      </p:pic>
    </p:spTree>
    <p:extLst>
      <p:ext uri="{BB962C8B-B14F-4D97-AF65-F5344CB8AC3E}">
        <p14:creationId xmlns:p14="http://schemas.microsoft.com/office/powerpoint/2010/main" val="113639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JavaScript	</a:t>
            </a:r>
            <a:endParaRPr lang="en-US" dirty="0"/>
          </a:p>
        </p:txBody>
      </p:sp>
      <p:sp>
        <p:nvSpPr>
          <p:cNvPr id="3" name="Content Placeholder 2"/>
          <p:cNvSpPr>
            <a:spLocks noGrp="1"/>
          </p:cNvSpPr>
          <p:nvPr>
            <p:ph idx="1"/>
          </p:nvPr>
        </p:nvSpPr>
        <p:spPr/>
        <p:txBody>
          <a:bodyPr/>
          <a:lstStyle/>
          <a:p>
            <a:pPr marL="0" indent="0">
              <a:buNone/>
            </a:pPr>
            <a:r>
              <a:rPr lang="en-US" dirty="0"/>
              <a:t>Objects and functions are the other fundamental elements in the language. </a:t>
            </a:r>
            <a:endParaRPr lang="en-US" dirty="0" smtClean="0"/>
          </a:p>
          <a:p>
            <a:pPr marL="0" indent="0">
              <a:buNone/>
            </a:pPr>
            <a:r>
              <a:rPr lang="en-US" dirty="0" smtClean="0"/>
              <a:t>You </a:t>
            </a:r>
            <a:r>
              <a:rPr lang="en-US" dirty="0"/>
              <a:t>can think of objects as named containers for values, and functions as procedures that your application can perform.</a:t>
            </a:r>
          </a:p>
        </p:txBody>
      </p:sp>
    </p:spTree>
    <p:extLst>
      <p:ext uri="{BB962C8B-B14F-4D97-AF65-F5344CB8AC3E}">
        <p14:creationId xmlns:p14="http://schemas.microsoft.com/office/powerpoint/2010/main" val="282217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a:xfrm>
            <a:off x="1261872" y="1828800"/>
            <a:ext cx="8595360" cy="4068475"/>
          </a:xfrm>
        </p:spPr>
        <p:txBody>
          <a:bodyPr>
            <a:normAutofit/>
          </a:bodyPr>
          <a:lstStyle/>
          <a:p>
            <a:pPr marL="0" indent="0">
              <a:buNone/>
            </a:pPr>
            <a:r>
              <a:rPr lang="en-US" dirty="0" smtClean="0"/>
              <a:t>JavaScript </a:t>
            </a:r>
            <a:r>
              <a:rPr lang="en-US" dirty="0"/>
              <a:t>is a cross-platform, object-oriented scripting language. It is a small and lightweight language. Inside a host environment (for example, a web browser), JavaScript can be connected to the objects of its environment to provide programmatic control over them</a:t>
            </a:r>
            <a:r>
              <a:rPr lang="en-US" dirty="0" smtClean="0"/>
              <a:t>.</a:t>
            </a:r>
          </a:p>
          <a:p>
            <a:endParaRPr lang="en-US" dirty="0"/>
          </a:p>
        </p:txBody>
      </p:sp>
      <p:sp>
        <p:nvSpPr>
          <p:cNvPr id="4" name="TextBox 3"/>
          <p:cNvSpPr txBox="1"/>
          <p:nvPr/>
        </p:nvSpPr>
        <p:spPr>
          <a:xfrm>
            <a:off x="2993133" y="5897275"/>
            <a:ext cx="8289963" cy="369332"/>
          </a:xfrm>
          <a:prstGeom prst="rect">
            <a:avLst/>
          </a:prstGeom>
          <a:noFill/>
        </p:spPr>
        <p:txBody>
          <a:bodyPr wrap="none" rtlCol="0">
            <a:spAutoFit/>
          </a:bodyPr>
          <a:lstStyle/>
          <a:p>
            <a:pPr algn="r"/>
            <a:r>
              <a:rPr lang="en-US" dirty="0" smtClean="0"/>
              <a:t>Source</a:t>
            </a:r>
            <a:r>
              <a:rPr lang="en-US" dirty="0"/>
              <a:t>: https://</a:t>
            </a:r>
            <a:r>
              <a:rPr lang="en-US" dirty="0" err="1"/>
              <a:t>developer.mozilla.org</a:t>
            </a:r>
            <a:r>
              <a:rPr lang="en-US" dirty="0"/>
              <a:t>/</a:t>
            </a:r>
            <a:r>
              <a:rPr lang="en-US" dirty="0" err="1"/>
              <a:t>en</a:t>
            </a:r>
            <a:r>
              <a:rPr lang="en-US" dirty="0"/>
              <a:t>-US/docs/Web/JavaScript/Guide/Introduction</a:t>
            </a:r>
          </a:p>
        </p:txBody>
      </p:sp>
    </p:spTree>
    <p:extLst>
      <p:ext uri="{BB962C8B-B14F-4D97-AF65-F5344CB8AC3E}">
        <p14:creationId xmlns:p14="http://schemas.microsoft.com/office/powerpoint/2010/main" val="111879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 Types: Arrays</a:t>
            </a:r>
            <a:endParaRPr lang="en-US" dirty="0"/>
          </a:p>
        </p:txBody>
      </p:sp>
      <p:sp>
        <p:nvSpPr>
          <p:cNvPr id="3" name="Content Placeholder 2"/>
          <p:cNvSpPr>
            <a:spLocks noGrp="1"/>
          </p:cNvSpPr>
          <p:nvPr>
            <p:ph idx="1"/>
          </p:nvPr>
        </p:nvSpPr>
        <p:spPr>
          <a:xfrm>
            <a:off x="1261872" y="1828801"/>
            <a:ext cx="8595360" cy="2108718"/>
          </a:xfrm>
        </p:spPr>
        <p:txBody>
          <a:bodyPr/>
          <a:lstStyle/>
          <a:p>
            <a:pPr marL="0" indent="0">
              <a:buNone/>
            </a:pPr>
            <a:r>
              <a:rPr lang="en-US" dirty="0"/>
              <a:t>An array literal is a list of zero or more expressions, each of which represents an array element, enclosed in square brackets ([]). When you create an array using an array literal, it is initialized with the specified values as its elements, and its length is set to the number of arguments specified</a:t>
            </a:r>
            <a:r>
              <a:rPr lang="en-US" dirty="0" smtClean="0"/>
              <a:t>.</a:t>
            </a:r>
          </a:p>
          <a:p>
            <a:pPr marL="0" indent="0">
              <a:buNone/>
            </a:pPr>
            <a:endParaRPr lang="en-US" dirty="0"/>
          </a:p>
          <a:p>
            <a:pPr marL="0" indent="0">
              <a:buNone/>
            </a:pPr>
            <a:endParaRPr lang="en-US" dirty="0"/>
          </a:p>
        </p:txBody>
      </p:sp>
      <p:pic>
        <p:nvPicPr>
          <p:cNvPr id="4" name="Picture 3" title="variable synta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3389198"/>
            <a:ext cx="7518400" cy="685800"/>
          </a:xfrm>
          <a:prstGeom prst="rect">
            <a:avLst/>
          </a:prstGeom>
        </p:spPr>
      </p:pic>
    </p:spTree>
    <p:extLst>
      <p:ext uri="{BB962C8B-B14F-4D97-AF65-F5344CB8AC3E}">
        <p14:creationId xmlns:p14="http://schemas.microsoft.com/office/powerpoint/2010/main" val="173106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arrays starting with 0</a:t>
            </a:r>
            <a:endParaRPr lang="en-US" dirty="0"/>
          </a:p>
        </p:txBody>
      </p:sp>
      <p:pic>
        <p:nvPicPr>
          <p:cNvPr id="4" name="Content Placeholder 3" title="array synta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000720"/>
            <a:ext cx="7518400" cy="685800"/>
          </a:xfrm>
        </p:spPr>
      </p:pic>
      <p:sp>
        <p:nvSpPr>
          <p:cNvPr id="5" name="TextBox 4"/>
          <p:cNvSpPr txBox="1"/>
          <p:nvPr/>
        </p:nvSpPr>
        <p:spPr>
          <a:xfrm>
            <a:off x="1261872" y="3340358"/>
            <a:ext cx="7518400" cy="1384995"/>
          </a:xfrm>
          <a:prstGeom prst="rect">
            <a:avLst/>
          </a:prstGeom>
          <a:noFill/>
        </p:spPr>
        <p:txBody>
          <a:bodyPr wrap="square" rtlCol="0">
            <a:spAutoFit/>
          </a:bodyPr>
          <a:lstStyle/>
          <a:p>
            <a:r>
              <a:rPr lang="en-US" sz="2800" dirty="0" smtClean="0"/>
              <a:t>coffees[0] = French Roast</a:t>
            </a:r>
          </a:p>
          <a:p>
            <a:r>
              <a:rPr lang="en-US" sz="2800" dirty="0" smtClean="0"/>
              <a:t>coffees[1] = Colombian</a:t>
            </a:r>
          </a:p>
          <a:p>
            <a:r>
              <a:rPr lang="en-US" sz="2800" dirty="0"/>
              <a:t>c</a:t>
            </a:r>
            <a:r>
              <a:rPr lang="en-US" sz="2800" dirty="0" smtClean="0"/>
              <a:t>offees[2] = Kona</a:t>
            </a:r>
            <a:endParaRPr lang="en-US" sz="2800" dirty="0"/>
          </a:p>
        </p:txBody>
      </p:sp>
    </p:spTree>
    <p:extLst>
      <p:ext uri="{BB962C8B-B14F-4D97-AF65-F5344CB8AC3E}">
        <p14:creationId xmlns:p14="http://schemas.microsoft.com/office/powerpoint/2010/main" val="374470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Literal Types</a:t>
            </a:r>
            <a:endParaRPr lang="en-US" dirty="0"/>
          </a:p>
        </p:txBody>
      </p:sp>
      <p:sp>
        <p:nvSpPr>
          <p:cNvPr id="3" name="Content Placeholder 2"/>
          <p:cNvSpPr>
            <a:spLocks noGrp="1"/>
          </p:cNvSpPr>
          <p:nvPr>
            <p:ph idx="1"/>
          </p:nvPr>
        </p:nvSpPr>
        <p:spPr/>
        <p:txBody>
          <a:bodyPr/>
          <a:lstStyle/>
          <a:p>
            <a:pPr marL="0" indent="0">
              <a:buNone/>
            </a:pPr>
            <a:r>
              <a:rPr lang="en-US" b="1" dirty="0" smtClean="0"/>
              <a:t>Boolean</a:t>
            </a:r>
            <a:r>
              <a:rPr lang="en-US" dirty="0" smtClean="0"/>
              <a:t> : True || False</a:t>
            </a:r>
          </a:p>
          <a:p>
            <a:pPr marL="0" indent="0">
              <a:buNone/>
            </a:pPr>
            <a:r>
              <a:rPr lang="en-US" b="1" dirty="0" smtClean="0"/>
              <a:t>Integers </a:t>
            </a:r>
            <a:r>
              <a:rPr lang="en-US" dirty="0" smtClean="0"/>
              <a:t>: Numbers</a:t>
            </a:r>
          </a:p>
          <a:p>
            <a:pPr marL="0" indent="0">
              <a:buNone/>
            </a:pPr>
            <a:r>
              <a:rPr lang="en-US" b="1" dirty="0" smtClean="0"/>
              <a:t>Floating-point</a:t>
            </a:r>
            <a:r>
              <a:rPr lang="en-US" dirty="0" smtClean="0"/>
              <a:t> : Numbers with decimals and/or (+/-)</a:t>
            </a:r>
          </a:p>
          <a:p>
            <a:pPr marL="0" indent="0">
              <a:buNone/>
            </a:pPr>
            <a:r>
              <a:rPr lang="en-US" dirty="0" err="1"/>
              <a:t>RegExp</a:t>
            </a:r>
            <a:r>
              <a:rPr lang="en-US" dirty="0"/>
              <a:t> : A </a:t>
            </a:r>
            <a:r>
              <a:rPr lang="en-US" dirty="0" err="1" smtClean="0"/>
              <a:t>regexp</a:t>
            </a:r>
            <a:r>
              <a:rPr lang="en-US" dirty="0" smtClean="0"/>
              <a:t> </a:t>
            </a:r>
            <a:r>
              <a:rPr lang="en-US" dirty="0"/>
              <a:t>literal is a pattern enclosed between slashes</a:t>
            </a:r>
            <a:r>
              <a:rPr lang="en-US" dirty="0" smtClean="0"/>
              <a:t>.</a:t>
            </a:r>
            <a:br>
              <a:rPr lang="en-US" dirty="0" smtClean="0"/>
            </a:br>
            <a:r>
              <a:rPr lang="en-US" dirty="0" smtClean="0"/>
              <a:t>     </a:t>
            </a:r>
            <a:r>
              <a:rPr lang="mr-IN" dirty="0" err="1" smtClean="0"/>
              <a:t>var</a:t>
            </a:r>
            <a:r>
              <a:rPr lang="mr-IN" dirty="0" smtClean="0"/>
              <a:t> </a:t>
            </a:r>
            <a:r>
              <a:rPr lang="mr-IN" dirty="0" err="1"/>
              <a:t>re</a:t>
            </a:r>
            <a:r>
              <a:rPr lang="mr-IN" dirty="0"/>
              <a:t> = /</a:t>
            </a:r>
            <a:r>
              <a:rPr lang="mr-IN" dirty="0" err="1"/>
              <a:t>ab+c</a:t>
            </a:r>
            <a:r>
              <a:rPr lang="mr-IN" dirty="0" smtClean="0"/>
              <a:t>/;</a:t>
            </a:r>
            <a:endParaRPr lang="en-US" dirty="0" smtClean="0"/>
          </a:p>
          <a:p>
            <a:pPr marL="0" indent="0">
              <a:buNone/>
            </a:pPr>
            <a:r>
              <a:rPr lang="en-US" b="1" dirty="0" smtClean="0"/>
              <a:t>String </a:t>
            </a:r>
            <a:r>
              <a:rPr lang="en-US" dirty="0" smtClean="0"/>
              <a:t>: Characters enclosed in single or double quotes</a:t>
            </a:r>
            <a:br>
              <a:rPr lang="en-US" dirty="0" smtClean="0"/>
            </a:br>
            <a:r>
              <a:rPr lang="en-US" dirty="0" smtClean="0"/>
              <a:t>     ‘foo’</a:t>
            </a:r>
          </a:p>
          <a:p>
            <a:pPr marL="0" indent="0">
              <a:buNone/>
            </a:pPr>
            <a:r>
              <a:rPr lang="en-US" b="1" dirty="0" smtClean="0"/>
              <a:t>Object</a:t>
            </a:r>
            <a:r>
              <a:rPr lang="en-US" dirty="0"/>
              <a:t> : A list of 0 or more pairs of names and </a:t>
            </a:r>
            <a:r>
              <a:rPr lang="en-US" dirty="0" smtClean="0"/>
              <a:t>values</a:t>
            </a:r>
          </a:p>
          <a:p>
            <a:pPr marL="274320" lvl="1" indent="0">
              <a:buNone/>
            </a:pPr>
            <a:r>
              <a:rPr lang="mr-IN" dirty="0" err="1"/>
              <a:t>myObj</a:t>
            </a:r>
            <a:r>
              <a:rPr lang="mr-IN" dirty="0"/>
              <a:t> = { "</a:t>
            </a:r>
            <a:r>
              <a:rPr lang="mr-IN" dirty="0" err="1"/>
              <a:t>name</a:t>
            </a:r>
            <a:r>
              <a:rPr lang="mr-IN" dirty="0"/>
              <a:t>":"</a:t>
            </a:r>
            <a:r>
              <a:rPr lang="mr-IN" dirty="0" err="1"/>
              <a:t>John</a:t>
            </a:r>
            <a:r>
              <a:rPr lang="mr-IN" dirty="0"/>
              <a:t>", "age":30, "</a:t>
            </a:r>
            <a:r>
              <a:rPr lang="mr-IN" dirty="0" err="1"/>
              <a:t>car</a:t>
            </a:r>
            <a:r>
              <a:rPr lang="mr-IN" dirty="0"/>
              <a:t>":</a:t>
            </a:r>
            <a:r>
              <a:rPr lang="mr-IN" dirty="0" err="1"/>
              <a:t>null</a:t>
            </a:r>
            <a:r>
              <a:rPr lang="mr-IN" dirty="0"/>
              <a:t> };</a:t>
            </a:r>
            <a:endParaRPr lang="en-US" b="1" dirty="0"/>
          </a:p>
        </p:txBody>
      </p:sp>
    </p:spTree>
    <p:extLst>
      <p:ext uri="{BB962C8B-B14F-4D97-AF65-F5344CB8AC3E}">
        <p14:creationId xmlns:p14="http://schemas.microsoft.com/office/powerpoint/2010/main" val="583366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a:xfrm>
            <a:off x="1261872" y="1828800"/>
            <a:ext cx="9860218" cy="4351337"/>
          </a:xfrm>
        </p:spPr>
        <p:txBody>
          <a:bodyPr/>
          <a:lstStyle/>
          <a:p>
            <a:pPr marL="0" indent="0">
              <a:buNone/>
            </a:pPr>
            <a:r>
              <a:rPr lang="en-US" dirty="0" smtClean="0"/>
              <a:t>Objects are like variables with many data points</a:t>
            </a:r>
          </a:p>
          <a:p>
            <a:endParaRPr lang="en-US" dirty="0"/>
          </a:p>
          <a:p>
            <a:pPr marL="0" indent="0">
              <a:buNone/>
            </a:pPr>
            <a:r>
              <a:rPr lang="en-US" dirty="0" err="1"/>
              <a:t>var</a:t>
            </a:r>
            <a:r>
              <a:rPr lang="en-US" dirty="0"/>
              <a:t> car = "Fiat</a:t>
            </a:r>
            <a:r>
              <a:rPr lang="en-US" dirty="0" smtClean="0"/>
              <a:t>";</a:t>
            </a:r>
          </a:p>
          <a:p>
            <a:pPr marL="0" indent="0">
              <a:buNone/>
            </a:pPr>
            <a:r>
              <a:rPr lang="en-US" dirty="0" err="1"/>
              <a:t>var</a:t>
            </a:r>
            <a:r>
              <a:rPr lang="en-US" dirty="0"/>
              <a:t> car = {</a:t>
            </a:r>
            <a:r>
              <a:rPr lang="en-US" dirty="0" err="1"/>
              <a:t>type:"Fiat</a:t>
            </a:r>
            <a:r>
              <a:rPr lang="en-US" dirty="0"/>
              <a:t>", model:"500", </a:t>
            </a:r>
            <a:r>
              <a:rPr lang="en-US" dirty="0" err="1"/>
              <a:t>color:"white</a:t>
            </a:r>
            <a:r>
              <a:rPr lang="en-US" dirty="0" smtClean="0"/>
              <a:t>"};</a:t>
            </a:r>
          </a:p>
          <a:p>
            <a:pPr marL="0" indent="0">
              <a:buNone/>
            </a:pPr>
            <a:endParaRPr lang="en-US" dirty="0"/>
          </a:p>
          <a:p>
            <a:pPr marL="0" indent="0" algn="r">
              <a:buNone/>
            </a:pPr>
            <a:r>
              <a:rPr lang="en-US" dirty="0"/>
              <a:t>Try it: https://www.w3schools.com/</a:t>
            </a:r>
            <a:r>
              <a:rPr lang="en-US" dirty="0" err="1"/>
              <a:t>js</a:t>
            </a:r>
            <a:r>
              <a:rPr lang="en-US" dirty="0"/>
              <a:t>/</a:t>
            </a:r>
            <a:r>
              <a:rPr lang="en-US" dirty="0" err="1"/>
              <a:t>tryit.asp?filename</a:t>
            </a:r>
            <a:r>
              <a:rPr lang="en-US" dirty="0"/>
              <a:t>=tryjs_objects_properties_1</a:t>
            </a:r>
          </a:p>
        </p:txBody>
      </p:sp>
    </p:spTree>
    <p:extLst>
      <p:ext uri="{BB962C8B-B14F-4D97-AF65-F5344CB8AC3E}">
        <p14:creationId xmlns:p14="http://schemas.microsoft.com/office/powerpoint/2010/main" val="1643917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 Characters</a:t>
            </a: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quote = "He read \"The Cremation of Sam McGee\" by R.W. Service</a:t>
            </a:r>
            <a:r>
              <a:rPr lang="en-US" dirty="0" smtClean="0"/>
              <a:t>.";</a:t>
            </a:r>
          </a:p>
          <a:p>
            <a:pPr marL="0" indent="0">
              <a:buNone/>
            </a:pPr>
            <a:r>
              <a:rPr lang="en-US" dirty="0"/>
              <a:t>OUTPUT of quote: He read "The Cremation of Sam McGee" by R.W. Service</a:t>
            </a:r>
            <a:r>
              <a:rPr lang="en-US" dirty="0" smtClean="0"/>
              <a:t>.</a:t>
            </a:r>
            <a:endParaRPr lang="en-US" dirty="0"/>
          </a:p>
          <a:p>
            <a:pPr marL="0" indent="0">
              <a:buNone/>
            </a:pPr>
            <a:endParaRPr lang="en-US" dirty="0" smtClean="0"/>
          </a:p>
          <a:p>
            <a:pPr marL="0" indent="0">
              <a:buNone/>
            </a:pPr>
            <a:r>
              <a:rPr lang="en-US" dirty="0" smtClean="0"/>
              <a:t>Escape </a:t>
            </a:r>
            <a:r>
              <a:rPr lang="en-US" dirty="0"/>
              <a:t>line breaks </a:t>
            </a:r>
            <a:endParaRPr lang="en-US" dirty="0" smtClean="0"/>
          </a:p>
          <a:p>
            <a:pPr marL="0" indent="0">
              <a:buNone/>
            </a:pPr>
            <a:r>
              <a:rPr lang="en-US" dirty="0" err="1"/>
              <a:t>var</a:t>
            </a:r>
            <a:r>
              <a:rPr lang="en-US" dirty="0"/>
              <a:t> </a:t>
            </a:r>
            <a:r>
              <a:rPr lang="en-US" dirty="0" err="1"/>
              <a:t>str</a:t>
            </a:r>
            <a:r>
              <a:rPr lang="en-US" dirty="0"/>
              <a:t> = 'this string </a:t>
            </a:r>
            <a:r>
              <a:rPr lang="en-US" dirty="0" smtClean="0"/>
              <a:t>\</a:t>
            </a:r>
            <a:br>
              <a:rPr lang="en-US" dirty="0" smtClean="0"/>
            </a:br>
            <a:r>
              <a:rPr lang="en-US" dirty="0" smtClean="0"/>
              <a:t> </a:t>
            </a:r>
            <a:r>
              <a:rPr lang="en-US" dirty="0"/>
              <a:t>is broken </a:t>
            </a:r>
            <a:r>
              <a:rPr lang="en-US" dirty="0" smtClean="0"/>
              <a:t>\</a:t>
            </a:r>
            <a:br>
              <a:rPr lang="en-US" dirty="0" smtClean="0"/>
            </a:br>
            <a:r>
              <a:rPr lang="en-US" dirty="0" smtClean="0"/>
              <a:t> </a:t>
            </a:r>
            <a:r>
              <a:rPr lang="en-US" dirty="0"/>
              <a:t>across multiple </a:t>
            </a:r>
            <a:r>
              <a:rPr lang="en-US" dirty="0" smtClean="0"/>
              <a:t>\</a:t>
            </a:r>
            <a:br>
              <a:rPr lang="en-US" dirty="0" smtClean="0"/>
            </a:br>
            <a:r>
              <a:rPr lang="en-US" dirty="0" smtClean="0"/>
              <a:t> </a:t>
            </a:r>
            <a:r>
              <a:rPr lang="en-US" dirty="0"/>
              <a:t>lines.' </a:t>
            </a:r>
            <a:r>
              <a:rPr lang="en-US" dirty="0" err="1"/>
              <a:t>console.log</a:t>
            </a:r>
            <a:r>
              <a:rPr lang="en-US" dirty="0"/>
              <a:t>(</a:t>
            </a:r>
            <a:r>
              <a:rPr lang="en-US" dirty="0" err="1"/>
              <a:t>str</a:t>
            </a:r>
            <a:r>
              <a:rPr lang="en-US" dirty="0"/>
              <a:t>); // this string is broken across </a:t>
            </a:r>
            <a:r>
              <a:rPr lang="en-US" dirty="0" err="1"/>
              <a:t>multiplelines</a:t>
            </a:r>
            <a:r>
              <a:rPr lang="en-US" dirty="0"/>
              <a:t>.</a:t>
            </a:r>
          </a:p>
        </p:txBody>
      </p:sp>
      <p:sp>
        <p:nvSpPr>
          <p:cNvPr id="4" name="TextBox 3"/>
          <p:cNvSpPr txBox="1"/>
          <p:nvPr/>
        </p:nvSpPr>
        <p:spPr>
          <a:xfrm>
            <a:off x="783771" y="5903138"/>
            <a:ext cx="10486782" cy="369332"/>
          </a:xfrm>
          <a:prstGeom prst="rect">
            <a:avLst/>
          </a:prstGeom>
          <a:noFill/>
        </p:spPr>
        <p:txBody>
          <a:bodyPr wrap="none" rtlCol="0">
            <a:spAutoFit/>
          </a:bodyPr>
          <a:lstStyle/>
          <a:p>
            <a:pPr algn="r"/>
            <a:r>
              <a:rPr lang="en-US" dirty="0"/>
              <a:t>Source: https://</a:t>
            </a:r>
            <a:r>
              <a:rPr lang="en-US" dirty="0" err="1"/>
              <a:t>developer.mozilla.org</a:t>
            </a:r>
            <a:r>
              <a:rPr lang="en-US" dirty="0"/>
              <a:t>/</a:t>
            </a:r>
            <a:r>
              <a:rPr lang="en-US" dirty="0" err="1"/>
              <a:t>en</a:t>
            </a:r>
            <a:r>
              <a:rPr lang="en-US" dirty="0"/>
              <a:t>-US/docs/Web/JavaScript/Guide/</a:t>
            </a:r>
            <a:r>
              <a:rPr lang="en-US" dirty="0" err="1"/>
              <a:t>Grammar_and_Types#Array_literals</a:t>
            </a:r>
            <a:endParaRPr lang="en-US" dirty="0"/>
          </a:p>
        </p:txBody>
      </p:sp>
    </p:spTree>
    <p:extLst>
      <p:ext uri="{BB962C8B-B14F-4D97-AF65-F5344CB8AC3E}">
        <p14:creationId xmlns:p14="http://schemas.microsoft.com/office/powerpoint/2010/main" val="293331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5" name="Content Placeholder 4"/>
          <p:cNvSpPr>
            <a:spLocks noGrp="1"/>
          </p:cNvSpPr>
          <p:nvPr>
            <p:ph idx="1"/>
          </p:nvPr>
        </p:nvSpPr>
        <p:spPr/>
        <p:txBody>
          <a:bodyPr/>
          <a:lstStyle/>
          <a:p>
            <a:pPr marL="0" indent="0">
              <a:buNone/>
            </a:pPr>
            <a:r>
              <a:rPr lang="en-US" dirty="0" smtClean="0"/>
              <a:t>JSON is Object Data</a:t>
            </a:r>
            <a:endParaRPr lang="en-US" dirty="0"/>
          </a:p>
          <a:p>
            <a:r>
              <a:rPr lang="en-US" dirty="0"/>
              <a:t>JSON: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JSON is a syntax for storing and exchanging data.</a:t>
            </a:r>
          </a:p>
          <a:p>
            <a:r>
              <a:rPr lang="en-US" dirty="0"/>
              <a:t>JSON is text, written with JavaScript object notation</a:t>
            </a:r>
            <a:r>
              <a:rPr lang="en-US" dirty="0" smtClean="0"/>
              <a:t>.</a:t>
            </a:r>
          </a:p>
          <a:p>
            <a:pPr marL="274320" lvl="1" indent="0">
              <a:buNone/>
            </a:pPr>
            <a:endParaRPr lang="en-US" dirty="0"/>
          </a:p>
          <a:p>
            <a:pPr marL="274320" lvl="1" indent="0">
              <a:buNone/>
            </a:pPr>
            <a:r>
              <a:rPr lang="en-US" sz="2000" dirty="0" err="1" smtClean="0"/>
              <a:t>var</a:t>
            </a:r>
            <a:r>
              <a:rPr lang="en-US" sz="2000" dirty="0" smtClean="0"/>
              <a:t> </a:t>
            </a:r>
            <a:r>
              <a:rPr lang="en-US" sz="2000" dirty="0"/>
              <a:t>person = { "</a:t>
            </a:r>
            <a:r>
              <a:rPr lang="en-US" sz="2000" dirty="0" err="1"/>
              <a:t>name":"John</a:t>
            </a:r>
            <a:r>
              <a:rPr lang="en-US" sz="2000" dirty="0"/>
              <a:t>", "age":31, "</a:t>
            </a:r>
            <a:r>
              <a:rPr lang="en-US" sz="2000" dirty="0" err="1"/>
              <a:t>city":"New</a:t>
            </a:r>
            <a:r>
              <a:rPr lang="en-US" sz="2000" dirty="0"/>
              <a:t> York" </a:t>
            </a:r>
            <a:r>
              <a:rPr lang="en-US" sz="2000" dirty="0" smtClean="0"/>
              <a:t>};</a:t>
            </a:r>
            <a:endParaRPr lang="en-US" dirty="0"/>
          </a:p>
          <a:p>
            <a:pPr marL="0" indent="0">
              <a:buNone/>
            </a:pPr>
            <a:r>
              <a:rPr lang="en-US" dirty="0"/>
              <a:t>NOTE: JSON names require double quotes. JavaScript names don't.</a:t>
            </a:r>
          </a:p>
        </p:txBody>
      </p:sp>
      <p:sp>
        <p:nvSpPr>
          <p:cNvPr id="6" name="TextBox 5"/>
          <p:cNvSpPr txBox="1"/>
          <p:nvPr/>
        </p:nvSpPr>
        <p:spPr>
          <a:xfrm>
            <a:off x="5766317" y="5903138"/>
            <a:ext cx="5547417" cy="369332"/>
          </a:xfrm>
          <a:prstGeom prst="rect">
            <a:avLst/>
          </a:prstGeom>
          <a:noFill/>
        </p:spPr>
        <p:txBody>
          <a:bodyPr wrap="none" rtlCol="0">
            <a:spAutoFit/>
          </a:bodyPr>
          <a:lstStyle/>
          <a:p>
            <a:pPr algn="r"/>
            <a:r>
              <a:rPr lang="en-US" dirty="0"/>
              <a:t>Source: https://www.w3schools.com/</a:t>
            </a:r>
            <a:r>
              <a:rPr lang="en-US" dirty="0" err="1"/>
              <a:t>js</a:t>
            </a:r>
            <a:r>
              <a:rPr lang="en-US" dirty="0"/>
              <a:t>/</a:t>
            </a:r>
            <a:r>
              <a:rPr lang="en-US" dirty="0" err="1"/>
              <a:t>js_json_intro.asp</a:t>
            </a:r>
            <a:endParaRPr lang="en-US" dirty="0"/>
          </a:p>
        </p:txBody>
      </p:sp>
    </p:spTree>
    <p:extLst>
      <p:ext uri="{BB962C8B-B14F-4D97-AF65-F5344CB8AC3E}">
        <p14:creationId xmlns:p14="http://schemas.microsoft.com/office/powerpoint/2010/main" val="1804213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Data</a:t>
            </a:r>
            <a:endParaRPr lang="en-US" dirty="0"/>
          </a:p>
        </p:txBody>
      </p:sp>
      <p:sp>
        <p:nvSpPr>
          <p:cNvPr id="3" name="Content Placeholder 2"/>
          <p:cNvSpPr>
            <a:spLocks noGrp="1"/>
          </p:cNvSpPr>
          <p:nvPr>
            <p:ph idx="1"/>
          </p:nvPr>
        </p:nvSpPr>
        <p:spPr/>
        <p:txBody>
          <a:bodyPr/>
          <a:lstStyle/>
          <a:p>
            <a:pPr marL="0" indent="0">
              <a:buNone/>
            </a:pPr>
            <a:r>
              <a:rPr lang="mr-IN" dirty="0" smtClean="0"/>
              <a:t>{</a:t>
            </a:r>
            <a:r>
              <a:rPr lang="mr-IN" dirty="0"/>
              <a:t/>
            </a:r>
            <a:br>
              <a:rPr lang="mr-IN" dirty="0"/>
            </a:br>
            <a:r>
              <a:rPr lang="en-US" dirty="0" smtClean="0"/>
              <a:t>   </a:t>
            </a:r>
            <a:r>
              <a:rPr lang="mr-IN" dirty="0" smtClean="0"/>
              <a:t>"</a:t>
            </a:r>
            <a:r>
              <a:rPr lang="mr-IN" dirty="0" err="1"/>
              <a:t>name</a:t>
            </a:r>
            <a:r>
              <a:rPr lang="mr-IN" dirty="0"/>
              <a:t>":"</a:t>
            </a:r>
            <a:r>
              <a:rPr lang="mr-IN" dirty="0" err="1"/>
              <a:t>John</a:t>
            </a:r>
            <a:r>
              <a:rPr lang="mr-IN" dirty="0"/>
              <a:t>",</a:t>
            </a:r>
            <a:br>
              <a:rPr lang="mr-IN" dirty="0"/>
            </a:br>
            <a:r>
              <a:rPr lang="en-US" dirty="0" smtClean="0"/>
              <a:t>   </a:t>
            </a:r>
            <a:r>
              <a:rPr lang="mr-IN" dirty="0" smtClean="0"/>
              <a:t>"</a:t>
            </a:r>
            <a:r>
              <a:rPr lang="mr-IN" dirty="0"/>
              <a:t>age":</a:t>
            </a:r>
            <a:r>
              <a:rPr lang="mr-IN" dirty="0" smtClean="0"/>
              <a:t>30</a:t>
            </a:r>
            <a:r>
              <a:rPr lang="mr-IN" dirty="0"/>
              <a:t>,</a:t>
            </a:r>
            <a:br>
              <a:rPr lang="mr-IN" dirty="0"/>
            </a:br>
            <a:r>
              <a:rPr lang="en-US" dirty="0" smtClean="0"/>
              <a:t>   </a:t>
            </a:r>
            <a:r>
              <a:rPr lang="mr-IN" dirty="0" smtClean="0"/>
              <a:t>"</a:t>
            </a:r>
            <a:r>
              <a:rPr lang="mr-IN" dirty="0" err="1"/>
              <a:t>cars</a:t>
            </a:r>
            <a:r>
              <a:rPr lang="mr-IN" dirty="0"/>
              <a:t>":[ "</a:t>
            </a:r>
            <a:r>
              <a:rPr lang="mr-IN" dirty="0" err="1"/>
              <a:t>Ford</a:t>
            </a:r>
            <a:r>
              <a:rPr lang="mr-IN" dirty="0"/>
              <a:t>", "BMW", "</a:t>
            </a:r>
            <a:r>
              <a:rPr lang="mr-IN" dirty="0" err="1"/>
              <a:t>Fiat</a:t>
            </a:r>
            <a:r>
              <a:rPr lang="mr-IN" dirty="0"/>
              <a:t>" ]</a:t>
            </a:r>
            <a:br>
              <a:rPr lang="mr-IN" dirty="0"/>
            </a:br>
            <a:r>
              <a:rPr lang="mr-IN" dirty="0"/>
              <a:t>} </a:t>
            </a:r>
            <a:endParaRPr lang="en-US" dirty="0" smtClean="0"/>
          </a:p>
          <a:p>
            <a:pPr marL="0" indent="0">
              <a:buNone/>
            </a:pPr>
            <a:endParaRPr lang="en-US" dirty="0"/>
          </a:p>
        </p:txBody>
      </p:sp>
    </p:spTree>
    <p:extLst>
      <p:ext uri="{BB962C8B-B14F-4D97-AF65-F5344CB8AC3E}">
        <p14:creationId xmlns:p14="http://schemas.microsoft.com/office/powerpoint/2010/main" val="477188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 Data-* attributes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The </a:t>
            </a:r>
            <a:r>
              <a:rPr lang="en-US" dirty="0"/>
              <a:t>data-* attributes is used to store custom data private to the page or application.</a:t>
            </a:r>
          </a:p>
          <a:p>
            <a:r>
              <a:rPr lang="en-US" dirty="0"/>
              <a:t>The data-* attributes gives us the ability to embed custom data attributes on all HTML elements.</a:t>
            </a:r>
          </a:p>
          <a:p>
            <a:r>
              <a:rPr lang="en-US" dirty="0"/>
              <a:t>The stored (custom) data can then be used in the page's JavaScript to create a more engaging user experience (without any Ajax calls or server-side database queries).</a:t>
            </a:r>
          </a:p>
          <a:p>
            <a:r>
              <a:rPr lang="en-US" dirty="0"/>
              <a:t>The data-* attributes consist of two parts:</a:t>
            </a:r>
          </a:p>
          <a:p>
            <a:r>
              <a:rPr lang="en-US" dirty="0"/>
              <a:t>The attribute name should not contain any uppercase letters, and must be at least one character long after the prefix "data-"</a:t>
            </a:r>
          </a:p>
          <a:p>
            <a:r>
              <a:rPr lang="en-US" dirty="0"/>
              <a:t>The attribute value can be any string</a:t>
            </a:r>
          </a:p>
          <a:p>
            <a:pPr marL="0" indent="0">
              <a:buNone/>
            </a:pPr>
            <a:r>
              <a:rPr lang="en-US" b="1" dirty="0"/>
              <a:t>Note:</a:t>
            </a:r>
            <a:r>
              <a:rPr lang="en-US" dirty="0"/>
              <a:t> Custom attributes prefixed with "data-" will be completely ignored by the user agent</a:t>
            </a:r>
            <a:r>
              <a:rPr lang="en-US" dirty="0" smtClean="0"/>
              <a:t>.</a:t>
            </a:r>
          </a:p>
          <a:p>
            <a:pPr marL="0" indent="0">
              <a:buNone/>
            </a:pPr>
            <a:endParaRPr lang="en-US" dirty="0"/>
          </a:p>
        </p:txBody>
      </p:sp>
      <p:sp>
        <p:nvSpPr>
          <p:cNvPr id="4" name="TextBox 3"/>
          <p:cNvSpPr txBox="1"/>
          <p:nvPr/>
        </p:nvSpPr>
        <p:spPr>
          <a:xfrm>
            <a:off x="5691405" y="6132949"/>
            <a:ext cx="5263107" cy="369332"/>
          </a:xfrm>
          <a:prstGeom prst="rect">
            <a:avLst/>
          </a:prstGeom>
          <a:noFill/>
        </p:spPr>
        <p:txBody>
          <a:bodyPr wrap="none" rtlCol="0">
            <a:spAutoFit/>
          </a:bodyPr>
          <a:lstStyle/>
          <a:p>
            <a:r>
              <a:rPr lang="en-US" dirty="0"/>
              <a:t>Try It: https://www.w3schools.com/tags/</a:t>
            </a:r>
            <a:r>
              <a:rPr lang="en-US" dirty="0" err="1"/>
              <a:t>att_data</a:t>
            </a:r>
            <a:r>
              <a:rPr lang="en-US" dirty="0"/>
              <a:t>-.asp</a:t>
            </a:r>
          </a:p>
        </p:txBody>
      </p:sp>
    </p:spTree>
    <p:extLst>
      <p:ext uri="{BB962C8B-B14F-4D97-AF65-F5344CB8AC3E}">
        <p14:creationId xmlns:p14="http://schemas.microsoft.com/office/powerpoint/2010/main" val="1569966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smtClean="0">
                <a:ln w="9525" cmpd="sng">
                  <a:solidFill>
                    <a:schemeClr val="accent1"/>
                  </a:solidFill>
                  <a:prstDash val="solid"/>
                </a:ln>
                <a:solidFill>
                  <a:srgbClr val="70AD47">
                    <a:tint val="1000"/>
                  </a:srgbClr>
                </a:solidFill>
                <a:effectLst>
                  <a:glow rad="38100">
                    <a:schemeClr val="accent1">
                      <a:alpha val="40000"/>
                    </a:schemeClr>
                  </a:glow>
                </a:effectLst>
              </a:rPr>
              <a:t>Code </a:t>
            </a:r>
            <a:r>
              <a:rPr lang="en-US" spc="50" dirty="0" smtClean="0">
                <a:ln w="9525" cmpd="sng">
                  <a:solidFill>
                    <a:schemeClr val="accent1"/>
                  </a:solidFill>
                  <a:prstDash val="solid"/>
                </a:ln>
                <a:solidFill>
                  <a:srgbClr val="70AD47">
                    <a:tint val="1000"/>
                  </a:srgbClr>
                </a:solidFill>
                <a:effectLst>
                  <a:glow rad="38100">
                    <a:schemeClr val="accent1">
                      <a:alpha val="40000"/>
                    </a:schemeClr>
                  </a:glow>
                </a:effectLst>
              </a:rPr>
              <a:t>Examples</a:t>
            </a:r>
            <a:endParaRPr lang="en-US"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Box 3"/>
          <p:cNvSpPr txBox="1"/>
          <p:nvPr/>
        </p:nvSpPr>
        <p:spPr>
          <a:xfrm>
            <a:off x="634482" y="2743200"/>
            <a:ext cx="10618237" cy="1477328"/>
          </a:xfrm>
          <a:prstGeom prst="rect">
            <a:avLst/>
          </a:prstGeom>
          <a:noFill/>
        </p:spPr>
        <p:txBody>
          <a:bodyPr wrap="square" rtlCol="0">
            <a:spAutoFit/>
          </a:bodyPr>
          <a:lstStyle/>
          <a:p>
            <a:r>
              <a:rPr lang="en-US" dirty="0" smtClean="0"/>
              <a:t>Resources:</a:t>
            </a:r>
            <a:br>
              <a:rPr lang="en-US" dirty="0" smtClean="0"/>
            </a:br>
            <a:r>
              <a:rPr lang="en-US" dirty="0" smtClean="0"/>
              <a:t>https</a:t>
            </a:r>
            <a:r>
              <a:rPr lang="en-US" dirty="0"/>
              <a:t>://</a:t>
            </a:r>
            <a:r>
              <a:rPr lang="en-US" dirty="0" smtClean="0"/>
              <a:t>www.w3schools.com/</a:t>
            </a:r>
            <a:r>
              <a:rPr lang="en-US" dirty="0" err="1" smtClean="0"/>
              <a:t>js</a:t>
            </a:r>
            <a:r>
              <a:rPr lang="en-US" dirty="0" smtClean="0"/>
              <a:t>/</a:t>
            </a:r>
            <a:r>
              <a:rPr lang="en-US" dirty="0" err="1" smtClean="0"/>
              <a:t>tryit.asp?filename</a:t>
            </a:r>
            <a:r>
              <a:rPr lang="en-US" dirty="0" smtClean="0"/>
              <a:t>=</a:t>
            </a:r>
            <a:r>
              <a:rPr lang="en-US" dirty="0" err="1" smtClean="0"/>
              <a:t>tryjson_parse</a:t>
            </a:r>
            <a:r>
              <a:rPr lang="en-US" dirty="0"/>
              <a:t/>
            </a:r>
            <a:br>
              <a:rPr lang="en-US" dirty="0"/>
            </a:br>
            <a:endParaRPr lang="en-US" dirty="0" smtClean="0"/>
          </a:p>
          <a:p>
            <a:r>
              <a:rPr lang="en-US" dirty="0" smtClean="0"/>
              <a:t>https</a:t>
            </a:r>
            <a:r>
              <a:rPr lang="en-US" dirty="0"/>
              <a:t>://</a:t>
            </a:r>
            <a:r>
              <a:rPr lang="en-US" dirty="0" err="1"/>
              <a:t>developers.facebook.com</a:t>
            </a:r>
            <a:r>
              <a:rPr lang="en-US" dirty="0"/>
              <a:t>/tools/explorer/145634995501895/?method=</a:t>
            </a:r>
            <a:r>
              <a:rPr lang="en-US" dirty="0" err="1"/>
              <a:t>GET&amp;path</a:t>
            </a:r>
            <a:r>
              <a:rPr lang="en-US" dirty="0"/>
              <a:t>=me%3Ffields%3Did%2Cname&amp;version=v2.10</a:t>
            </a:r>
          </a:p>
        </p:txBody>
      </p:sp>
    </p:spTree>
    <p:extLst>
      <p:ext uri="{BB962C8B-B14F-4D97-AF65-F5344CB8AC3E}">
        <p14:creationId xmlns:p14="http://schemas.microsoft.com/office/powerpoint/2010/main" val="69678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1261871" y="1828800"/>
            <a:ext cx="9988019" cy="4351337"/>
          </a:xfrm>
        </p:spPr>
        <p:txBody>
          <a:bodyPr>
            <a:normAutofit fontScale="92500" lnSpcReduction="10000"/>
          </a:bodyPr>
          <a:lstStyle/>
          <a:p>
            <a:r>
              <a:rPr lang="en-US" dirty="0"/>
              <a:t>Event handlers can be used to handle, and verify, user input, user actions, and browser actions:</a:t>
            </a:r>
          </a:p>
          <a:p>
            <a:pPr lvl="1"/>
            <a:r>
              <a:rPr lang="en-US" sz="1900" dirty="0"/>
              <a:t>Things that should be done every time a page loads</a:t>
            </a:r>
          </a:p>
          <a:p>
            <a:pPr lvl="1"/>
            <a:r>
              <a:rPr lang="en-US" sz="1900" dirty="0"/>
              <a:t>Things that should be done when the page is closed</a:t>
            </a:r>
          </a:p>
          <a:p>
            <a:pPr lvl="1"/>
            <a:r>
              <a:rPr lang="en-US" sz="1900" dirty="0"/>
              <a:t>Action that should be performed when a user clicks a button</a:t>
            </a:r>
          </a:p>
          <a:p>
            <a:pPr lvl="1"/>
            <a:r>
              <a:rPr lang="en-US" sz="1900" dirty="0"/>
              <a:t>Content that should be verified when a user inputs data</a:t>
            </a:r>
          </a:p>
          <a:p>
            <a:pPr lvl="1"/>
            <a:r>
              <a:rPr lang="en-US" sz="1900" dirty="0"/>
              <a:t>And more ...</a:t>
            </a:r>
          </a:p>
          <a:p>
            <a:r>
              <a:rPr lang="en-US" dirty="0"/>
              <a:t>Many different methods can be used to let JavaScript work with events:</a:t>
            </a:r>
          </a:p>
          <a:p>
            <a:pPr lvl="1"/>
            <a:r>
              <a:rPr lang="en-US" sz="1900" dirty="0"/>
              <a:t>HTML event attributes can execute JavaScript code directly</a:t>
            </a:r>
          </a:p>
          <a:p>
            <a:pPr lvl="1"/>
            <a:r>
              <a:rPr lang="en-US" sz="1900" dirty="0"/>
              <a:t>HTML event attributes can call JavaScript functions</a:t>
            </a:r>
          </a:p>
          <a:p>
            <a:pPr lvl="1"/>
            <a:r>
              <a:rPr lang="en-US" sz="1900" dirty="0"/>
              <a:t>You can assign your own event handler functions to HTML elements</a:t>
            </a:r>
          </a:p>
          <a:p>
            <a:pPr lvl="1"/>
            <a:r>
              <a:rPr lang="en-US" sz="1900" dirty="0"/>
              <a:t>You can prevent events from being sent or being handled</a:t>
            </a:r>
          </a:p>
          <a:p>
            <a:pPr lvl="1"/>
            <a:r>
              <a:rPr lang="en-US" sz="1900" dirty="0"/>
              <a:t>And more </a:t>
            </a:r>
            <a:r>
              <a:rPr lang="en-US" sz="1900" dirty="0" smtClean="0"/>
              <a:t>...</a:t>
            </a:r>
          </a:p>
          <a:p>
            <a:pPr lvl="1"/>
            <a:endParaRPr lang="en-US" dirty="0"/>
          </a:p>
          <a:p>
            <a:pPr marL="274320" lvl="1" indent="0" algn="r">
              <a:buNone/>
            </a:pPr>
            <a:r>
              <a:rPr lang="en-US" dirty="0"/>
              <a:t>Try It: https://www.w3schools.com/</a:t>
            </a:r>
            <a:r>
              <a:rPr lang="en-US" dirty="0" err="1"/>
              <a:t>js</a:t>
            </a:r>
            <a:r>
              <a:rPr lang="en-US" dirty="0"/>
              <a:t>/</a:t>
            </a:r>
            <a:r>
              <a:rPr lang="en-US" dirty="0" err="1"/>
              <a:t>js_events.asp</a:t>
            </a:r>
            <a:endParaRPr lang="en-US" dirty="0"/>
          </a:p>
          <a:p>
            <a:endParaRPr lang="en-US" dirty="0"/>
          </a:p>
        </p:txBody>
      </p:sp>
    </p:spTree>
    <p:extLst>
      <p:ext uri="{BB962C8B-B14F-4D97-AF65-F5344CB8AC3E}">
        <p14:creationId xmlns:p14="http://schemas.microsoft.com/office/powerpoint/2010/main" val="128895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56" y="2307772"/>
            <a:ext cx="5107577" cy="861848"/>
          </a:xfrm>
        </p:spPr>
        <p:txBody>
          <a:bodyPr/>
          <a:lstStyle/>
          <a:p>
            <a:pPr algn="ctr"/>
            <a:r>
              <a:rPr lang="en-US" dirty="0" smtClean="0"/>
              <a:t>JavaScript is not Java</a:t>
            </a:r>
            <a:endParaRPr lang="en-US" dirty="0"/>
          </a:p>
        </p:txBody>
      </p:sp>
    </p:spTree>
    <p:extLst>
      <p:ext uri="{BB962C8B-B14F-4D97-AF65-F5344CB8AC3E}">
        <p14:creationId xmlns:p14="http://schemas.microsoft.com/office/powerpoint/2010/main" val="854476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a:xfrm>
            <a:off x="1261872" y="1828800"/>
            <a:ext cx="9974164" cy="4351337"/>
          </a:xfrm>
        </p:spPr>
        <p:txBody>
          <a:bodyPr>
            <a:normAutofit/>
          </a:bodyPr>
          <a:lstStyle/>
          <a:p>
            <a:pPr marL="0" indent="0">
              <a:buNone/>
            </a:pPr>
            <a:r>
              <a:rPr lang="en-US" b="1" dirty="0"/>
              <a:t>Conditional Statements</a:t>
            </a:r>
          </a:p>
          <a:p>
            <a:pPr lvl="1"/>
            <a:r>
              <a:rPr lang="en-US" dirty="0"/>
              <a:t>Very often when you write code, you want to perform different actions for different decisions.</a:t>
            </a:r>
          </a:p>
          <a:p>
            <a:pPr lvl="1"/>
            <a:r>
              <a:rPr lang="en-US" dirty="0"/>
              <a:t>You can use conditional statements in your code to do this.</a:t>
            </a:r>
          </a:p>
          <a:p>
            <a:pPr lvl="1"/>
            <a:r>
              <a:rPr lang="en-US" dirty="0"/>
              <a:t>In JavaScript we have the following conditional statements:</a:t>
            </a:r>
          </a:p>
          <a:p>
            <a:pPr lvl="1"/>
            <a:r>
              <a:rPr lang="en-US" dirty="0"/>
              <a:t>Use</a:t>
            </a:r>
            <a:r>
              <a:rPr lang="en-US" b="1" dirty="0"/>
              <a:t> if </a:t>
            </a:r>
            <a:r>
              <a:rPr lang="en-US" dirty="0"/>
              <a:t>to specify a block of code to be executed, if a specified condition is true</a:t>
            </a:r>
          </a:p>
          <a:p>
            <a:pPr lvl="1"/>
            <a:r>
              <a:rPr lang="en-US" dirty="0"/>
              <a:t>Use </a:t>
            </a:r>
            <a:r>
              <a:rPr lang="en-US" b="1" dirty="0"/>
              <a:t>else</a:t>
            </a:r>
            <a:r>
              <a:rPr lang="en-US" dirty="0"/>
              <a:t> to specify a block of code to be executed, if the same condition is false</a:t>
            </a:r>
          </a:p>
          <a:p>
            <a:pPr lvl="1"/>
            <a:r>
              <a:rPr lang="en-US" dirty="0"/>
              <a:t>Use </a:t>
            </a:r>
            <a:r>
              <a:rPr lang="en-US" b="1" dirty="0"/>
              <a:t>else if</a:t>
            </a:r>
            <a:r>
              <a:rPr lang="en-US" dirty="0"/>
              <a:t> to specify a new condition to test, if the first condition is false</a:t>
            </a:r>
          </a:p>
          <a:p>
            <a:pPr lvl="1"/>
            <a:r>
              <a:rPr lang="en-US" dirty="0"/>
              <a:t>Use </a:t>
            </a:r>
            <a:r>
              <a:rPr lang="en-US" b="1" dirty="0"/>
              <a:t>switch</a:t>
            </a:r>
            <a:r>
              <a:rPr lang="en-US" dirty="0"/>
              <a:t> to specify many alternative blocks of code to be </a:t>
            </a:r>
            <a:r>
              <a:rPr lang="en-US" dirty="0" smtClean="0"/>
              <a:t>executed</a:t>
            </a:r>
          </a:p>
          <a:p>
            <a:pPr lvl="1"/>
            <a:endParaRPr lang="en-US" dirty="0"/>
          </a:p>
          <a:p>
            <a:pPr marL="274320" lvl="1" indent="0" algn="r">
              <a:buNone/>
            </a:pPr>
            <a:r>
              <a:rPr lang="en-US" dirty="0"/>
              <a:t>Try It: https://www.w3schools.com/</a:t>
            </a:r>
            <a:r>
              <a:rPr lang="en-US" dirty="0" err="1"/>
              <a:t>js</a:t>
            </a:r>
            <a:r>
              <a:rPr lang="en-US" dirty="0"/>
              <a:t>/</a:t>
            </a:r>
            <a:r>
              <a:rPr lang="en-US" dirty="0" err="1"/>
              <a:t>js_if_else.asp</a:t>
            </a:r>
            <a:endParaRPr lang="en-US" dirty="0"/>
          </a:p>
          <a:p>
            <a:endParaRPr lang="en-US" dirty="0"/>
          </a:p>
        </p:txBody>
      </p:sp>
    </p:spTree>
    <p:extLst>
      <p:ext uri="{BB962C8B-B14F-4D97-AF65-F5344CB8AC3E}">
        <p14:creationId xmlns:p14="http://schemas.microsoft.com/office/powerpoint/2010/main" val="1380516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Loops are handy, if you want to run the same code over and over again, each time with a different value</a:t>
            </a:r>
            <a:r>
              <a:rPr lang="en-US" dirty="0" smtClean="0"/>
              <a:t>.</a:t>
            </a:r>
            <a:endParaRPr lang="en-US" dirty="0"/>
          </a:p>
          <a:p>
            <a:pPr marL="0" indent="0">
              <a:buNone/>
            </a:pPr>
            <a:r>
              <a:rPr lang="en-US" dirty="0" smtClean="0"/>
              <a:t>Instead of this:</a:t>
            </a:r>
          </a:p>
          <a:p>
            <a:pPr marL="0" indent="0">
              <a:buNone/>
            </a:pPr>
            <a:r>
              <a:rPr lang="mr-IN" dirty="0" err="1"/>
              <a:t>text</a:t>
            </a:r>
            <a:r>
              <a:rPr lang="mr-IN" dirty="0"/>
              <a:t> += </a:t>
            </a:r>
            <a:r>
              <a:rPr lang="mr-IN" dirty="0" err="1"/>
              <a:t>cars</a:t>
            </a:r>
            <a:r>
              <a:rPr lang="mr-IN" dirty="0"/>
              <a:t>[0] + "&lt;</a:t>
            </a:r>
            <a:r>
              <a:rPr lang="mr-IN" dirty="0" err="1"/>
              <a:t>br</a:t>
            </a:r>
            <a:r>
              <a:rPr lang="mr-IN" dirty="0"/>
              <a:t>&gt;"; </a:t>
            </a:r>
            <a:br>
              <a:rPr lang="mr-IN" dirty="0"/>
            </a:br>
            <a:r>
              <a:rPr lang="mr-IN" dirty="0" err="1"/>
              <a:t>text</a:t>
            </a:r>
            <a:r>
              <a:rPr lang="mr-IN" dirty="0"/>
              <a:t> += </a:t>
            </a:r>
            <a:r>
              <a:rPr lang="mr-IN" dirty="0" err="1"/>
              <a:t>cars</a:t>
            </a:r>
            <a:r>
              <a:rPr lang="mr-IN" dirty="0"/>
              <a:t>[1] + "&lt;</a:t>
            </a:r>
            <a:r>
              <a:rPr lang="mr-IN" dirty="0" err="1"/>
              <a:t>br</a:t>
            </a:r>
            <a:r>
              <a:rPr lang="mr-IN" dirty="0"/>
              <a:t>&gt;"; </a:t>
            </a:r>
            <a:br>
              <a:rPr lang="mr-IN" dirty="0"/>
            </a:br>
            <a:r>
              <a:rPr lang="mr-IN" dirty="0" err="1"/>
              <a:t>text</a:t>
            </a:r>
            <a:r>
              <a:rPr lang="mr-IN" dirty="0"/>
              <a:t> += </a:t>
            </a:r>
            <a:r>
              <a:rPr lang="mr-IN" dirty="0" err="1"/>
              <a:t>cars</a:t>
            </a:r>
            <a:r>
              <a:rPr lang="mr-IN" dirty="0"/>
              <a:t>[2] + "&lt;</a:t>
            </a:r>
            <a:r>
              <a:rPr lang="mr-IN" dirty="0" err="1"/>
              <a:t>br</a:t>
            </a:r>
            <a:r>
              <a:rPr lang="mr-IN" dirty="0"/>
              <a:t>&gt;"; </a:t>
            </a:r>
            <a:br>
              <a:rPr lang="mr-IN" dirty="0"/>
            </a:br>
            <a:r>
              <a:rPr lang="mr-IN" dirty="0" err="1"/>
              <a:t>text</a:t>
            </a:r>
            <a:r>
              <a:rPr lang="mr-IN" dirty="0"/>
              <a:t> += </a:t>
            </a:r>
            <a:r>
              <a:rPr lang="mr-IN" dirty="0" err="1"/>
              <a:t>cars</a:t>
            </a:r>
            <a:r>
              <a:rPr lang="mr-IN" dirty="0"/>
              <a:t>[3] + "&lt;</a:t>
            </a:r>
            <a:r>
              <a:rPr lang="mr-IN" dirty="0" err="1"/>
              <a:t>br</a:t>
            </a:r>
            <a:r>
              <a:rPr lang="mr-IN" dirty="0"/>
              <a:t>&gt;"; </a:t>
            </a:r>
            <a:br>
              <a:rPr lang="mr-IN" dirty="0"/>
            </a:br>
            <a:r>
              <a:rPr lang="mr-IN" dirty="0" err="1"/>
              <a:t>text</a:t>
            </a:r>
            <a:r>
              <a:rPr lang="mr-IN" dirty="0"/>
              <a:t> += </a:t>
            </a:r>
            <a:r>
              <a:rPr lang="mr-IN" dirty="0" err="1"/>
              <a:t>cars</a:t>
            </a:r>
            <a:r>
              <a:rPr lang="mr-IN" dirty="0"/>
              <a:t>[4] + "&lt;</a:t>
            </a:r>
            <a:r>
              <a:rPr lang="mr-IN" dirty="0" err="1"/>
              <a:t>br</a:t>
            </a:r>
            <a:r>
              <a:rPr lang="mr-IN" dirty="0"/>
              <a:t>&gt;"; </a:t>
            </a:r>
            <a:br>
              <a:rPr lang="mr-IN" dirty="0"/>
            </a:br>
            <a:r>
              <a:rPr lang="mr-IN" dirty="0" err="1"/>
              <a:t>text</a:t>
            </a:r>
            <a:r>
              <a:rPr lang="mr-IN" dirty="0"/>
              <a:t> += </a:t>
            </a:r>
            <a:r>
              <a:rPr lang="mr-IN" dirty="0" err="1"/>
              <a:t>cars</a:t>
            </a:r>
            <a:r>
              <a:rPr lang="mr-IN" dirty="0"/>
              <a:t>[5] + "&lt;</a:t>
            </a:r>
            <a:r>
              <a:rPr lang="mr-IN" dirty="0" err="1"/>
              <a:t>br</a:t>
            </a:r>
            <a:r>
              <a:rPr lang="mr-IN" dirty="0" smtClean="0"/>
              <a:t>&gt;";</a:t>
            </a:r>
            <a:endParaRPr lang="en-US" dirty="0" smtClean="0"/>
          </a:p>
          <a:p>
            <a:pPr marL="0" indent="0">
              <a:buNone/>
            </a:pPr>
            <a:r>
              <a:rPr lang="en-US" dirty="0" smtClean="0"/>
              <a:t>---------------------</a:t>
            </a:r>
            <a:r>
              <a:rPr lang="en-US" dirty="0" err="1" smtClean="0"/>
              <a:t>vv</a:t>
            </a:r>
            <a:r>
              <a:rPr lang="en-US" dirty="0" smtClean="0"/>
              <a:t> or better this </a:t>
            </a:r>
            <a:r>
              <a:rPr lang="en-US" dirty="0" err="1" smtClean="0"/>
              <a:t>vv</a:t>
            </a:r>
            <a:r>
              <a:rPr lang="en-US" dirty="0" smtClean="0"/>
              <a:t>-------------------------------</a:t>
            </a:r>
            <a:endParaRPr lang="en-US" dirty="0"/>
          </a:p>
          <a:p>
            <a:pPr marL="0" indent="0">
              <a:buNone/>
            </a:pPr>
            <a:r>
              <a:rPr lang="mr-IN" dirty="0" err="1"/>
              <a:t>for</a:t>
            </a:r>
            <a:r>
              <a:rPr lang="mr-IN" dirty="0"/>
              <a:t> (</a:t>
            </a:r>
            <a:r>
              <a:rPr lang="mr-IN" dirty="0" err="1"/>
              <a:t>i</a:t>
            </a:r>
            <a:r>
              <a:rPr lang="mr-IN" dirty="0"/>
              <a:t> = 0; </a:t>
            </a:r>
            <a:r>
              <a:rPr lang="mr-IN" dirty="0" err="1"/>
              <a:t>i</a:t>
            </a:r>
            <a:r>
              <a:rPr lang="mr-IN" dirty="0"/>
              <a:t> &lt; </a:t>
            </a:r>
            <a:r>
              <a:rPr lang="mr-IN" dirty="0" err="1"/>
              <a:t>cars.length</a:t>
            </a:r>
            <a:r>
              <a:rPr lang="mr-IN" dirty="0"/>
              <a:t>; </a:t>
            </a:r>
            <a:r>
              <a:rPr lang="mr-IN" dirty="0" err="1"/>
              <a:t>i</a:t>
            </a:r>
            <a:r>
              <a:rPr lang="mr-IN" dirty="0"/>
              <a:t>++) { </a:t>
            </a:r>
            <a:br>
              <a:rPr lang="mr-IN" dirty="0"/>
            </a:br>
            <a:r>
              <a:rPr lang="mr-IN" dirty="0"/>
              <a:t>    </a:t>
            </a:r>
            <a:r>
              <a:rPr lang="mr-IN" dirty="0" err="1"/>
              <a:t>text</a:t>
            </a:r>
            <a:r>
              <a:rPr lang="mr-IN" dirty="0"/>
              <a:t> += </a:t>
            </a:r>
            <a:r>
              <a:rPr lang="mr-IN" dirty="0" err="1"/>
              <a:t>cars</a:t>
            </a:r>
            <a:r>
              <a:rPr lang="mr-IN" dirty="0"/>
              <a:t>[</a:t>
            </a:r>
            <a:r>
              <a:rPr lang="mr-IN" dirty="0" err="1"/>
              <a:t>i</a:t>
            </a:r>
            <a:r>
              <a:rPr lang="mr-IN" dirty="0"/>
              <a:t>] + "&lt;</a:t>
            </a:r>
            <a:r>
              <a:rPr lang="mr-IN" dirty="0" err="1"/>
              <a:t>br</a:t>
            </a:r>
            <a:r>
              <a:rPr lang="mr-IN" dirty="0"/>
              <a:t>&gt;";</a:t>
            </a:r>
            <a:br>
              <a:rPr lang="mr-IN" dirty="0"/>
            </a:br>
            <a:r>
              <a:rPr lang="mr-IN" dirty="0"/>
              <a:t>} </a:t>
            </a:r>
            <a:endParaRPr lang="en-US" dirty="0"/>
          </a:p>
        </p:txBody>
      </p:sp>
    </p:spTree>
    <p:extLst>
      <p:ext uri="{BB962C8B-B14F-4D97-AF65-F5344CB8AC3E}">
        <p14:creationId xmlns:p14="http://schemas.microsoft.com/office/powerpoint/2010/main" val="1399968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Errors will happen. </a:t>
            </a:r>
          </a:p>
          <a:p>
            <a:r>
              <a:rPr lang="en-US" dirty="0" smtClean="0"/>
              <a:t>Important to deliver error-free code</a:t>
            </a:r>
          </a:p>
          <a:p>
            <a:endParaRPr lang="en-US" dirty="0"/>
          </a:p>
          <a:p>
            <a:pPr marL="0" indent="0" algn="r">
              <a:buNone/>
            </a:pPr>
            <a:r>
              <a:rPr lang="en-US" dirty="0"/>
              <a:t>Try It: https://www.w3schools.com/</a:t>
            </a:r>
            <a:r>
              <a:rPr lang="en-US" dirty="0" err="1"/>
              <a:t>js</a:t>
            </a:r>
            <a:r>
              <a:rPr lang="en-US" dirty="0"/>
              <a:t>/</a:t>
            </a:r>
            <a:r>
              <a:rPr lang="en-US" dirty="0" err="1"/>
              <a:t>js_errors.asp</a:t>
            </a:r>
            <a:endParaRPr lang="en-US" dirty="0"/>
          </a:p>
        </p:txBody>
      </p:sp>
    </p:spTree>
    <p:extLst>
      <p:ext uri="{BB962C8B-B14F-4D97-AF65-F5344CB8AC3E}">
        <p14:creationId xmlns:p14="http://schemas.microsoft.com/office/powerpoint/2010/main" val="157553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pPr marL="0" indent="0">
              <a:buNone/>
            </a:pPr>
            <a:r>
              <a:rPr lang="en-US" dirty="0" smtClean="0"/>
              <a:t>Console</a:t>
            </a:r>
          </a:p>
          <a:p>
            <a:pPr marL="0" indent="0">
              <a:buNone/>
            </a:pPr>
            <a:r>
              <a:rPr lang="en-US" dirty="0"/>
              <a:t>http://</a:t>
            </a:r>
            <a:r>
              <a:rPr lang="en-US" dirty="0" err="1"/>
              <a:t>www.jslint.com</a:t>
            </a:r>
            <a:r>
              <a:rPr lang="en-US" dirty="0"/>
              <a:t>/</a:t>
            </a:r>
          </a:p>
        </p:txBody>
      </p:sp>
    </p:spTree>
    <p:extLst>
      <p:ext uri="{BB962C8B-B14F-4D97-AF65-F5344CB8AC3E}">
        <p14:creationId xmlns:p14="http://schemas.microsoft.com/office/powerpoint/2010/main" val="917072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Reduce Activity in Loops</a:t>
            </a:r>
          </a:p>
          <a:p>
            <a:pPr marL="274320" lvl="1" indent="0">
              <a:buNone/>
            </a:pPr>
            <a:r>
              <a:rPr lang="en-US" dirty="0"/>
              <a:t>Statements or assignments that can be placed outside the loop will make the loop run faster. </a:t>
            </a:r>
            <a:endParaRPr lang="en-US" dirty="0" smtClean="0"/>
          </a:p>
          <a:p>
            <a:pPr marL="274320" lvl="1" indent="0">
              <a:buNone/>
            </a:pPr>
            <a:r>
              <a:rPr lang="en-US" dirty="0" smtClean="0"/>
              <a:t>  </a:t>
            </a:r>
            <a:r>
              <a:rPr lang="mr-IN" dirty="0" err="1" smtClean="0"/>
              <a:t>var</a:t>
            </a:r>
            <a:r>
              <a:rPr lang="mr-IN" dirty="0" smtClean="0"/>
              <a:t> </a:t>
            </a:r>
            <a:r>
              <a:rPr lang="mr-IN" dirty="0" err="1"/>
              <a:t>i</a:t>
            </a:r>
            <a:r>
              <a:rPr lang="mr-IN" dirty="0"/>
              <a:t>;</a:t>
            </a:r>
            <a:br>
              <a:rPr lang="mr-IN" dirty="0"/>
            </a:br>
            <a:r>
              <a:rPr lang="en-US" dirty="0" smtClean="0"/>
              <a:t>  </a:t>
            </a:r>
            <a:r>
              <a:rPr lang="mr-IN" dirty="0" err="1" smtClean="0"/>
              <a:t>for</a:t>
            </a:r>
            <a:r>
              <a:rPr lang="mr-IN" dirty="0" smtClean="0"/>
              <a:t> </a:t>
            </a:r>
            <a:r>
              <a:rPr lang="mr-IN" dirty="0"/>
              <a:t>(</a:t>
            </a:r>
            <a:r>
              <a:rPr lang="mr-IN" dirty="0" err="1"/>
              <a:t>i</a:t>
            </a:r>
            <a:r>
              <a:rPr lang="mr-IN" dirty="0"/>
              <a:t> = 0; </a:t>
            </a:r>
            <a:r>
              <a:rPr lang="mr-IN" dirty="0" err="1"/>
              <a:t>i</a:t>
            </a:r>
            <a:r>
              <a:rPr lang="mr-IN" dirty="0"/>
              <a:t> &lt; </a:t>
            </a:r>
            <a:r>
              <a:rPr lang="mr-IN" dirty="0" err="1"/>
              <a:t>arr.length</a:t>
            </a:r>
            <a:r>
              <a:rPr lang="mr-IN" dirty="0"/>
              <a:t>; </a:t>
            </a:r>
            <a:r>
              <a:rPr lang="mr-IN" dirty="0" err="1"/>
              <a:t>i</a:t>
            </a:r>
            <a:r>
              <a:rPr lang="mr-IN" dirty="0"/>
              <a:t>++) </a:t>
            </a:r>
            <a:r>
              <a:rPr lang="mr-IN" dirty="0" smtClean="0"/>
              <a:t>{</a:t>
            </a:r>
            <a:endParaRPr lang="en-US" dirty="0" smtClean="0"/>
          </a:p>
          <a:p>
            <a:pPr marL="274320" lvl="1" indent="0">
              <a:buNone/>
            </a:pPr>
            <a:endParaRPr lang="en-US" dirty="0" smtClean="0"/>
          </a:p>
          <a:p>
            <a:pPr marL="274320" lvl="1" indent="0">
              <a:buNone/>
            </a:pPr>
            <a:r>
              <a:rPr lang="en-US" dirty="0" smtClean="0"/>
              <a:t>// -- </a:t>
            </a:r>
            <a:r>
              <a:rPr lang="en-US" dirty="0" err="1" smtClean="0"/>
              <a:t>vv</a:t>
            </a:r>
            <a:r>
              <a:rPr lang="en-US" dirty="0" smtClean="0"/>
              <a:t> better </a:t>
            </a:r>
            <a:r>
              <a:rPr lang="en-US" dirty="0" err="1" smtClean="0"/>
              <a:t>vv</a:t>
            </a:r>
            <a:r>
              <a:rPr lang="en-US" dirty="0" smtClean="0"/>
              <a:t> -- //</a:t>
            </a:r>
          </a:p>
          <a:p>
            <a:pPr marL="274320" lvl="1" indent="0">
              <a:buNone/>
            </a:pPr>
            <a:endParaRPr lang="en-US" dirty="0" smtClean="0"/>
          </a:p>
          <a:p>
            <a:pPr marL="274320" lvl="1" indent="0">
              <a:buNone/>
            </a:pPr>
            <a:r>
              <a:rPr lang="en-US" dirty="0" smtClean="0"/>
              <a:t>  </a:t>
            </a:r>
            <a:r>
              <a:rPr lang="mr-IN" dirty="0" err="1" smtClean="0"/>
              <a:t>var</a:t>
            </a:r>
            <a:r>
              <a:rPr lang="mr-IN" dirty="0" smtClean="0"/>
              <a:t> </a:t>
            </a:r>
            <a:r>
              <a:rPr lang="mr-IN" dirty="0" err="1"/>
              <a:t>i</a:t>
            </a:r>
            <a:r>
              <a:rPr lang="mr-IN" dirty="0"/>
              <a:t>;</a:t>
            </a:r>
            <a:br>
              <a:rPr lang="mr-IN" dirty="0"/>
            </a:br>
            <a:r>
              <a:rPr lang="en-US" dirty="0" smtClean="0"/>
              <a:t>  </a:t>
            </a:r>
            <a:r>
              <a:rPr lang="mr-IN" dirty="0" err="1" smtClean="0"/>
              <a:t>var</a:t>
            </a:r>
            <a:r>
              <a:rPr lang="mr-IN" dirty="0" smtClean="0"/>
              <a:t> </a:t>
            </a:r>
            <a:r>
              <a:rPr lang="mr-IN" dirty="0" err="1"/>
              <a:t>l</a:t>
            </a:r>
            <a:r>
              <a:rPr lang="mr-IN" dirty="0"/>
              <a:t> = </a:t>
            </a:r>
            <a:r>
              <a:rPr lang="mr-IN" dirty="0" err="1"/>
              <a:t>arr.length</a:t>
            </a:r>
            <a:r>
              <a:rPr lang="mr-IN" dirty="0"/>
              <a:t>;</a:t>
            </a:r>
            <a:br>
              <a:rPr lang="mr-IN" dirty="0"/>
            </a:br>
            <a:r>
              <a:rPr lang="en-US" dirty="0" smtClean="0"/>
              <a:t>  </a:t>
            </a:r>
            <a:r>
              <a:rPr lang="mr-IN" dirty="0" err="1" smtClean="0"/>
              <a:t>for</a:t>
            </a:r>
            <a:r>
              <a:rPr lang="mr-IN" dirty="0" smtClean="0"/>
              <a:t> </a:t>
            </a:r>
            <a:r>
              <a:rPr lang="mr-IN" dirty="0"/>
              <a:t>(</a:t>
            </a:r>
            <a:r>
              <a:rPr lang="mr-IN" dirty="0" err="1"/>
              <a:t>i</a:t>
            </a:r>
            <a:r>
              <a:rPr lang="mr-IN" dirty="0"/>
              <a:t> = 0; </a:t>
            </a:r>
            <a:r>
              <a:rPr lang="mr-IN" dirty="0" err="1"/>
              <a:t>i</a:t>
            </a:r>
            <a:r>
              <a:rPr lang="mr-IN" dirty="0"/>
              <a:t> &lt; </a:t>
            </a:r>
            <a:r>
              <a:rPr lang="mr-IN" dirty="0" err="1"/>
              <a:t>l</a:t>
            </a:r>
            <a:r>
              <a:rPr lang="mr-IN" dirty="0"/>
              <a:t>; </a:t>
            </a:r>
            <a:r>
              <a:rPr lang="mr-IN" dirty="0" err="1"/>
              <a:t>i</a:t>
            </a:r>
            <a:r>
              <a:rPr lang="mr-IN" dirty="0"/>
              <a:t>++) { </a:t>
            </a:r>
            <a:endParaRPr lang="en-US" dirty="0" smtClean="0"/>
          </a:p>
          <a:p>
            <a:pPr marL="0" indent="0">
              <a:buNone/>
            </a:pPr>
            <a:r>
              <a:rPr lang="en-US" b="1" dirty="0" smtClean="0"/>
              <a:t>Reduce </a:t>
            </a:r>
            <a:r>
              <a:rPr lang="en-US" b="1" dirty="0"/>
              <a:t>DOM Access</a:t>
            </a:r>
          </a:p>
          <a:p>
            <a:pPr marL="274320" lvl="1" indent="0">
              <a:buNone/>
            </a:pPr>
            <a:r>
              <a:rPr lang="en-US" dirty="0" smtClean="0"/>
              <a:t>If </a:t>
            </a:r>
            <a:r>
              <a:rPr lang="en-US" dirty="0"/>
              <a:t>you expect to access a DOM element several times, access it once, and use it as a local variable</a:t>
            </a:r>
          </a:p>
        </p:txBody>
      </p:sp>
    </p:spTree>
    <p:extLst>
      <p:ext uri="{BB962C8B-B14F-4D97-AF65-F5344CB8AC3E}">
        <p14:creationId xmlns:p14="http://schemas.microsoft.com/office/powerpoint/2010/main" val="16535104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Tactics</a:t>
            </a:r>
            <a:endParaRPr lang="en-US" dirty="0"/>
          </a:p>
        </p:txBody>
      </p:sp>
      <p:sp>
        <p:nvSpPr>
          <p:cNvPr id="3" name="Content Placeholder 2"/>
          <p:cNvSpPr>
            <a:spLocks noGrp="1"/>
          </p:cNvSpPr>
          <p:nvPr>
            <p:ph idx="1"/>
          </p:nvPr>
        </p:nvSpPr>
        <p:spPr/>
        <p:txBody>
          <a:bodyPr/>
          <a:lstStyle/>
          <a:p>
            <a:pPr marL="0" indent="0">
              <a:buNone/>
            </a:pPr>
            <a:r>
              <a:rPr lang="en-US" b="1" dirty="0"/>
              <a:t>Reduce DOM Size</a:t>
            </a:r>
          </a:p>
          <a:p>
            <a:pPr marL="0" indent="0">
              <a:buNone/>
            </a:pPr>
            <a:r>
              <a:rPr lang="en-US" b="1" dirty="0"/>
              <a:t>Avoid Unnecessary Variables</a:t>
            </a:r>
          </a:p>
          <a:p>
            <a:pPr marL="0" indent="0">
              <a:buNone/>
            </a:pPr>
            <a:r>
              <a:rPr lang="en-US" b="1" dirty="0"/>
              <a:t>Delay JavaScript Loading</a:t>
            </a:r>
          </a:p>
          <a:p>
            <a:pPr marL="274320" lvl="1" indent="0">
              <a:buNone/>
            </a:pPr>
            <a:r>
              <a:rPr lang="en-US" dirty="0"/>
              <a:t>Putting your scripts at the bottom of the page body lets the browser load the page first</a:t>
            </a:r>
            <a:r>
              <a:rPr lang="en-US" dirty="0" smtClean="0"/>
              <a:t>.</a:t>
            </a:r>
          </a:p>
          <a:p>
            <a:pPr marL="274320" lvl="1" indent="0">
              <a:buNone/>
            </a:pPr>
            <a:r>
              <a:rPr lang="en-US" dirty="0"/>
              <a:t>The HTTP specification defines that browsers should not download more than two components in parallel</a:t>
            </a:r>
            <a:r>
              <a:rPr lang="en-US" dirty="0" smtClean="0"/>
              <a:t>.</a:t>
            </a:r>
          </a:p>
          <a:p>
            <a:pPr marL="274320" lvl="1" indent="0">
              <a:buNone/>
            </a:pPr>
            <a:r>
              <a:rPr lang="en-US" dirty="0"/>
              <a:t>An alternative is to use </a:t>
            </a:r>
            <a:r>
              <a:rPr lang="en-US" b="1" dirty="0"/>
              <a:t>defer="true"</a:t>
            </a:r>
            <a:r>
              <a:rPr lang="en-US" dirty="0"/>
              <a:t> in the script tag. The defer attribute specifies that the script should be executed after the page has finished parsing, but it only works for external scripts.</a:t>
            </a:r>
          </a:p>
        </p:txBody>
      </p:sp>
    </p:spTree>
    <p:extLst>
      <p:ext uri="{BB962C8B-B14F-4D97-AF65-F5344CB8AC3E}">
        <p14:creationId xmlns:p14="http://schemas.microsoft.com/office/powerpoint/2010/main" val="12592973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Style</a:t>
            </a:r>
            <a:endParaRPr lang="en-US" dirty="0"/>
          </a:p>
        </p:txBody>
      </p:sp>
      <p:sp>
        <p:nvSpPr>
          <p:cNvPr id="3" name="Content Placeholder 2"/>
          <p:cNvSpPr>
            <a:spLocks noGrp="1"/>
          </p:cNvSpPr>
          <p:nvPr>
            <p:ph idx="1"/>
          </p:nvPr>
        </p:nvSpPr>
        <p:spPr/>
        <p:txBody>
          <a:bodyPr/>
          <a:lstStyle/>
          <a:p>
            <a:pPr marL="0" indent="0">
              <a:buNone/>
            </a:pPr>
            <a:r>
              <a:rPr lang="en-US" b="1" dirty="0" smtClean="0"/>
              <a:t>Make JavaScript more readable by:</a:t>
            </a:r>
          </a:p>
          <a:p>
            <a:r>
              <a:rPr lang="en-US" dirty="0" smtClean="0"/>
              <a:t>Use white space. JavaScript </a:t>
            </a:r>
            <a:r>
              <a:rPr lang="en-US" dirty="0"/>
              <a:t>ignores </a:t>
            </a:r>
            <a:r>
              <a:rPr lang="en-US" dirty="0" smtClean="0"/>
              <a:t>white space.</a:t>
            </a:r>
          </a:p>
          <a:p>
            <a:r>
              <a:rPr lang="en-US" dirty="0" smtClean="0"/>
              <a:t>Use line breaks. JavaScript ignores line breaks.</a:t>
            </a:r>
          </a:p>
          <a:p>
            <a:r>
              <a:rPr lang="en-US" dirty="0" smtClean="0"/>
              <a:t>Block code with line breaks and tabs.</a:t>
            </a:r>
            <a:br>
              <a:rPr lang="en-US" dirty="0" smtClean="0"/>
            </a:br>
            <a:r>
              <a:rPr lang="en-US" dirty="0" smtClean="0"/>
              <a:t/>
            </a:r>
            <a:br>
              <a:rPr lang="en-US" dirty="0" smtClean="0"/>
            </a:br>
            <a:r>
              <a:rPr lang="en-US" dirty="0"/>
              <a:t>function </a:t>
            </a:r>
            <a:r>
              <a:rPr lang="en-US" dirty="0" err="1"/>
              <a:t>myFunction</a:t>
            </a:r>
            <a:r>
              <a:rPr lang="en-US" dirty="0"/>
              <a:t>() {</a:t>
            </a:r>
            <a:br>
              <a:rPr lang="en-US" dirty="0"/>
            </a:br>
            <a:r>
              <a:rPr lang="en-US" dirty="0"/>
              <a:t>    </a:t>
            </a:r>
            <a:r>
              <a:rPr lang="en-US" dirty="0" err="1"/>
              <a:t>document.getElementById</a:t>
            </a:r>
            <a:r>
              <a:rPr lang="en-US" dirty="0"/>
              <a:t>("demo1").</a:t>
            </a:r>
            <a:r>
              <a:rPr lang="en-US" dirty="0" err="1"/>
              <a:t>innerHTML</a:t>
            </a:r>
            <a:r>
              <a:rPr lang="en-US" dirty="0"/>
              <a:t> = "Hello Dolly!";</a:t>
            </a:r>
            <a:br>
              <a:rPr lang="en-US" dirty="0"/>
            </a:br>
            <a:r>
              <a:rPr lang="en-US" dirty="0"/>
              <a:t>    </a:t>
            </a:r>
            <a:r>
              <a:rPr lang="en-US" dirty="0" err="1"/>
              <a:t>document.getElementById</a:t>
            </a:r>
            <a:r>
              <a:rPr lang="en-US" dirty="0"/>
              <a:t>("demo2").</a:t>
            </a:r>
            <a:r>
              <a:rPr lang="en-US" dirty="0" err="1"/>
              <a:t>innerHTML</a:t>
            </a:r>
            <a:r>
              <a:rPr lang="en-US" dirty="0"/>
              <a:t> = "How are you?";</a:t>
            </a:r>
            <a:br>
              <a:rPr lang="en-US" dirty="0"/>
            </a:br>
            <a:r>
              <a:rPr lang="en-US" dirty="0" smtClean="0"/>
              <a:t>}</a:t>
            </a:r>
          </a:p>
          <a:p>
            <a:r>
              <a:rPr lang="en-US" dirty="0" smtClean="0"/>
              <a:t>Camel Case</a:t>
            </a:r>
          </a:p>
          <a:p>
            <a:endParaRPr lang="en-US" dirty="0"/>
          </a:p>
        </p:txBody>
      </p:sp>
    </p:spTree>
    <p:extLst>
      <p:ext uri="{BB962C8B-B14F-4D97-AF65-F5344CB8AC3E}">
        <p14:creationId xmlns:p14="http://schemas.microsoft.com/office/powerpoint/2010/main" val="12359356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a:t>
            </a:r>
            <a:endParaRPr lang="en-US" dirty="0"/>
          </a:p>
        </p:txBody>
      </p:sp>
      <p:sp>
        <p:nvSpPr>
          <p:cNvPr id="3" name="Content Placeholder 2"/>
          <p:cNvSpPr>
            <a:spLocks noGrp="1"/>
          </p:cNvSpPr>
          <p:nvPr>
            <p:ph idx="1"/>
          </p:nvPr>
        </p:nvSpPr>
        <p:spPr/>
        <p:txBody>
          <a:bodyPr/>
          <a:lstStyle/>
          <a:p>
            <a:pPr marL="0" indent="0">
              <a:buNone/>
            </a:pPr>
            <a:r>
              <a:rPr lang="en-US" dirty="0"/>
              <a:t>JavaScript programmers tend to use camel case that starts with a lowercase letter:</a:t>
            </a:r>
          </a:p>
          <a:p>
            <a:r>
              <a:rPr lang="en-US" dirty="0" err="1"/>
              <a:t>firstName</a:t>
            </a:r>
            <a:r>
              <a:rPr lang="en-US" dirty="0"/>
              <a:t>, </a:t>
            </a:r>
            <a:r>
              <a:rPr lang="en-US" dirty="0" err="1"/>
              <a:t>lastName</a:t>
            </a:r>
            <a:r>
              <a:rPr lang="en-US" dirty="0"/>
              <a:t>, </a:t>
            </a:r>
            <a:r>
              <a:rPr lang="en-US" dirty="0" err="1"/>
              <a:t>masterCard</a:t>
            </a:r>
            <a:r>
              <a:rPr lang="en-US" dirty="0"/>
              <a:t>, </a:t>
            </a:r>
            <a:r>
              <a:rPr lang="en-US" dirty="0" err="1"/>
              <a:t>interCity</a:t>
            </a:r>
            <a:r>
              <a:rPr lang="en-US" dirty="0" smtClean="0"/>
              <a:t>.</a:t>
            </a:r>
          </a:p>
          <a:p>
            <a:endParaRPr lang="en-US" dirty="0"/>
          </a:p>
          <a:p>
            <a:pPr marL="0" indent="0">
              <a:buNone/>
            </a:pPr>
            <a:r>
              <a:rPr lang="en-US" dirty="0"/>
              <a:t>NOTE: Hyphens are not allowed in JavaScript. It is reserved for subtractions.</a:t>
            </a:r>
          </a:p>
          <a:p>
            <a:pPr marL="274320" lvl="1" indent="0">
              <a:buNone/>
            </a:pPr>
            <a:endParaRPr lang="en-US" dirty="0"/>
          </a:p>
        </p:txBody>
      </p:sp>
    </p:spTree>
    <p:extLst>
      <p:ext uri="{BB962C8B-B14F-4D97-AF65-F5344CB8AC3E}">
        <p14:creationId xmlns:p14="http://schemas.microsoft.com/office/powerpoint/2010/main" val="773014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Guides to Consider</a:t>
            </a:r>
            <a:endParaRPr lang="en-US" dirty="0"/>
          </a:p>
        </p:txBody>
      </p:sp>
      <p:sp>
        <p:nvSpPr>
          <p:cNvPr id="3" name="Content Placeholder 2"/>
          <p:cNvSpPr>
            <a:spLocks noGrp="1"/>
          </p:cNvSpPr>
          <p:nvPr>
            <p:ph idx="1"/>
          </p:nvPr>
        </p:nvSpPr>
        <p:spPr>
          <a:xfrm>
            <a:off x="1261871" y="1828800"/>
            <a:ext cx="9988019" cy="4351337"/>
          </a:xfrm>
        </p:spPr>
        <p:txBody>
          <a:bodyPr/>
          <a:lstStyle/>
          <a:p>
            <a:pPr marL="0" indent="0">
              <a:buNone/>
            </a:pPr>
            <a:r>
              <a:rPr lang="en-US" dirty="0"/>
              <a:t>https://</a:t>
            </a:r>
            <a:r>
              <a:rPr lang="en-US" dirty="0" smtClean="0"/>
              <a:t>google.github.io/styleguide/jsguide.html</a:t>
            </a:r>
          </a:p>
          <a:p>
            <a:pPr marL="0" indent="0">
              <a:buNone/>
            </a:pPr>
            <a:r>
              <a:rPr lang="en-US" dirty="0"/>
              <a:t>https://contribute.jquery.org/style-guide/js</a:t>
            </a:r>
            <a:r>
              <a:rPr lang="en-US" dirty="0" smtClean="0"/>
              <a:t>/</a:t>
            </a:r>
          </a:p>
          <a:p>
            <a:pPr marL="0" indent="0">
              <a:buNone/>
            </a:pPr>
            <a:r>
              <a:rPr lang="en-US" dirty="0"/>
              <a:t>https://</a:t>
            </a:r>
            <a:r>
              <a:rPr lang="en-US" dirty="0" err="1" smtClean="0"/>
              <a:t>github.com</a:t>
            </a:r>
            <a:r>
              <a:rPr lang="en-US" dirty="0" smtClean="0"/>
              <a:t>/</a:t>
            </a:r>
            <a:r>
              <a:rPr lang="en-US" dirty="0" err="1" smtClean="0"/>
              <a:t>felixge</a:t>
            </a:r>
            <a:r>
              <a:rPr lang="en-US" dirty="0" smtClean="0"/>
              <a:t>/node-style-guide/</a:t>
            </a:r>
          </a:p>
          <a:p>
            <a:pPr marL="0" indent="0">
              <a:buNone/>
            </a:pPr>
            <a:r>
              <a:rPr lang="en-US" dirty="0"/>
              <a:t>https://make.wordpress.org/core/handbook/best-practices/coding-standards/javascript</a:t>
            </a:r>
            <a:r>
              <a:rPr lang="en-US" dirty="0" smtClean="0"/>
              <a:t>/</a:t>
            </a:r>
          </a:p>
          <a:p>
            <a:pPr marL="0" indent="0">
              <a:buNone/>
            </a:pPr>
            <a:r>
              <a:rPr lang="en-US" dirty="0"/>
              <a:t>https://</a:t>
            </a:r>
            <a:r>
              <a:rPr lang="en-US" dirty="0" err="1" smtClean="0"/>
              <a:t>developer.mozilla.org</a:t>
            </a:r>
            <a:r>
              <a:rPr lang="en-US" dirty="0" smtClean="0"/>
              <a:t>/</a:t>
            </a:r>
            <a:r>
              <a:rPr lang="en-US" dirty="0" err="1" smtClean="0"/>
              <a:t>en</a:t>
            </a:r>
            <a:r>
              <a:rPr lang="en-US" dirty="0" smtClean="0"/>
              <a:t>-US/docs/Mozilla/</a:t>
            </a:r>
            <a:r>
              <a:rPr lang="en-US" dirty="0" err="1" smtClean="0"/>
              <a:t>Developer_guide</a:t>
            </a:r>
            <a:r>
              <a:rPr lang="en-US" dirty="0" smtClean="0"/>
              <a:t>/</a:t>
            </a:r>
            <a:r>
              <a:rPr lang="en-US" dirty="0" err="1" smtClean="0"/>
              <a:t>Coding_Style</a:t>
            </a:r>
            <a:r>
              <a:rPr lang="en-US" dirty="0" smtClean="0"/>
              <a:t>/</a:t>
            </a:r>
          </a:p>
          <a:p>
            <a:endParaRPr lang="en-US" dirty="0"/>
          </a:p>
        </p:txBody>
      </p:sp>
    </p:spTree>
    <p:extLst>
      <p:ext uri="{BB962C8B-B14F-4D97-AF65-F5344CB8AC3E}">
        <p14:creationId xmlns:p14="http://schemas.microsoft.com/office/powerpoint/2010/main" val="1495535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conform to one format (or style)?</a:t>
            </a:r>
            <a:endParaRPr lang="en-US" dirty="0"/>
          </a:p>
        </p:txBody>
      </p:sp>
      <p:sp>
        <p:nvSpPr>
          <p:cNvPr id="3" name="Content Placeholder 2"/>
          <p:cNvSpPr>
            <a:spLocks noGrp="1"/>
          </p:cNvSpPr>
          <p:nvPr>
            <p:ph idx="1"/>
          </p:nvPr>
        </p:nvSpPr>
        <p:spPr/>
        <p:txBody>
          <a:bodyPr/>
          <a:lstStyle/>
          <a:p>
            <a:pPr marL="0" indent="0">
              <a:buNone/>
            </a:pPr>
            <a:r>
              <a:rPr lang="en-US" dirty="0"/>
              <a:t>Why have coding guidelines? Why not let each developer use their own style and patterns at will? In our experience, there are a few good reasons:</a:t>
            </a:r>
          </a:p>
          <a:p>
            <a:pPr marL="457200" indent="-457200">
              <a:buFont typeface="+mj-lt"/>
              <a:buAutoNum type="arabicPeriod"/>
            </a:pPr>
            <a:r>
              <a:rPr lang="en-US" dirty="0"/>
              <a:t>reading code becomes easier. You can actually discern patterns visually without having to read each token. This greatly speeds up reading each others' code</a:t>
            </a:r>
          </a:p>
          <a:p>
            <a:pPr marL="457200" indent="-457200">
              <a:buFont typeface="+mj-lt"/>
              <a:buAutoNum type="arabicPeriod"/>
            </a:pPr>
            <a:r>
              <a:rPr lang="en-US" dirty="0"/>
              <a:t>It speeds up writing code. If you have simple rules to follow when writing code, you don't have to make judgements about how it looks. You have more brainpower left to think about the important things (such as if you have an off-by-1 error..., potential NPEs, semantic bugs, ...)</a:t>
            </a:r>
          </a:p>
          <a:p>
            <a:pPr marL="457200" indent="-457200">
              <a:buFont typeface="+mj-lt"/>
              <a:buAutoNum type="arabicPeriod"/>
            </a:pPr>
            <a:r>
              <a:rPr lang="en-US" dirty="0"/>
              <a:t>they should encapsulate shared experience of many developers, and hence help one developer not make the same error another did in the past</a:t>
            </a:r>
          </a:p>
          <a:p>
            <a:pPr marL="0" indent="0">
              <a:buNone/>
            </a:pPr>
            <a:endParaRPr lang="en-US" dirty="0"/>
          </a:p>
        </p:txBody>
      </p:sp>
      <p:sp>
        <p:nvSpPr>
          <p:cNvPr id="4" name="TextBox 3"/>
          <p:cNvSpPr txBox="1"/>
          <p:nvPr/>
        </p:nvSpPr>
        <p:spPr>
          <a:xfrm>
            <a:off x="4273418" y="6179115"/>
            <a:ext cx="6856493" cy="369332"/>
          </a:xfrm>
          <a:prstGeom prst="rect">
            <a:avLst/>
          </a:prstGeom>
          <a:noFill/>
        </p:spPr>
        <p:txBody>
          <a:bodyPr wrap="none" rtlCol="0">
            <a:spAutoFit/>
          </a:bodyPr>
          <a:lstStyle/>
          <a:p>
            <a:pPr algn="r"/>
            <a:r>
              <a:rPr lang="en-US" dirty="0"/>
              <a:t>Source: https://</a:t>
            </a:r>
            <a:r>
              <a:rPr lang="en-US" dirty="0" err="1"/>
              <a:t>github.com</a:t>
            </a:r>
            <a:r>
              <a:rPr lang="en-US" dirty="0"/>
              <a:t>/</a:t>
            </a:r>
            <a:r>
              <a:rPr lang="en-US" dirty="0" err="1"/>
              <a:t>facebook</a:t>
            </a:r>
            <a:r>
              <a:rPr lang="en-US" dirty="0"/>
              <a:t>/</a:t>
            </a:r>
            <a:r>
              <a:rPr lang="en-US" dirty="0" err="1"/>
              <a:t>jcommon</a:t>
            </a:r>
            <a:r>
              <a:rPr lang="en-US" dirty="0"/>
              <a:t>/wiki/Coding-Standards</a:t>
            </a:r>
          </a:p>
        </p:txBody>
      </p:sp>
    </p:spTree>
    <p:extLst>
      <p:ext uri="{BB962C8B-B14F-4D97-AF65-F5344CB8AC3E}">
        <p14:creationId xmlns:p14="http://schemas.microsoft.com/office/powerpoint/2010/main" val="1945569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JavaScript is very easy to implement. All you need to do is put your code in the HTML document and tell the browser that it is JavaScript</a:t>
            </a:r>
            <a:r>
              <a:rPr lang="en-US" dirty="0" smtClean="0"/>
              <a:t>.</a:t>
            </a:r>
          </a:p>
          <a:p>
            <a:r>
              <a:rPr lang="en-US" dirty="0"/>
              <a:t>JavaScript works on web users’ computers — even when they are offline</a:t>
            </a:r>
            <a:r>
              <a:rPr lang="en-US" dirty="0" smtClean="0"/>
              <a:t>!</a:t>
            </a:r>
          </a:p>
          <a:p>
            <a:r>
              <a:rPr lang="en-US" dirty="0"/>
              <a:t>JavaScript allows you to create highly responsive interfaces that improve the user experience and provide dynamic functionality, without having to wait for the server to react and show another page</a:t>
            </a:r>
            <a:r>
              <a:rPr lang="en-US" dirty="0" smtClean="0"/>
              <a:t>.</a:t>
            </a:r>
          </a:p>
          <a:p>
            <a:r>
              <a:rPr lang="en-US" dirty="0"/>
              <a:t>JavaScript can load content into the document if and when the user needs it, without reloading the entire page — this is commonly referred to as Ajax</a:t>
            </a:r>
            <a:r>
              <a:rPr lang="en-US" dirty="0" smtClean="0"/>
              <a:t>.</a:t>
            </a:r>
          </a:p>
          <a:p>
            <a:r>
              <a:rPr lang="en-US" dirty="0"/>
              <a:t>JavaScript can test for what is possible in your browser and react accordingly — this is called Principles of unobtrusive JavaScript or sometimes defensive Scripting</a:t>
            </a:r>
            <a:r>
              <a:rPr lang="en-US" dirty="0" smtClean="0"/>
              <a:t>.</a:t>
            </a:r>
          </a:p>
          <a:p>
            <a:r>
              <a:rPr lang="en-US" dirty="0"/>
              <a:t>JavaScript can help fix browser problems or patch holes in browser support — for example fixing CSS layout issues in certain browsers.</a:t>
            </a:r>
          </a:p>
        </p:txBody>
      </p:sp>
      <p:sp>
        <p:nvSpPr>
          <p:cNvPr id="4" name="TextBox 3"/>
          <p:cNvSpPr txBox="1"/>
          <p:nvPr/>
        </p:nvSpPr>
        <p:spPr>
          <a:xfrm>
            <a:off x="2727156" y="5995471"/>
            <a:ext cx="8566485" cy="369332"/>
          </a:xfrm>
          <a:prstGeom prst="rect">
            <a:avLst/>
          </a:prstGeom>
          <a:noFill/>
        </p:spPr>
        <p:txBody>
          <a:bodyPr wrap="square" rtlCol="0">
            <a:spAutoFit/>
          </a:bodyPr>
          <a:lstStyle/>
          <a:p>
            <a:pPr algn="r"/>
            <a:r>
              <a:rPr lang="en-US" dirty="0" smtClean="0"/>
              <a:t>Source: https</a:t>
            </a:r>
            <a:r>
              <a:rPr lang="en-US" dirty="0"/>
              <a:t>://www.w3.org/community/</a:t>
            </a:r>
            <a:r>
              <a:rPr lang="en-US" dirty="0" err="1"/>
              <a:t>webed</a:t>
            </a:r>
            <a:r>
              <a:rPr lang="en-US" dirty="0"/>
              <a:t>/wiki/</a:t>
            </a:r>
            <a:r>
              <a:rPr lang="en-US" dirty="0" err="1"/>
              <a:t>What_can_you_do_with_JavaScript</a:t>
            </a:r>
            <a:endParaRPr lang="en-US" dirty="0"/>
          </a:p>
        </p:txBody>
      </p:sp>
    </p:spTree>
    <p:extLst>
      <p:ext uri="{BB962C8B-B14F-4D97-AF65-F5344CB8AC3E}">
        <p14:creationId xmlns:p14="http://schemas.microsoft.com/office/powerpoint/2010/main" val="12465493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JS Quiz</a:t>
            </a:r>
            <a:endParaRPr lang="en-US" dirty="0"/>
          </a:p>
        </p:txBody>
      </p:sp>
      <p:sp>
        <p:nvSpPr>
          <p:cNvPr id="3" name="Content Placeholder 2"/>
          <p:cNvSpPr>
            <a:spLocks noGrp="1"/>
          </p:cNvSpPr>
          <p:nvPr>
            <p:ph idx="1"/>
          </p:nvPr>
        </p:nvSpPr>
        <p:spPr/>
        <p:txBody>
          <a:bodyPr/>
          <a:lstStyle/>
          <a:p>
            <a:pPr marL="0" indent="0">
              <a:buNone/>
            </a:pPr>
            <a:r>
              <a:rPr lang="en-US" dirty="0"/>
              <a:t>https://www.w3schools.com/</a:t>
            </a:r>
            <a:r>
              <a:rPr lang="en-US" dirty="0" err="1"/>
              <a:t>js</a:t>
            </a:r>
            <a:r>
              <a:rPr lang="en-US" dirty="0"/>
              <a:t>/</a:t>
            </a:r>
            <a:r>
              <a:rPr lang="en-US" dirty="0" err="1"/>
              <a:t>js_quiz.asp</a:t>
            </a:r>
            <a:endParaRPr lang="en-US" dirty="0"/>
          </a:p>
        </p:txBody>
      </p:sp>
    </p:spTree>
    <p:extLst>
      <p:ext uri="{BB962C8B-B14F-4D97-AF65-F5344CB8AC3E}">
        <p14:creationId xmlns:p14="http://schemas.microsoft.com/office/powerpoint/2010/main" val="757259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10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JavaScript</a:t>
            </a:r>
            <a:endParaRPr lang="en-US" dirty="0"/>
          </a:p>
        </p:txBody>
      </p:sp>
      <p:sp>
        <p:nvSpPr>
          <p:cNvPr id="3" name="Content Placeholder 2"/>
          <p:cNvSpPr>
            <a:spLocks noGrp="1"/>
          </p:cNvSpPr>
          <p:nvPr>
            <p:ph idx="1"/>
          </p:nvPr>
        </p:nvSpPr>
        <p:spPr/>
        <p:txBody>
          <a:bodyPr>
            <a:normAutofit lnSpcReduction="10000"/>
          </a:bodyPr>
          <a:lstStyle/>
          <a:p>
            <a:r>
              <a:rPr lang="en-US" dirty="0"/>
              <a:t>A sign-up form can check if your user name is available when you enter it, preventing you from having to endure a frustrating reload of the page. </a:t>
            </a:r>
          </a:p>
          <a:p>
            <a:r>
              <a:rPr lang="en-US" dirty="0"/>
              <a:t>A search box can give you suggested results while you type, based on what you’ve entered so far (for example “bi” could bring up suggestions to choose from that contain this string, such as “bird”, “big” and “bicycle”). This usage pattern is called autocomplete. </a:t>
            </a:r>
          </a:p>
          <a:p>
            <a:r>
              <a:rPr lang="en-US" dirty="0"/>
              <a:t>Information that changes constantly can be loaded periodically without the need for user interaction, for example sports match results or stock market tickers. </a:t>
            </a:r>
          </a:p>
          <a:p>
            <a:r>
              <a:rPr lang="en-US" dirty="0"/>
              <a:t>Information that is a nice-to-have and runs the risk of being redundant to some users can be loaded when and if the user chooses to access it. For example the navigation menu of a site could be 6 links but display links to deeper pages on-demand when the user activates a menu item. </a:t>
            </a:r>
          </a:p>
          <a:p>
            <a:endParaRPr lang="en-US" dirty="0"/>
          </a:p>
        </p:txBody>
      </p:sp>
    </p:spTree>
    <p:extLst>
      <p:ext uri="{BB962C8B-B14F-4D97-AF65-F5344CB8AC3E}">
        <p14:creationId xmlns:p14="http://schemas.microsoft.com/office/powerpoint/2010/main" val="1547393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t>
            </a:r>
            <a:r>
              <a:rPr lang="en-US" dirty="0" smtClean="0"/>
              <a:t>JavaScript Continued</a:t>
            </a:r>
            <a:endParaRPr lang="en-US" dirty="0"/>
          </a:p>
        </p:txBody>
      </p:sp>
      <p:sp>
        <p:nvSpPr>
          <p:cNvPr id="3" name="Content Placeholder 2"/>
          <p:cNvSpPr>
            <a:spLocks noGrp="1"/>
          </p:cNvSpPr>
          <p:nvPr>
            <p:ph idx="1"/>
          </p:nvPr>
        </p:nvSpPr>
        <p:spPr/>
        <p:txBody>
          <a:bodyPr>
            <a:normAutofit lnSpcReduction="10000"/>
          </a:bodyPr>
          <a:lstStyle/>
          <a:p>
            <a:r>
              <a:rPr lang="en-US" dirty="0"/>
              <a:t>JavaScript can fix layout issues. Using JavaScript you can find the position and area of any element on the page, and the dimensions of the browser window. Using this information you can prevent overlapping elements and other such issues. Say for example you have a menu with several levels; by checking that there is space for the sub-menu to appear before showing it you can prevent scroll-bars or overlapping menu items. </a:t>
            </a:r>
          </a:p>
          <a:p>
            <a:r>
              <a:rPr lang="en-US" dirty="0"/>
              <a:t>JavaScript can enhance the interfaces HTML gives us. While it is nice to have a text input box you might want to have a combo box allowing you to choose from a list of preset values or enter your own. Using JavaScript you can enhance a normal input box to do that. </a:t>
            </a:r>
          </a:p>
          <a:p>
            <a:r>
              <a:rPr lang="en-US" dirty="0"/>
              <a:t>You can use JavaScript to animate elements on a page — for example to show and hide information, or highlight specific sections of a page — this can make for a more usable, richer user experience. There is more information on this in the JavaScript animation article later on in the course. </a:t>
            </a:r>
          </a:p>
          <a:p>
            <a:endParaRPr lang="en-US" dirty="0"/>
          </a:p>
        </p:txBody>
      </p:sp>
      <p:sp>
        <p:nvSpPr>
          <p:cNvPr id="4" name="TextBox 3"/>
          <p:cNvSpPr txBox="1"/>
          <p:nvPr/>
        </p:nvSpPr>
        <p:spPr>
          <a:xfrm>
            <a:off x="2662990" y="6317615"/>
            <a:ext cx="8633325" cy="369332"/>
          </a:xfrm>
          <a:prstGeom prst="rect">
            <a:avLst/>
          </a:prstGeom>
          <a:noFill/>
        </p:spPr>
        <p:txBody>
          <a:bodyPr wrap="none" rtlCol="0">
            <a:spAutoFit/>
          </a:bodyPr>
          <a:lstStyle/>
          <a:p>
            <a:pPr algn="r"/>
            <a:r>
              <a:rPr lang="en-US" dirty="0"/>
              <a:t>Source: https://www.w3.org/community/</a:t>
            </a:r>
            <a:r>
              <a:rPr lang="en-US" dirty="0" err="1"/>
              <a:t>webed</a:t>
            </a:r>
            <a:r>
              <a:rPr lang="en-US" dirty="0"/>
              <a:t>/wiki/</a:t>
            </a:r>
            <a:r>
              <a:rPr lang="en-US" dirty="0" err="1"/>
              <a:t>What_can_you_do_with_JavaScript</a:t>
            </a:r>
            <a:endParaRPr lang="en-US" dirty="0"/>
          </a:p>
        </p:txBody>
      </p:sp>
    </p:spTree>
    <p:extLst>
      <p:ext uri="{BB962C8B-B14F-4D97-AF65-F5344CB8AC3E}">
        <p14:creationId xmlns:p14="http://schemas.microsoft.com/office/powerpoint/2010/main" val="1281596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aware</a:t>
            </a:r>
            <a:endParaRPr lang="en-US" dirty="0"/>
          </a:p>
        </p:txBody>
      </p:sp>
      <p:sp>
        <p:nvSpPr>
          <p:cNvPr id="3" name="Content Placeholder 2"/>
          <p:cNvSpPr>
            <a:spLocks noGrp="1"/>
          </p:cNvSpPr>
          <p:nvPr>
            <p:ph idx="1"/>
          </p:nvPr>
        </p:nvSpPr>
        <p:spPr>
          <a:xfrm>
            <a:off x="1261872" y="1691322"/>
            <a:ext cx="8595360" cy="4280271"/>
          </a:xfrm>
        </p:spPr>
        <p:txBody>
          <a:bodyPr>
            <a:noAutofit/>
          </a:bodyPr>
          <a:lstStyle/>
          <a:p>
            <a:pPr marL="0" indent="0">
              <a:buNone/>
            </a:pPr>
            <a:r>
              <a:rPr lang="en-US" dirty="0"/>
              <a:t>JavaScript might not be available — this is easy to test for so not really a problem. Things that depend on JavaScript should be created with this in mind however, and you should be careful that your site does not break (</a:t>
            </a:r>
            <a:r>
              <a:rPr lang="en-US" dirty="0" err="1"/>
              <a:t>ie</a:t>
            </a:r>
            <a:r>
              <a:rPr lang="en-US" dirty="0"/>
              <a:t> essential functionality is not available) if JavaScript is not available. </a:t>
            </a:r>
          </a:p>
          <a:p>
            <a:pPr marL="0" indent="0">
              <a:buNone/>
            </a:pPr>
            <a:r>
              <a:rPr lang="en-US" dirty="0"/>
              <a:t>If the use of JavaScript does not aid the user in reaching a goal more quickly and efficiently you are probably using it wrong. </a:t>
            </a:r>
          </a:p>
        </p:txBody>
      </p:sp>
      <p:sp>
        <p:nvSpPr>
          <p:cNvPr id="4" name="TextBox 3"/>
          <p:cNvSpPr txBox="1"/>
          <p:nvPr/>
        </p:nvSpPr>
        <p:spPr>
          <a:xfrm>
            <a:off x="2631232" y="6109072"/>
            <a:ext cx="8633325" cy="369332"/>
          </a:xfrm>
          <a:prstGeom prst="rect">
            <a:avLst/>
          </a:prstGeom>
          <a:noFill/>
        </p:spPr>
        <p:txBody>
          <a:bodyPr wrap="none" rtlCol="0">
            <a:spAutoFit/>
          </a:bodyPr>
          <a:lstStyle/>
          <a:p>
            <a:pPr algn="r"/>
            <a:r>
              <a:rPr lang="en-US" dirty="0"/>
              <a:t>Source: https://www.w3.org/community/</a:t>
            </a:r>
            <a:r>
              <a:rPr lang="en-US" dirty="0" err="1"/>
              <a:t>webed</a:t>
            </a:r>
            <a:r>
              <a:rPr lang="en-US" dirty="0"/>
              <a:t>/wiki/</a:t>
            </a:r>
            <a:r>
              <a:rPr lang="en-US" dirty="0" err="1"/>
              <a:t>What_can_you_do_with_JavaScript</a:t>
            </a:r>
            <a:endParaRPr lang="en-US" dirty="0"/>
          </a:p>
        </p:txBody>
      </p:sp>
    </p:spTree>
    <p:extLst>
      <p:ext uri="{BB962C8B-B14F-4D97-AF65-F5344CB8AC3E}">
        <p14:creationId xmlns:p14="http://schemas.microsoft.com/office/powerpoint/2010/main" val="1388853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t>
            </a:r>
            <a:r>
              <a:rPr lang="en-US" dirty="0" smtClean="0"/>
              <a:t>aware Continued</a:t>
            </a:r>
            <a:endParaRPr lang="en-US" dirty="0"/>
          </a:p>
        </p:txBody>
      </p:sp>
      <p:sp>
        <p:nvSpPr>
          <p:cNvPr id="3" name="Content Placeholder 2"/>
          <p:cNvSpPr>
            <a:spLocks noGrp="1"/>
          </p:cNvSpPr>
          <p:nvPr>
            <p:ph idx="1"/>
          </p:nvPr>
        </p:nvSpPr>
        <p:spPr>
          <a:xfrm>
            <a:off x="1261872" y="1691322"/>
            <a:ext cx="8595360" cy="4280271"/>
          </a:xfrm>
        </p:spPr>
        <p:txBody>
          <a:bodyPr>
            <a:noAutofit/>
          </a:bodyPr>
          <a:lstStyle/>
          <a:p>
            <a:pPr marL="0" indent="0">
              <a:buNone/>
            </a:pPr>
            <a:r>
              <a:rPr lang="en-US" sz="1800" dirty="0" smtClean="0"/>
              <a:t>Using </a:t>
            </a:r>
            <a:r>
              <a:rPr lang="en-US" sz="1800" dirty="0"/>
              <a:t>JavaScript we often break conventions that people have got used to over the years of using the web (for example clicking links to go to other pages, or a little basket icon meaning “shopping cart”). </a:t>
            </a:r>
            <a:endParaRPr lang="en-US" sz="1800" dirty="0" smtClean="0"/>
          </a:p>
          <a:p>
            <a:pPr marL="0" indent="0">
              <a:buNone/>
            </a:pPr>
            <a:r>
              <a:rPr lang="en-US" sz="1800" dirty="0" smtClean="0"/>
              <a:t>We </a:t>
            </a:r>
            <a:r>
              <a:rPr lang="en-US" sz="1800" dirty="0"/>
              <a:t>like being in control and once we understand something, it is hard for us to deal with change. Your JavaScript solutions should feel naturally better than the previous interaction, but not so different that the user cannot relate to it via their previous experience. If you manage to get a site visitor saying “ah ha — this means I don’t have to wait” or “Cool — now I don’t have to take this extra annoying step”— you have got yourself a great use for JavaScript</a:t>
            </a:r>
            <a:r>
              <a:rPr lang="en-US" sz="1800" dirty="0" smtClean="0"/>
              <a:t>.</a:t>
            </a:r>
            <a:endParaRPr lang="en-US" sz="1800" dirty="0"/>
          </a:p>
          <a:p>
            <a:pPr marL="0" indent="0">
              <a:buNone/>
            </a:pPr>
            <a:r>
              <a:rPr lang="en-US" sz="1800" dirty="0"/>
              <a:t>JavaScript should never be a security measure. If you need to prevent users from accessing data or you are likely to handle sensitive data then don’t rely on JavaScript. Any JavaScript protection can easily be reverse engineered and overcome, as all the code is available to read on the client machine. Also, users can just turn JavaScript off in their browsers. </a:t>
            </a:r>
          </a:p>
          <a:p>
            <a:pPr marL="0" indent="0">
              <a:buNone/>
            </a:pPr>
            <a:endParaRPr lang="en-US" sz="1600" dirty="0"/>
          </a:p>
        </p:txBody>
      </p:sp>
      <p:sp>
        <p:nvSpPr>
          <p:cNvPr id="4" name="TextBox 3"/>
          <p:cNvSpPr txBox="1"/>
          <p:nvPr/>
        </p:nvSpPr>
        <p:spPr>
          <a:xfrm>
            <a:off x="2631232" y="6109072"/>
            <a:ext cx="8633325" cy="369332"/>
          </a:xfrm>
          <a:prstGeom prst="rect">
            <a:avLst/>
          </a:prstGeom>
          <a:noFill/>
        </p:spPr>
        <p:txBody>
          <a:bodyPr wrap="none" rtlCol="0">
            <a:spAutoFit/>
          </a:bodyPr>
          <a:lstStyle/>
          <a:p>
            <a:pPr algn="r"/>
            <a:r>
              <a:rPr lang="en-US" dirty="0"/>
              <a:t>Source: https://www.w3.org/community/</a:t>
            </a:r>
            <a:r>
              <a:rPr lang="en-US" dirty="0" err="1"/>
              <a:t>webed</a:t>
            </a:r>
            <a:r>
              <a:rPr lang="en-US" dirty="0"/>
              <a:t>/wiki/</a:t>
            </a:r>
            <a:r>
              <a:rPr lang="en-US" dirty="0" err="1"/>
              <a:t>What_can_you_do_with_JavaScript</a:t>
            </a:r>
            <a:endParaRPr lang="en-US" dirty="0"/>
          </a:p>
        </p:txBody>
      </p:sp>
    </p:spTree>
    <p:extLst>
      <p:ext uri="{BB962C8B-B14F-4D97-AF65-F5344CB8AC3E}">
        <p14:creationId xmlns:p14="http://schemas.microsoft.com/office/powerpoint/2010/main" val="15494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2108</TotalTime>
  <Words>3321</Words>
  <Application>Microsoft Macintosh PowerPoint</Application>
  <PresentationFormat>Widescreen</PresentationFormat>
  <Paragraphs>308</Paragraphs>
  <Slides>51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Mangal</vt:lpstr>
      <vt:lpstr>Wingdings 2</vt:lpstr>
      <vt:lpstr>Arial</vt:lpstr>
      <vt:lpstr>View</vt:lpstr>
      <vt:lpstr>Front End Web</vt:lpstr>
      <vt:lpstr>Three Layers of Web Pages</vt:lpstr>
      <vt:lpstr>What is JavaScript?</vt:lpstr>
      <vt:lpstr>JavaScript is not Java</vt:lpstr>
      <vt:lpstr>Advantages of JavaScript</vt:lpstr>
      <vt:lpstr>Uses of JavaScript</vt:lpstr>
      <vt:lpstr>Uses of JavaScript Continued</vt:lpstr>
      <vt:lpstr>Be aware</vt:lpstr>
      <vt:lpstr>Be aware Continued</vt:lpstr>
      <vt:lpstr>Security</vt:lpstr>
      <vt:lpstr>The D.O.M.</vt:lpstr>
      <vt:lpstr>JavaScript and the D.O.M.</vt:lpstr>
      <vt:lpstr>JavaScript accesses the D.O.M.</vt:lpstr>
      <vt:lpstr>The B.O.M.</vt:lpstr>
      <vt:lpstr>The B.O.M. Window and Location</vt:lpstr>
      <vt:lpstr>The B.O.M.  History, Navigator, Pop-up, Timing, Cookies</vt:lpstr>
      <vt:lpstr>JavaScript and APIs</vt:lpstr>
      <vt:lpstr>JavaScript and APIs 3rd Party</vt:lpstr>
      <vt:lpstr>Code Example</vt:lpstr>
      <vt:lpstr>What is a variable?</vt:lpstr>
      <vt:lpstr>Declare Variables</vt:lpstr>
      <vt:lpstr>Variables</vt:lpstr>
      <vt:lpstr>Variable Scope</vt:lpstr>
      <vt:lpstr>Variable hoisting</vt:lpstr>
      <vt:lpstr>Variable Hoisting Example</vt:lpstr>
      <vt:lpstr>Global variables</vt:lpstr>
      <vt:lpstr>Data Types</vt:lpstr>
      <vt:lpstr>Working with JavaScript</vt:lpstr>
      <vt:lpstr>Working with JavaScript </vt:lpstr>
      <vt:lpstr>Literal Types: Arrays</vt:lpstr>
      <vt:lpstr>Count arrays starting with 0</vt:lpstr>
      <vt:lpstr>Other Literal Types</vt:lpstr>
      <vt:lpstr>Objects</vt:lpstr>
      <vt:lpstr>Escaping Characters</vt:lpstr>
      <vt:lpstr>JSON</vt:lpstr>
      <vt:lpstr>JSON Data</vt:lpstr>
      <vt:lpstr>CSS - Data-* attributes</vt:lpstr>
      <vt:lpstr>Code Examples</vt:lpstr>
      <vt:lpstr>Events</vt:lpstr>
      <vt:lpstr>Conditional Statements</vt:lpstr>
      <vt:lpstr>Loops</vt:lpstr>
      <vt:lpstr>Error Handling</vt:lpstr>
      <vt:lpstr>Debugging Tools</vt:lpstr>
      <vt:lpstr>Performance</vt:lpstr>
      <vt:lpstr>Performance Tactics</vt:lpstr>
      <vt:lpstr>JavaScript Style</vt:lpstr>
      <vt:lpstr>Camel Case</vt:lpstr>
      <vt:lpstr>Style Guides to Consider</vt:lpstr>
      <vt:lpstr>Why conform to one format (or style)?</vt:lpstr>
      <vt:lpstr>W3C JS Quiz</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Design</dc:title>
  <dc:creator>Microsoft Office User</dc:creator>
  <cp:lastModifiedBy>Ben Goliwas</cp:lastModifiedBy>
  <cp:revision>124</cp:revision>
  <cp:lastPrinted>2017-08-07T12:33:30Z</cp:lastPrinted>
  <dcterms:created xsi:type="dcterms:W3CDTF">2017-07-24T13:19:17Z</dcterms:created>
  <dcterms:modified xsi:type="dcterms:W3CDTF">2018-03-06T17:10:46Z</dcterms:modified>
</cp:coreProperties>
</file>