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3"/>
  </p:notesMasterIdLst>
  <p:sldIdLst>
    <p:sldId id="256" r:id="rId2"/>
    <p:sldId id="258" r:id="rId3"/>
    <p:sldId id="257" r:id="rId4"/>
    <p:sldId id="276" r:id="rId5"/>
    <p:sldId id="277" r:id="rId6"/>
    <p:sldId id="259" r:id="rId7"/>
    <p:sldId id="260" r:id="rId8"/>
    <p:sldId id="268" r:id="rId9"/>
    <p:sldId id="262" r:id="rId10"/>
    <p:sldId id="263" r:id="rId11"/>
    <p:sldId id="264" r:id="rId12"/>
    <p:sldId id="265" r:id="rId13"/>
    <p:sldId id="267" r:id="rId14"/>
    <p:sldId id="269" r:id="rId15"/>
    <p:sldId id="270" r:id="rId16"/>
    <p:sldId id="271" r:id="rId17"/>
    <p:sldId id="272" r:id="rId18"/>
    <p:sldId id="273" r:id="rId19"/>
    <p:sldId id="274" r:id="rId20"/>
    <p:sldId id="275" r:id="rId21"/>
    <p:sldId id="26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36"/>
    <p:restoredTop sz="94787"/>
  </p:normalViewPr>
  <p:slideViewPr>
    <p:cSldViewPr snapToGrid="0" snapToObjects="1">
      <p:cViewPr varScale="1">
        <p:scale>
          <a:sx n="72" d="100"/>
          <a:sy n="72" d="100"/>
        </p:scale>
        <p:origin x="240" y="1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427436-8838-8C4B-B341-91CAD3AC0CE5}" type="datetimeFigureOut">
              <a:rPr lang="en-US" smtClean="0"/>
              <a:t>4/10/17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A36FF1-7B35-1648-B8BF-9142E256FED8}" type="slidenum">
              <a:rPr lang="en-US" smtClean="0"/>
              <a:t>‹#›</a:t>
            </a:fld>
            <a:endParaRPr lang="en-US"/>
          </a:p>
        </p:txBody>
      </p:sp>
    </p:spTree>
    <p:extLst>
      <p:ext uri="{BB962C8B-B14F-4D97-AF65-F5344CB8AC3E}">
        <p14:creationId xmlns:p14="http://schemas.microsoft.com/office/powerpoint/2010/main" val="1619465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https://www.w3.org/WAI/intro/</a:t>
            </a:r>
            <a:r>
              <a:rPr lang="en-US" dirty="0" err="1" smtClean="0"/>
              <a:t>wcag.php</a:t>
            </a:r>
            <a:endParaRPr lang="en-US" dirty="0"/>
          </a:p>
        </p:txBody>
      </p:sp>
      <p:sp>
        <p:nvSpPr>
          <p:cNvPr id="4" name="Slide Number Placeholder 3"/>
          <p:cNvSpPr>
            <a:spLocks noGrp="1"/>
          </p:cNvSpPr>
          <p:nvPr>
            <p:ph type="sldNum" sz="quarter" idx="10"/>
          </p:nvPr>
        </p:nvSpPr>
        <p:spPr/>
        <p:txBody>
          <a:bodyPr/>
          <a:lstStyle/>
          <a:p>
            <a:fld id="{76A36FF1-7B35-1648-B8BF-9142E256FED8}" type="slidenum">
              <a:rPr lang="en-US" smtClean="0"/>
              <a:t>20</a:t>
            </a:fld>
            <a:endParaRPr lang="en-US"/>
          </a:p>
        </p:txBody>
      </p:sp>
    </p:spTree>
    <p:extLst>
      <p:ext uri="{BB962C8B-B14F-4D97-AF65-F5344CB8AC3E}">
        <p14:creationId xmlns:p14="http://schemas.microsoft.com/office/powerpoint/2010/main" val="1145319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4/10/17</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703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31127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34810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39531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54918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4/10/17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54815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4/10/17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0461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4/10/17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5576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4/10/17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70291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4502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pPr/>
              <a:t>4/10/17</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1748510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4/10/17</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054807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w3.org/WAI/WCAG20/glanc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w3.org/WAI/GL/wiki/Using_ARIA_landmarks_to_identify_regions_of_a_pag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w3schools.com/tags/att_global_tabindex.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w3.org/WAI/WCAG20/quickref/" TargetMode="External"/><Relationship Id="rId4" Type="http://schemas.openxmlformats.org/officeDocument/2006/relationships/hyperlink" Target="https://www.w3.org/WAI/intro/wcag.php" TargetMode="External"/><Relationship Id="rId5" Type="http://schemas.openxmlformats.org/officeDocument/2006/relationships/hyperlink" Target="https://www.w3.org/TR/2014/NOTE-UNDERSTANDING-WCAG20-20140916/understanding-techniques.html#understanding-techniques" TargetMode="Externa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lynda.com/WordPress-tutorials/Diversity-user-experience-keyboard-navigation/374185/421831-4.html" TargetMode="External"/><Relationship Id="rId3" Type="http://schemas.openxmlformats.org/officeDocument/2006/relationships/hyperlink" Target="https://www.lynda.com/WordPress-tutorials/Diversity-user-experience-low-vision/374185/421832-4.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3371850" y="973158"/>
            <a:ext cx="7683002" cy="2541431"/>
          </a:xfrm>
        </p:spPr>
        <p:txBody>
          <a:bodyPr/>
          <a:lstStyle/>
          <a:p>
            <a:r>
              <a:rPr lang="en-US" dirty="0" smtClean="0"/>
              <a:t>Accessibility</a:t>
            </a:r>
            <a:endParaRPr lang="en-US" dirty="0"/>
          </a:p>
        </p:txBody>
      </p:sp>
      <p:sp>
        <p:nvSpPr>
          <p:cNvPr id="3" name="Subtitle 2"/>
          <p:cNvSpPr>
            <a:spLocks noGrp="1"/>
          </p:cNvSpPr>
          <p:nvPr>
            <p:ph type="subTitle" idx="1"/>
          </p:nvPr>
        </p:nvSpPr>
        <p:spPr>
          <a:xfrm>
            <a:off x="3371850" y="3343729"/>
            <a:ext cx="7683002" cy="977621"/>
          </a:xfrm>
        </p:spPr>
        <p:txBody>
          <a:bodyPr/>
          <a:lstStyle/>
          <a:p>
            <a:r>
              <a:rPr lang="en-US" dirty="0" smtClean="0"/>
              <a:t>The web for everyone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7046" y="2488060"/>
            <a:ext cx="1474804" cy="1474804"/>
          </a:xfrm>
          <a:prstGeom prst="rect">
            <a:avLst/>
          </a:prstGeom>
        </p:spPr>
      </p:pic>
    </p:spTree>
    <p:extLst>
      <p:ext uri="{BB962C8B-B14F-4D97-AF65-F5344CB8AC3E}">
        <p14:creationId xmlns:p14="http://schemas.microsoft.com/office/powerpoint/2010/main" val="246555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Perceivable</a:t>
            </a:r>
            <a:endParaRPr lang="en-US" dirty="0"/>
          </a:p>
        </p:txBody>
      </p:sp>
      <p:sp>
        <p:nvSpPr>
          <p:cNvPr id="3" name="Content Placeholder 2"/>
          <p:cNvSpPr>
            <a:spLocks noGrp="1"/>
          </p:cNvSpPr>
          <p:nvPr>
            <p:ph idx="1"/>
          </p:nvPr>
        </p:nvSpPr>
        <p:spPr/>
        <p:txBody>
          <a:bodyPr/>
          <a:lstStyle/>
          <a:p>
            <a:r>
              <a:rPr lang="en-US" dirty="0"/>
              <a:t>Provide text alternatives for non-text content.</a:t>
            </a:r>
          </a:p>
          <a:p>
            <a:r>
              <a:rPr lang="en-US" dirty="0"/>
              <a:t>Provide captions and other alternatives for multimedia.</a:t>
            </a:r>
          </a:p>
          <a:p>
            <a:r>
              <a:rPr lang="en-US" dirty="0"/>
              <a:t>Create content that can be presented in different ways,</a:t>
            </a:r>
            <a:br>
              <a:rPr lang="en-US" dirty="0"/>
            </a:br>
            <a:r>
              <a:rPr lang="en-US" dirty="0"/>
              <a:t>including by assistive technologies, without losing meaning.</a:t>
            </a:r>
          </a:p>
          <a:p>
            <a:r>
              <a:rPr lang="en-US" dirty="0"/>
              <a:t>Make it easier for users to see and hear content.</a:t>
            </a:r>
          </a:p>
          <a:p>
            <a:endParaRPr lang="en-US" dirty="0"/>
          </a:p>
        </p:txBody>
      </p:sp>
    </p:spTree>
    <p:extLst>
      <p:ext uri="{BB962C8B-B14F-4D97-AF65-F5344CB8AC3E}">
        <p14:creationId xmlns:p14="http://schemas.microsoft.com/office/powerpoint/2010/main" val="495309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Operable</a:t>
            </a:r>
          </a:p>
        </p:txBody>
      </p:sp>
      <p:sp>
        <p:nvSpPr>
          <p:cNvPr id="3" name="Content Placeholder 2"/>
          <p:cNvSpPr>
            <a:spLocks noGrp="1"/>
          </p:cNvSpPr>
          <p:nvPr>
            <p:ph idx="1"/>
          </p:nvPr>
        </p:nvSpPr>
        <p:spPr/>
        <p:txBody>
          <a:bodyPr/>
          <a:lstStyle/>
          <a:p>
            <a:r>
              <a:rPr lang="en-US" dirty="0"/>
              <a:t>Make all functionality available from a keyboard.</a:t>
            </a:r>
          </a:p>
          <a:p>
            <a:r>
              <a:rPr lang="en-US" dirty="0"/>
              <a:t>Give users enough time to read and use content.</a:t>
            </a:r>
          </a:p>
          <a:p>
            <a:r>
              <a:rPr lang="en-US" dirty="0"/>
              <a:t>Do not use content that causes seizures.</a:t>
            </a:r>
          </a:p>
          <a:p>
            <a:r>
              <a:rPr lang="en-US" dirty="0"/>
              <a:t>Help users navigate and find content</a:t>
            </a:r>
            <a:r>
              <a:rPr lang="en-US" dirty="0" smtClean="0"/>
              <a:t>.</a:t>
            </a:r>
            <a:endParaRPr lang="en-US" dirty="0"/>
          </a:p>
        </p:txBody>
      </p:sp>
    </p:spTree>
    <p:extLst>
      <p:ext uri="{BB962C8B-B14F-4D97-AF65-F5344CB8AC3E}">
        <p14:creationId xmlns:p14="http://schemas.microsoft.com/office/powerpoint/2010/main" val="1965184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Understandable</a:t>
            </a:r>
          </a:p>
        </p:txBody>
      </p:sp>
      <p:sp>
        <p:nvSpPr>
          <p:cNvPr id="3" name="Content Placeholder 2"/>
          <p:cNvSpPr>
            <a:spLocks noGrp="1"/>
          </p:cNvSpPr>
          <p:nvPr>
            <p:ph idx="1"/>
          </p:nvPr>
        </p:nvSpPr>
        <p:spPr/>
        <p:txBody>
          <a:bodyPr/>
          <a:lstStyle/>
          <a:p>
            <a:r>
              <a:rPr lang="en-US" dirty="0"/>
              <a:t>Make text readable and understandable.</a:t>
            </a:r>
          </a:p>
          <a:p>
            <a:r>
              <a:rPr lang="en-US" dirty="0"/>
              <a:t>Make content appear and operate in predictable ways.</a:t>
            </a:r>
          </a:p>
          <a:p>
            <a:r>
              <a:rPr lang="en-US" dirty="0"/>
              <a:t>Help users avoid and correct mistakes</a:t>
            </a:r>
            <a:r>
              <a:rPr lang="en-US" dirty="0" smtClean="0"/>
              <a:t>.</a:t>
            </a:r>
            <a:endParaRPr lang="en-US" dirty="0"/>
          </a:p>
        </p:txBody>
      </p:sp>
    </p:spTree>
    <p:extLst>
      <p:ext uri="{BB962C8B-B14F-4D97-AF65-F5344CB8AC3E}">
        <p14:creationId xmlns:p14="http://schemas.microsoft.com/office/powerpoint/2010/main" val="1400727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Robust</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Maximize compatibility with current and future user tools</a:t>
            </a:r>
            <a:r>
              <a:rPr lang="en-US" dirty="0" smtClean="0"/>
              <a:t>.</a:t>
            </a:r>
          </a:p>
          <a:p>
            <a:endParaRPr lang="en-US" dirty="0"/>
          </a:p>
          <a:p>
            <a:endParaRPr lang="en-US" dirty="0"/>
          </a:p>
          <a:p>
            <a:pPr marL="0" indent="0" algn="r">
              <a:buNone/>
            </a:pPr>
            <a:r>
              <a:rPr lang="en-US" sz="1600" dirty="0" smtClean="0"/>
              <a:t>Source</a:t>
            </a:r>
            <a:r>
              <a:rPr lang="en-US" sz="1600" dirty="0"/>
              <a:t>: </a:t>
            </a:r>
            <a:r>
              <a:rPr lang="en-US" sz="1600" dirty="0">
                <a:hlinkClick r:id="rId2"/>
              </a:rPr>
              <a:t>https://www.w3.org/WAI/WCAG20/glance/</a:t>
            </a:r>
            <a:endParaRPr lang="en-US" sz="1600" dirty="0"/>
          </a:p>
        </p:txBody>
      </p:sp>
    </p:spTree>
    <p:extLst>
      <p:ext uri="{BB962C8B-B14F-4D97-AF65-F5344CB8AC3E}">
        <p14:creationId xmlns:p14="http://schemas.microsoft.com/office/powerpoint/2010/main" val="2137306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Issues to Consider in pre-production</a:t>
            </a:r>
            <a:endParaRPr lang="en-US" dirty="0"/>
          </a:p>
        </p:txBody>
      </p:sp>
      <p:sp>
        <p:nvSpPr>
          <p:cNvPr id="3" name="Content Placeholder 2"/>
          <p:cNvSpPr>
            <a:spLocks noGrp="1"/>
          </p:cNvSpPr>
          <p:nvPr>
            <p:ph idx="1"/>
          </p:nvPr>
        </p:nvSpPr>
        <p:spPr>
          <a:xfrm>
            <a:off x="1451579" y="1578078"/>
            <a:ext cx="9603275" cy="4793226"/>
          </a:xfrm>
        </p:spPr>
        <p:txBody>
          <a:bodyPr>
            <a:normAutofit/>
          </a:bodyPr>
          <a:lstStyle/>
          <a:p>
            <a:r>
              <a:rPr lang="en-US" b="1" dirty="0" smtClean="0"/>
              <a:t>What </a:t>
            </a:r>
            <a:r>
              <a:rPr lang="en-US" b="1" dirty="0"/>
              <a:t>are the main sections of my </a:t>
            </a:r>
            <a:r>
              <a:rPr lang="en-US" b="1" dirty="0" smtClean="0"/>
              <a:t>website?</a:t>
            </a:r>
            <a:br>
              <a:rPr lang="en-US" b="1" dirty="0" smtClean="0"/>
            </a:br>
            <a:r>
              <a:rPr lang="en-US" dirty="0" smtClean="0"/>
              <a:t>These </a:t>
            </a:r>
            <a:r>
              <a:rPr lang="en-US" dirty="0"/>
              <a:t>main sections might include the header, </a:t>
            </a:r>
            <a:r>
              <a:rPr lang="en-US" dirty="0" err="1"/>
              <a:t>nav</a:t>
            </a:r>
            <a:r>
              <a:rPr lang="en-US" dirty="0"/>
              <a:t>, main content, aside, and footer. </a:t>
            </a:r>
          </a:p>
          <a:p>
            <a:r>
              <a:rPr lang="en-US" dirty="0" smtClean="0"/>
              <a:t>Once </a:t>
            </a:r>
            <a:r>
              <a:rPr lang="en-US" dirty="0"/>
              <a:t>you have that laid out in your html, </a:t>
            </a:r>
            <a:r>
              <a:rPr lang="en-US" b="1" dirty="0"/>
              <a:t>add aria labels </a:t>
            </a:r>
            <a:r>
              <a:rPr lang="en-US" dirty="0"/>
              <a:t>to your sections</a:t>
            </a:r>
            <a:r>
              <a:rPr lang="en-US" dirty="0" smtClean="0"/>
              <a:t>.</a:t>
            </a:r>
          </a:p>
          <a:p>
            <a:r>
              <a:rPr lang="en-US" b="1" dirty="0" smtClean="0"/>
              <a:t>Is </a:t>
            </a:r>
            <a:r>
              <a:rPr lang="en-US" b="1" dirty="0"/>
              <a:t>the code </a:t>
            </a:r>
            <a:r>
              <a:rPr lang="en-US" b="1" dirty="0" smtClean="0"/>
              <a:t>semantic?</a:t>
            </a:r>
            <a:r>
              <a:rPr lang="en-US" dirty="0" smtClean="0"/>
              <a:t> Having </a:t>
            </a:r>
            <a:r>
              <a:rPr lang="en-US" dirty="0"/>
              <a:t>semantic code means that when viewing the code sections are named for their </a:t>
            </a:r>
            <a:r>
              <a:rPr lang="en-US" dirty="0" smtClean="0"/>
              <a:t>purpose. HTML5 </a:t>
            </a:r>
            <a:r>
              <a:rPr lang="en-US" dirty="0"/>
              <a:t>does a great job of this, but there are cases when the guidelines suggest you also use the aria labels. For example, the header of the page should also include the aria=”banner” attribute.</a:t>
            </a:r>
          </a:p>
          <a:p>
            <a:r>
              <a:rPr lang="en-US" b="1" dirty="0"/>
              <a:t>Are there sections of the page that a visitor might like to skip?</a:t>
            </a:r>
            <a:r>
              <a:rPr lang="en-US" dirty="0"/>
              <a:t/>
            </a:r>
            <a:br>
              <a:rPr lang="en-US" dirty="0"/>
            </a:br>
            <a:r>
              <a:rPr lang="en-US" dirty="0"/>
              <a:t>Including skip links at the top of the page to guide folks to the main content and/or the navigation can be very helpful for folks using a keyboard for navigating. This advantage is even more pronounced for folks using more tailored assistive technology.</a:t>
            </a:r>
          </a:p>
          <a:p>
            <a:endParaRPr lang="en-US" dirty="0"/>
          </a:p>
        </p:txBody>
      </p:sp>
    </p:spTree>
    <p:extLst>
      <p:ext uri="{BB962C8B-B14F-4D97-AF65-F5344CB8AC3E}">
        <p14:creationId xmlns:p14="http://schemas.microsoft.com/office/powerpoint/2010/main" val="238116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ARIA </a:t>
            </a:r>
            <a:r>
              <a:rPr lang="en-US" dirty="0" smtClean="0"/>
              <a:t>Roles</a:t>
            </a:r>
            <a:endParaRPr lang="en-US" dirty="0"/>
          </a:p>
        </p:txBody>
      </p:sp>
      <p:sp>
        <p:nvSpPr>
          <p:cNvPr id="3" name="Content Placeholder 2"/>
          <p:cNvSpPr>
            <a:spLocks noGrp="1"/>
          </p:cNvSpPr>
          <p:nvPr>
            <p:ph idx="1"/>
          </p:nvPr>
        </p:nvSpPr>
        <p:spPr>
          <a:xfrm>
            <a:off x="1451579" y="1578078"/>
            <a:ext cx="9603275" cy="3888268"/>
          </a:xfrm>
        </p:spPr>
        <p:txBody>
          <a:bodyPr/>
          <a:lstStyle/>
          <a:p>
            <a:r>
              <a:rPr lang="en-US" dirty="0"/>
              <a:t>Accessible Rich Internet Applications or ARIA are a guidelines for accessible programming. The documentation includes usage guidelines on page roles. </a:t>
            </a:r>
            <a:endParaRPr lang="en-US" dirty="0" smtClean="0"/>
          </a:p>
          <a:p>
            <a:r>
              <a:rPr lang="en-US" dirty="0" smtClean="0"/>
              <a:t>There </a:t>
            </a:r>
            <a:r>
              <a:rPr lang="en-US" dirty="0"/>
              <a:t>are specific names for roles of different page parts. </a:t>
            </a:r>
            <a:endParaRPr lang="en-US" dirty="0" smtClean="0"/>
          </a:p>
          <a:p>
            <a:r>
              <a:rPr lang="en-US" dirty="0" smtClean="0"/>
              <a:t>Remember </a:t>
            </a:r>
            <a:r>
              <a:rPr lang="en-US" dirty="0"/>
              <a:t>that there should be only one role per page. For example there should only be one item with the role of navigation, even though you might have multiple navigations on your page. </a:t>
            </a:r>
            <a:endParaRPr lang="en-US" dirty="0" smtClean="0"/>
          </a:p>
          <a:p>
            <a:r>
              <a:rPr lang="en-US" dirty="0" smtClean="0"/>
              <a:t>By </a:t>
            </a:r>
            <a:r>
              <a:rPr lang="en-US" dirty="0"/>
              <a:t>adding landmark roles to your code you can potentially make life much easier for people using screen readers.</a:t>
            </a:r>
          </a:p>
        </p:txBody>
      </p:sp>
    </p:spTree>
    <p:extLst>
      <p:ext uri="{BB962C8B-B14F-4D97-AF65-F5344CB8AC3E}">
        <p14:creationId xmlns:p14="http://schemas.microsoft.com/office/powerpoint/2010/main" val="492549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Aria Role Types</a:t>
            </a:r>
            <a:endParaRPr lang="en-US" dirty="0"/>
          </a:p>
        </p:txBody>
      </p:sp>
      <p:sp>
        <p:nvSpPr>
          <p:cNvPr id="3" name="Content Placeholder 2"/>
          <p:cNvSpPr>
            <a:spLocks noGrp="1"/>
          </p:cNvSpPr>
          <p:nvPr>
            <p:ph idx="1"/>
          </p:nvPr>
        </p:nvSpPr>
        <p:spPr>
          <a:xfrm>
            <a:off x="1451579" y="1578078"/>
            <a:ext cx="9603275" cy="4719484"/>
          </a:xfrm>
        </p:spPr>
        <p:txBody>
          <a:bodyPr>
            <a:normAutofit fontScale="92500" lnSpcReduction="20000"/>
          </a:bodyPr>
          <a:lstStyle/>
          <a:p>
            <a:r>
              <a:rPr lang="en-US" b="1" dirty="0" smtClean="0"/>
              <a:t>Banner</a:t>
            </a:r>
            <a:r>
              <a:rPr lang="en-US" dirty="0"/>
              <a:t>: </a:t>
            </a:r>
            <a:r>
              <a:rPr lang="en-US" dirty="0" smtClean="0"/>
              <a:t> A </a:t>
            </a:r>
            <a:r>
              <a:rPr lang="en-US" dirty="0"/>
              <a:t>region that contains the prime heading or internal title of a </a:t>
            </a:r>
            <a:r>
              <a:rPr lang="en-US" dirty="0" smtClean="0"/>
              <a:t>page.</a:t>
            </a:r>
          </a:p>
          <a:p>
            <a:r>
              <a:rPr lang="en-US" b="1" dirty="0" smtClean="0"/>
              <a:t>Complementary</a:t>
            </a:r>
            <a:r>
              <a:rPr lang="en-US" dirty="0"/>
              <a:t>: </a:t>
            </a:r>
            <a:r>
              <a:rPr lang="en-US" dirty="0" smtClean="0"/>
              <a:t> Any </a:t>
            </a:r>
            <a:r>
              <a:rPr lang="en-US" dirty="0"/>
              <a:t>section of the document that supports the main content, yet is separate and meaningful on its </a:t>
            </a:r>
            <a:r>
              <a:rPr lang="en-US" dirty="0" smtClean="0"/>
              <a:t>own.</a:t>
            </a:r>
          </a:p>
          <a:p>
            <a:r>
              <a:rPr lang="en-US" b="1" dirty="0" smtClean="0"/>
              <a:t>Content info</a:t>
            </a:r>
            <a:r>
              <a:rPr lang="en-US" dirty="0"/>
              <a:t>: </a:t>
            </a:r>
            <a:r>
              <a:rPr lang="en-US" dirty="0" smtClean="0"/>
              <a:t> A </a:t>
            </a:r>
            <a:r>
              <a:rPr lang="en-US" dirty="0"/>
              <a:t>region that contains information about the parent document such as copyrights and links to privacy statements</a:t>
            </a:r>
            <a:r>
              <a:rPr lang="en-US" dirty="0" smtClean="0"/>
              <a:t>.</a:t>
            </a:r>
          </a:p>
          <a:p>
            <a:r>
              <a:rPr lang="en-US" b="1" dirty="0" smtClean="0"/>
              <a:t>Form</a:t>
            </a:r>
            <a:r>
              <a:rPr lang="en-US" dirty="0"/>
              <a:t>: </a:t>
            </a:r>
            <a:r>
              <a:rPr lang="en-US" dirty="0" smtClean="0"/>
              <a:t> A </a:t>
            </a:r>
            <a:r>
              <a:rPr lang="en-US" dirty="0"/>
              <a:t>region of the document that represents a collection of form-associated elements, some of which can represent editable values that can be submitted to a server for processing</a:t>
            </a:r>
            <a:r>
              <a:rPr lang="en-US" dirty="0" smtClean="0"/>
              <a:t>.</a:t>
            </a:r>
          </a:p>
          <a:p>
            <a:r>
              <a:rPr lang="en-US" b="1" dirty="0" smtClean="0"/>
              <a:t>Main</a:t>
            </a:r>
            <a:r>
              <a:rPr lang="en-US" dirty="0"/>
              <a:t>: </a:t>
            </a:r>
            <a:r>
              <a:rPr lang="en-US" dirty="0" smtClean="0"/>
              <a:t> Main </a:t>
            </a:r>
            <a:r>
              <a:rPr lang="en-US" dirty="0"/>
              <a:t>content in a document. In almost all cases a page will have only one role=”main</a:t>
            </a:r>
            <a:r>
              <a:rPr lang="en-US" dirty="0" smtClean="0"/>
              <a:t>”.</a:t>
            </a:r>
          </a:p>
          <a:p>
            <a:r>
              <a:rPr lang="en-US" b="1" dirty="0" smtClean="0"/>
              <a:t>Navigation</a:t>
            </a:r>
            <a:r>
              <a:rPr lang="en-US" dirty="0"/>
              <a:t>: </a:t>
            </a:r>
            <a:r>
              <a:rPr lang="en-US" dirty="0" smtClean="0"/>
              <a:t> A </a:t>
            </a:r>
            <a:r>
              <a:rPr lang="en-US" dirty="0"/>
              <a:t>collection of links suitable for use when navigating the document or related documents</a:t>
            </a:r>
            <a:r>
              <a:rPr lang="en-US" dirty="0" smtClean="0"/>
              <a:t>.</a:t>
            </a:r>
          </a:p>
          <a:p>
            <a:r>
              <a:rPr lang="en-US" b="1" dirty="0"/>
              <a:t>S</a:t>
            </a:r>
            <a:r>
              <a:rPr lang="en-US" b="1" dirty="0" smtClean="0"/>
              <a:t>earch</a:t>
            </a:r>
            <a:r>
              <a:rPr lang="en-US" dirty="0"/>
              <a:t>: </a:t>
            </a:r>
            <a:r>
              <a:rPr lang="en-US" dirty="0" smtClean="0"/>
              <a:t> The </a:t>
            </a:r>
            <a:r>
              <a:rPr lang="en-US" dirty="0"/>
              <a:t>search tool of a Web document</a:t>
            </a:r>
            <a:r>
              <a:rPr lang="en-US" dirty="0" smtClean="0"/>
              <a:t>.</a:t>
            </a:r>
            <a:endParaRPr lang="en-US" dirty="0"/>
          </a:p>
          <a:p>
            <a:pPr marL="0" indent="0" algn="r">
              <a:buNone/>
            </a:pPr>
            <a:r>
              <a:rPr lang="en-US" sz="1900" dirty="0"/>
              <a:t>Source: </a:t>
            </a:r>
            <a:r>
              <a:rPr lang="en-US" sz="1900" dirty="0">
                <a:hlinkClick r:id="rId2"/>
              </a:rPr>
              <a:t>https://www.w3.org/WAI/GL/wiki/Using_ARIA_landmarks_to_identify_regions_of_a_page</a:t>
            </a:r>
            <a:endParaRPr lang="en-US" sz="1900" dirty="0" smtClean="0"/>
          </a:p>
        </p:txBody>
      </p:sp>
    </p:spTree>
    <p:extLst>
      <p:ext uri="{BB962C8B-B14F-4D97-AF65-F5344CB8AC3E}">
        <p14:creationId xmlns:p14="http://schemas.microsoft.com/office/powerpoint/2010/main" val="1957949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Alt(</a:t>
            </a:r>
            <a:r>
              <a:rPr lang="en-US" b="1" dirty="0" err="1"/>
              <a:t>ernative</a:t>
            </a:r>
            <a:r>
              <a:rPr lang="en-US" b="1" dirty="0"/>
              <a:t>) Text</a:t>
            </a:r>
          </a:p>
        </p:txBody>
      </p:sp>
      <p:sp>
        <p:nvSpPr>
          <p:cNvPr id="3" name="Content Placeholder 2"/>
          <p:cNvSpPr>
            <a:spLocks noGrp="1"/>
          </p:cNvSpPr>
          <p:nvPr>
            <p:ph idx="1"/>
          </p:nvPr>
        </p:nvSpPr>
        <p:spPr>
          <a:xfrm>
            <a:off x="1451579" y="1577340"/>
            <a:ext cx="9886981" cy="3889005"/>
          </a:xfrm>
        </p:spPr>
        <p:txBody>
          <a:bodyPr/>
          <a:lstStyle/>
          <a:p>
            <a:r>
              <a:rPr lang="en-US" dirty="0" smtClean="0"/>
              <a:t>Add </a:t>
            </a:r>
            <a:r>
              <a:rPr lang="en-US" dirty="0"/>
              <a:t>an alt tag to your images, </a:t>
            </a:r>
            <a:r>
              <a:rPr lang="en-US" dirty="0" smtClean="0"/>
              <a:t/>
            </a:r>
            <a:br>
              <a:rPr lang="en-US" dirty="0" smtClean="0"/>
            </a:br>
            <a:r>
              <a:rPr lang="en-US" dirty="0" smtClean="0"/>
              <a:t>  ex</a:t>
            </a:r>
            <a:r>
              <a:rPr lang="en-US" dirty="0"/>
              <a:t>. &lt;</a:t>
            </a:r>
            <a:r>
              <a:rPr lang="en-US" dirty="0" err="1"/>
              <a:t>img</a:t>
            </a:r>
            <a:r>
              <a:rPr lang="en-US" dirty="0"/>
              <a:t> </a:t>
            </a:r>
            <a:r>
              <a:rPr lang="en-US" dirty="0" err="1"/>
              <a:t>src</a:t>
            </a:r>
            <a:r>
              <a:rPr lang="en-US" dirty="0"/>
              <a:t>=”path/to/image” </a:t>
            </a:r>
            <a:r>
              <a:rPr lang="en-US" sz="1800" b="1" dirty="0">
                <a:solidFill>
                  <a:srgbClr val="FF0000"/>
                </a:solidFill>
              </a:rPr>
              <a:t>alt</a:t>
            </a:r>
            <a:r>
              <a:rPr lang="en-US" sz="1800" b="1" dirty="0" smtClean="0">
                <a:solidFill>
                  <a:srgbClr val="FF0000"/>
                </a:solidFill>
              </a:rPr>
              <a:t>=”</a:t>
            </a:r>
            <a:r>
              <a:rPr lang="en-US" sz="1800" b="1" dirty="0">
                <a:solidFill>
                  <a:srgbClr val="FF0000"/>
                </a:solidFill>
              </a:rPr>
              <a:t>C</a:t>
            </a:r>
            <a:r>
              <a:rPr lang="en-US" sz="1800" b="1" dirty="0" smtClean="0">
                <a:solidFill>
                  <a:srgbClr val="FF0000"/>
                </a:solidFill>
              </a:rPr>
              <a:t>oder working </a:t>
            </a:r>
            <a:r>
              <a:rPr lang="en-US" sz="1800" b="1" dirty="0">
                <a:solidFill>
                  <a:srgbClr val="FF0000"/>
                </a:solidFill>
              </a:rPr>
              <a:t>hard to bring this site to life!”</a:t>
            </a:r>
            <a:r>
              <a:rPr lang="en-US" dirty="0"/>
              <a:t>&gt; </a:t>
            </a:r>
            <a:endParaRPr lang="en-US" dirty="0" smtClean="0"/>
          </a:p>
          <a:p>
            <a:r>
              <a:rPr lang="en-US" dirty="0" smtClean="0"/>
              <a:t>That’s </a:t>
            </a:r>
            <a:r>
              <a:rPr lang="en-US" dirty="0"/>
              <a:t>the start, but </a:t>
            </a:r>
            <a:r>
              <a:rPr lang="en-US" dirty="0" smtClean="0"/>
              <a:t>for accessibility it should include </a:t>
            </a:r>
            <a:r>
              <a:rPr lang="en-US" dirty="0"/>
              <a:t>all non-text content. </a:t>
            </a:r>
            <a:r>
              <a:rPr lang="en-US" dirty="0" smtClean="0"/>
              <a:t/>
            </a:r>
            <a:br>
              <a:rPr lang="en-US" dirty="0" smtClean="0"/>
            </a:br>
            <a:r>
              <a:rPr lang="en-US" dirty="0" smtClean="0"/>
              <a:t>  This </a:t>
            </a:r>
            <a:r>
              <a:rPr lang="en-US" dirty="0"/>
              <a:t>includes controls, time-based media, test, sensory, and captcha. </a:t>
            </a:r>
            <a:endParaRPr lang="en-US" dirty="0" smtClean="0"/>
          </a:p>
          <a:p>
            <a:r>
              <a:rPr lang="en-US" dirty="0" smtClean="0"/>
              <a:t>For </a:t>
            </a:r>
            <a:r>
              <a:rPr lang="en-US" dirty="0"/>
              <a:t>decorative content, the guideline recommends that it is used in a way that, if disabled, does not interfere with the usage of the site (i.e. it can safely be ignored).</a:t>
            </a:r>
          </a:p>
        </p:txBody>
      </p:sp>
    </p:spTree>
    <p:extLst>
      <p:ext uri="{BB962C8B-B14F-4D97-AF65-F5344CB8AC3E}">
        <p14:creationId xmlns:p14="http://schemas.microsoft.com/office/powerpoint/2010/main" val="1357829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Skip links</a:t>
            </a:r>
            <a:endParaRPr lang="en-US" dirty="0"/>
          </a:p>
        </p:txBody>
      </p:sp>
      <p:sp>
        <p:nvSpPr>
          <p:cNvPr id="3" name="Content Placeholder 2"/>
          <p:cNvSpPr>
            <a:spLocks noGrp="1"/>
          </p:cNvSpPr>
          <p:nvPr>
            <p:ph idx="1"/>
          </p:nvPr>
        </p:nvSpPr>
        <p:spPr/>
        <p:txBody>
          <a:bodyPr/>
          <a:lstStyle/>
          <a:p>
            <a:r>
              <a:rPr lang="en-US" dirty="0"/>
              <a:t>Skip links are links that are hidden from visitors, unless those visitors are using assistive technology. </a:t>
            </a:r>
            <a:endParaRPr lang="en-US" dirty="0" smtClean="0"/>
          </a:p>
          <a:p>
            <a:r>
              <a:rPr lang="en-US" dirty="0" smtClean="0"/>
              <a:t>The </a:t>
            </a:r>
            <a:r>
              <a:rPr lang="en-US" dirty="0"/>
              <a:t>newer web readers utilize the aria </a:t>
            </a:r>
            <a:r>
              <a:rPr lang="en-US" dirty="0" smtClean="0"/>
              <a:t>roles to </a:t>
            </a:r>
            <a:r>
              <a:rPr lang="en-US" dirty="0"/>
              <a:t>skip around the page, but these links are good for backward compatibility. </a:t>
            </a:r>
            <a:endParaRPr lang="en-US" dirty="0" smtClean="0"/>
          </a:p>
          <a:p>
            <a:r>
              <a:rPr lang="en-US" dirty="0" smtClean="0"/>
              <a:t> </a:t>
            </a:r>
            <a:r>
              <a:rPr lang="en-US" dirty="0"/>
              <a:t>There’s nothing </a:t>
            </a:r>
            <a:r>
              <a:rPr lang="en-US" dirty="0" smtClean="0"/>
              <a:t>particularly </a:t>
            </a:r>
            <a:r>
              <a:rPr lang="en-US" dirty="0"/>
              <a:t>fancy about it. </a:t>
            </a:r>
            <a:r>
              <a:rPr lang="en-US" dirty="0" smtClean="0"/>
              <a:t>They’re </a:t>
            </a:r>
            <a:r>
              <a:rPr lang="en-US" dirty="0"/>
              <a:t>just a navigation </a:t>
            </a:r>
            <a:r>
              <a:rPr lang="en-US" dirty="0" err="1"/>
              <a:t>ul</a:t>
            </a:r>
            <a:r>
              <a:rPr lang="en-US" dirty="0"/>
              <a:t> that is hidden with </a:t>
            </a:r>
            <a:r>
              <a:rPr lang="en-US" dirty="0" err="1"/>
              <a:t>css</a:t>
            </a:r>
            <a:r>
              <a:rPr lang="en-US" dirty="0"/>
              <a:t> (using a negative margin). When focused the negative margin is removed.</a:t>
            </a:r>
          </a:p>
        </p:txBody>
      </p:sp>
    </p:spTree>
    <p:extLst>
      <p:ext uri="{BB962C8B-B14F-4D97-AF65-F5344CB8AC3E}">
        <p14:creationId xmlns:p14="http://schemas.microsoft.com/office/powerpoint/2010/main" val="272619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 Index</a:t>
            </a:r>
            <a:endParaRPr lang="en-US" dirty="0"/>
          </a:p>
        </p:txBody>
      </p:sp>
      <p:sp>
        <p:nvSpPr>
          <p:cNvPr id="3" name="Content Placeholder 2"/>
          <p:cNvSpPr>
            <a:spLocks noGrp="1"/>
          </p:cNvSpPr>
          <p:nvPr>
            <p:ph idx="1"/>
          </p:nvPr>
        </p:nvSpPr>
        <p:spPr>
          <a:xfrm>
            <a:off x="1451579" y="2057400"/>
            <a:ext cx="9603275" cy="4137660"/>
          </a:xfrm>
        </p:spPr>
        <p:txBody>
          <a:bodyPr>
            <a:normAutofit lnSpcReduction="10000"/>
          </a:bodyPr>
          <a:lstStyle/>
          <a:p>
            <a:r>
              <a:rPr lang="en-US" sz="2400" dirty="0"/>
              <a:t>The </a:t>
            </a:r>
            <a:r>
              <a:rPr lang="en-US" sz="2400" dirty="0" err="1"/>
              <a:t>tabindex</a:t>
            </a:r>
            <a:r>
              <a:rPr lang="en-US" sz="2400" dirty="0"/>
              <a:t> attribute specifies the tab order of an element (when the "tab" button is used for navigating</a:t>
            </a:r>
            <a:r>
              <a:rPr lang="en-US" sz="2400" dirty="0" smtClean="0"/>
              <a:t>).</a:t>
            </a:r>
            <a:br>
              <a:rPr lang="en-US" sz="2400" dirty="0" smtClean="0"/>
            </a:br>
            <a:endParaRPr lang="en-US" sz="2400" dirty="0" smtClean="0"/>
          </a:p>
          <a:p>
            <a:r>
              <a:rPr lang="en-US" sz="2400" dirty="0" smtClean="0"/>
              <a:t>Example: </a:t>
            </a:r>
            <a:br>
              <a:rPr lang="en-US" sz="2400" dirty="0" smtClean="0"/>
            </a:br>
            <a:r>
              <a:rPr lang="en-US" sz="2400" dirty="0" smtClean="0"/>
              <a:t>  &lt;</a:t>
            </a:r>
            <a:r>
              <a:rPr lang="en-US" sz="2400" dirty="0"/>
              <a:t>a </a:t>
            </a:r>
            <a:r>
              <a:rPr lang="en-US" sz="2400" dirty="0" err="1"/>
              <a:t>href</a:t>
            </a:r>
            <a:r>
              <a:rPr lang="en-US" sz="2400" dirty="0"/>
              <a:t>="https://www.w3schools.com/" </a:t>
            </a:r>
            <a:r>
              <a:rPr lang="en-US" sz="2400" b="1" dirty="0" err="1">
                <a:solidFill>
                  <a:srgbClr val="FF0000"/>
                </a:solidFill>
              </a:rPr>
              <a:t>tabindex</a:t>
            </a:r>
            <a:r>
              <a:rPr lang="en-US" sz="2400" b="1" dirty="0">
                <a:solidFill>
                  <a:srgbClr val="FF0000"/>
                </a:solidFill>
              </a:rPr>
              <a:t>="2"</a:t>
            </a:r>
            <a:r>
              <a:rPr lang="en-US" sz="2400" dirty="0"/>
              <a:t>&gt;</a:t>
            </a:r>
            <a:r>
              <a:rPr lang="en-US" sz="2400" dirty="0"/>
              <a:t>W3Schools</a:t>
            </a:r>
            <a:r>
              <a:rPr lang="en-US" sz="2400" dirty="0"/>
              <a:t>&lt;/a&gt;</a:t>
            </a:r>
            <a:r>
              <a:rPr lang="en-US" sz="2400" dirty="0"/>
              <a:t/>
            </a:r>
            <a:br>
              <a:rPr lang="en-US" sz="2400" dirty="0"/>
            </a:br>
            <a:r>
              <a:rPr lang="en-US" sz="2400" dirty="0" smtClean="0"/>
              <a:t>  &lt;</a:t>
            </a:r>
            <a:r>
              <a:rPr lang="en-US" sz="2400" dirty="0"/>
              <a:t>a </a:t>
            </a:r>
            <a:r>
              <a:rPr lang="en-US" sz="2400" dirty="0" err="1"/>
              <a:t>href</a:t>
            </a:r>
            <a:r>
              <a:rPr lang="en-US" sz="2400" dirty="0"/>
              <a:t>="http://</a:t>
            </a:r>
            <a:r>
              <a:rPr lang="en-US" sz="2400" dirty="0" err="1"/>
              <a:t>www.google.com</a:t>
            </a:r>
            <a:r>
              <a:rPr lang="en-US" sz="2400" dirty="0"/>
              <a:t>/" </a:t>
            </a:r>
            <a:r>
              <a:rPr lang="en-US" sz="2400" b="1" dirty="0" err="1">
                <a:solidFill>
                  <a:srgbClr val="FF0000"/>
                </a:solidFill>
              </a:rPr>
              <a:t>tabindex</a:t>
            </a:r>
            <a:r>
              <a:rPr lang="en-US" sz="2400" b="1" dirty="0">
                <a:solidFill>
                  <a:srgbClr val="FF0000"/>
                </a:solidFill>
              </a:rPr>
              <a:t>="1"</a:t>
            </a:r>
            <a:r>
              <a:rPr lang="en-US" sz="2400" dirty="0"/>
              <a:t>&gt;</a:t>
            </a:r>
            <a:r>
              <a:rPr lang="en-US" sz="2400" dirty="0"/>
              <a:t>Google</a:t>
            </a:r>
            <a:r>
              <a:rPr lang="en-US" sz="2400" dirty="0"/>
              <a:t>&lt;/a&gt;</a:t>
            </a:r>
            <a:r>
              <a:rPr lang="en-US" sz="2400" dirty="0"/>
              <a:t/>
            </a:r>
            <a:br>
              <a:rPr lang="en-US" sz="2400" dirty="0"/>
            </a:br>
            <a:r>
              <a:rPr lang="en-US" sz="2400" dirty="0" smtClean="0"/>
              <a:t>  &lt;</a:t>
            </a:r>
            <a:r>
              <a:rPr lang="en-US" sz="2400" dirty="0"/>
              <a:t>a </a:t>
            </a:r>
            <a:r>
              <a:rPr lang="en-US" sz="2400" dirty="0" err="1"/>
              <a:t>href</a:t>
            </a:r>
            <a:r>
              <a:rPr lang="en-US" sz="2400" dirty="0"/>
              <a:t>="http://</a:t>
            </a:r>
            <a:r>
              <a:rPr lang="en-US" sz="2400" dirty="0" err="1"/>
              <a:t>www.microsoft.com</a:t>
            </a:r>
            <a:r>
              <a:rPr lang="en-US" sz="2400" dirty="0"/>
              <a:t>/" </a:t>
            </a:r>
            <a:r>
              <a:rPr lang="en-US" sz="2400" b="1" dirty="0" err="1">
                <a:solidFill>
                  <a:srgbClr val="FF0000"/>
                </a:solidFill>
              </a:rPr>
              <a:t>tabindex</a:t>
            </a:r>
            <a:r>
              <a:rPr lang="en-US" sz="2400" b="1" dirty="0">
                <a:solidFill>
                  <a:srgbClr val="FF0000"/>
                </a:solidFill>
              </a:rPr>
              <a:t>="3"</a:t>
            </a:r>
            <a:r>
              <a:rPr lang="en-US" sz="2400" dirty="0"/>
              <a:t>&gt;</a:t>
            </a:r>
            <a:r>
              <a:rPr lang="en-US" sz="2400" dirty="0"/>
              <a:t>Microsoft</a:t>
            </a:r>
            <a:r>
              <a:rPr lang="en-US" sz="2400" dirty="0"/>
              <a:t>&lt;/a&gt;</a:t>
            </a:r>
            <a:r>
              <a:rPr lang="en-US" sz="2400" dirty="0"/>
              <a:t> </a:t>
            </a:r>
            <a:br>
              <a:rPr lang="en-US" sz="2400" dirty="0"/>
            </a:br>
            <a:endParaRPr lang="en-US" sz="2400" dirty="0" smtClean="0"/>
          </a:p>
          <a:p>
            <a:pPr marL="0" indent="0" algn="r">
              <a:buNone/>
            </a:pPr>
            <a:r>
              <a:rPr lang="en-US" sz="1600" dirty="0" smtClean="0"/>
              <a:t>Source</a:t>
            </a:r>
            <a:r>
              <a:rPr lang="en-US" sz="1600" dirty="0"/>
              <a:t>: </a:t>
            </a:r>
            <a:r>
              <a:rPr lang="en-US" sz="1600" dirty="0">
                <a:hlinkClick r:id="rId2"/>
              </a:rPr>
              <a:t>https://www.w3schools.com/tags/att_global_tabindex.asp</a:t>
            </a:r>
            <a:endParaRPr lang="en-US" sz="1600" dirty="0"/>
          </a:p>
          <a:p>
            <a:endParaRPr lang="en-US" sz="2400" dirty="0"/>
          </a:p>
        </p:txBody>
      </p:sp>
    </p:spTree>
    <p:extLst>
      <p:ext uri="{BB962C8B-B14F-4D97-AF65-F5344CB8AC3E}">
        <p14:creationId xmlns:p14="http://schemas.microsoft.com/office/powerpoint/2010/main" val="1614701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web accessibility? </a:t>
            </a:r>
            <a:endParaRPr lang="en-US" dirty="0"/>
          </a:p>
        </p:txBody>
      </p:sp>
      <p:sp>
        <p:nvSpPr>
          <p:cNvPr id="3" name="Content Placeholder 2"/>
          <p:cNvSpPr>
            <a:spLocks noGrp="1"/>
          </p:cNvSpPr>
          <p:nvPr>
            <p:ph idx="1"/>
          </p:nvPr>
        </p:nvSpPr>
        <p:spPr>
          <a:xfrm>
            <a:off x="1451579" y="1578077"/>
            <a:ext cx="9603275" cy="3888269"/>
          </a:xfrm>
        </p:spPr>
        <p:txBody>
          <a:bodyPr>
            <a:normAutofit/>
          </a:bodyPr>
          <a:lstStyle/>
          <a:p>
            <a:r>
              <a:rPr lang="en-US" sz="2400" dirty="0" smtClean="0"/>
              <a:t>Web accessibility is building a website that’s useable by all people. </a:t>
            </a:r>
          </a:p>
          <a:p>
            <a:r>
              <a:rPr lang="en-US" sz="2400" dirty="0" smtClean="0"/>
              <a:t>Building </a:t>
            </a:r>
            <a:r>
              <a:rPr lang="en-US" sz="2400" dirty="0"/>
              <a:t>accessible websites is about the experience provided by the designer and coder to folks with a variety of challenges, including visual, auditory, physical, speech, cognitive, and neurological </a:t>
            </a:r>
            <a:r>
              <a:rPr lang="en-US" sz="2400" dirty="0" smtClean="0"/>
              <a:t>challenges (e.g. blindness</a:t>
            </a:r>
            <a:r>
              <a:rPr lang="en-US" sz="2400" dirty="0"/>
              <a:t>, multiple sclerosis, paralysis, </a:t>
            </a:r>
            <a:r>
              <a:rPr lang="en-US" sz="2400" dirty="0" smtClean="0"/>
              <a:t>color blindness).</a:t>
            </a:r>
          </a:p>
          <a:p>
            <a:r>
              <a:rPr lang="en-US" sz="2400" dirty="0" smtClean="0"/>
              <a:t>Web </a:t>
            </a:r>
            <a:r>
              <a:rPr lang="en-US" sz="2400" dirty="0"/>
              <a:t>accessibility techniques try to </a:t>
            </a:r>
            <a:r>
              <a:rPr lang="en-US" sz="2400" dirty="0" smtClean="0"/>
              <a:t>overcome these challenges </a:t>
            </a:r>
            <a:r>
              <a:rPr lang="en-US" sz="2400" dirty="0"/>
              <a:t>to make web content available to all people.</a:t>
            </a:r>
          </a:p>
          <a:p>
            <a:endParaRPr lang="en-US" dirty="0" smtClean="0"/>
          </a:p>
        </p:txBody>
      </p:sp>
    </p:spTree>
    <p:extLst>
      <p:ext uri="{BB962C8B-B14F-4D97-AF65-F5344CB8AC3E}">
        <p14:creationId xmlns:p14="http://schemas.microsoft.com/office/powerpoint/2010/main" val="1587423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WCAG 2.0 Resources</a:t>
            </a:r>
            <a:endParaRPr lang="en-US" dirty="0"/>
          </a:p>
        </p:txBody>
      </p:sp>
      <p:sp>
        <p:nvSpPr>
          <p:cNvPr id="3" name="Content Placeholder 2"/>
          <p:cNvSpPr>
            <a:spLocks noGrp="1"/>
          </p:cNvSpPr>
          <p:nvPr>
            <p:ph idx="1"/>
          </p:nvPr>
        </p:nvSpPr>
        <p:spPr>
          <a:xfrm>
            <a:off x="1451579" y="2015732"/>
            <a:ext cx="9603275" cy="4339348"/>
          </a:xfrm>
        </p:spPr>
        <p:txBody>
          <a:bodyPr>
            <a:normAutofit fontScale="92500"/>
          </a:bodyPr>
          <a:lstStyle/>
          <a:p>
            <a:pPr marL="0" indent="0">
              <a:buNone/>
            </a:pPr>
            <a:r>
              <a:rPr lang="en-US" sz="2800" b="1" dirty="0"/>
              <a:t>How to Meet WCAG 2.0</a:t>
            </a:r>
          </a:p>
          <a:p>
            <a:pPr marL="0" indent="0">
              <a:buNone/>
            </a:pPr>
            <a:r>
              <a:rPr lang="en-US" sz="2800" dirty="0" smtClean="0">
                <a:hlinkClick r:id="rId3"/>
              </a:rPr>
              <a:t>https</a:t>
            </a:r>
            <a:r>
              <a:rPr lang="en-US" sz="2800" dirty="0">
                <a:hlinkClick r:id="rId3"/>
              </a:rPr>
              <a:t>://www.w3.org/WAI/WCAG20/quickref</a:t>
            </a:r>
            <a:r>
              <a:rPr lang="en-US" sz="2800" dirty="0" smtClean="0">
                <a:hlinkClick r:id="rId3"/>
              </a:rPr>
              <a:t>/</a:t>
            </a:r>
            <a:endParaRPr lang="en-US" sz="2800" dirty="0" smtClean="0"/>
          </a:p>
          <a:p>
            <a:pPr marL="0" indent="0">
              <a:buNone/>
            </a:pPr>
            <a:r>
              <a:rPr lang="en-US" sz="2800" b="1" dirty="0"/>
              <a:t>Web Content Accessibility Guidelines (WCAG) Overview</a:t>
            </a:r>
          </a:p>
          <a:p>
            <a:pPr marL="0" indent="0">
              <a:buNone/>
            </a:pPr>
            <a:r>
              <a:rPr lang="en-US" sz="2800" dirty="0" smtClean="0">
                <a:hlinkClick r:id="rId4"/>
              </a:rPr>
              <a:t>https</a:t>
            </a:r>
            <a:r>
              <a:rPr lang="en-US" sz="2800" dirty="0">
                <a:hlinkClick r:id="rId4"/>
              </a:rPr>
              <a:t>://</a:t>
            </a:r>
            <a:r>
              <a:rPr lang="en-US" sz="2800" dirty="0" smtClean="0">
                <a:hlinkClick r:id="rId4"/>
              </a:rPr>
              <a:t>www.w3.org/WAI/intro/wcag.php</a:t>
            </a:r>
            <a:endParaRPr lang="en-US" sz="2800" dirty="0" smtClean="0"/>
          </a:p>
          <a:p>
            <a:pPr marL="0" indent="0">
              <a:buNone/>
            </a:pPr>
            <a:r>
              <a:rPr lang="en-US" sz="2800" b="1" dirty="0"/>
              <a:t>Understanding Techniques for WCAG Success </a:t>
            </a:r>
            <a:r>
              <a:rPr lang="en-US" sz="2800" b="1" dirty="0" smtClean="0"/>
              <a:t>Criteria</a:t>
            </a:r>
            <a:r>
              <a:rPr lang="en-US" sz="2800" dirty="0" smtClean="0">
                <a:hlinkClick r:id="rId5"/>
              </a:rPr>
              <a:t/>
            </a:r>
            <a:br>
              <a:rPr lang="en-US" sz="2800" dirty="0" smtClean="0">
                <a:hlinkClick r:id="rId5"/>
              </a:rPr>
            </a:br>
            <a:r>
              <a:rPr lang="en-US" sz="2800" dirty="0" smtClean="0">
                <a:hlinkClick r:id="rId5"/>
              </a:rPr>
              <a:t>https</a:t>
            </a:r>
            <a:r>
              <a:rPr lang="en-US" sz="2800" dirty="0">
                <a:hlinkClick r:id="rId5"/>
              </a:rPr>
              <a:t>://www.w3.org/TR/2014/NOTE-UNDERSTANDING-WCAG20-20140916/understanding-techniques.html#understanding-techniques</a:t>
            </a:r>
            <a:endParaRPr lang="en-US" sz="2800" dirty="0"/>
          </a:p>
        </p:txBody>
      </p:sp>
    </p:spTree>
    <p:extLst>
      <p:ext uri="{BB962C8B-B14F-4D97-AF65-F5344CB8AC3E}">
        <p14:creationId xmlns:p14="http://schemas.microsoft.com/office/powerpoint/2010/main" val="14200138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Accessibility to web content is more than a trend</a:t>
            </a:r>
            <a:r>
              <a:rPr lang="en-US" dirty="0" smtClean="0"/>
              <a:t>.</a:t>
            </a:r>
            <a:endParaRPr lang="en-US" dirty="0"/>
          </a:p>
        </p:txBody>
      </p:sp>
      <p:sp>
        <p:nvSpPr>
          <p:cNvPr id="5" name="Text Placeholder 4"/>
          <p:cNvSpPr>
            <a:spLocks noGrp="1"/>
          </p:cNvSpPr>
          <p:nvPr>
            <p:ph type="body" idx="1"/>
          </p:nvPr>
        </p:nvSpPr>
        <p:spPr/>
        <p:txBody>
          <a:bodyPr/>
          <a:lstStyle/>
          <a:p>
            <a:r>
              <a:rPr lang="en-US" i="1" u="sng" dirty="0"/>
              <a:t>It’s a human rights issue, and a very big deal.</a:t>
            </a:r>
            <a:endParaRPr lang="en-US" dirty="0"/>
          </a:p>
        </p:txBody>
      </p:sp>
    </p:spTree>
    <p:extLst>
      <p:ext uri="{BB962C8B-B14F-4D97-AF65-F5344CB8AC3E}">
        <p14:creationId xmlns:p14="http://schemas.microsoft.com/office/powerpoint/2010/main" val="535587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it mean to have an Accessible Website?</a:t>
            </a:r>
            <a:endParaRPr lang="en-US" dirty="0"/>
          </a:p>
        </p:txBody>
      </p:sp>
      <p:sp>
        <p:nvSpPr>
          <p:cNvPr id="3" name="Content Placeholder 2"/>
          <p:cNvSpPr>
            <a:spLocks noGrp="1"/>
          </p:cNvSpPr>
          <p:nvPr>
            <p:ph idx="1"/>
          </p:nvPr>
        </p:nvSpPr>
        <p:spPr/>
        <p:txBody>
          <a:bodyPr/>
          <a:lstStyle/>
          <a:p>
            <a:r>
              <a:rPr lang="en-US" sz="2400" dirty="0" smtClean="0"/>
              <a:t>People </a:t>
            </a:r>
            <a:r>
              <a:rPr lang="en-US" sz="2400" dirty="0"/>
              <a:t>with disabilities can perceive, understand, navigate, and interact with the site. Interaction includes being able to read and write.</a:t>
            </a:r>
          </a:p>
          <a:p>
            <a:r>
              <a:rPr lang="en-US" sz="2400" dirty="0" smtClean="0"/>
              <a:t>Building </a:t>
            </a:r>
            <a:r>
              <a:rPr lang="en-US" sz="2400" dirty="0"/>
              <a:t>accessible websites is about the experience provided by the designer and coder to folks with a variety of challenges, including visual, auditory, physical, speech, cognitive, and neurological challenges.</a:t>
            </a:r>
          </a:p>
          <a:p>
            <a:endParaRPr lang="en-US" dirty="0"/>
          </a:p>
        </p:txBody>
      </p:sp>
    </p:spTree>
    <p:extLst>
      <p:ext uri="{BB962C8B-B14F-4D97-AF65-F5344CB8AC3E}">
        <p14:creationId xmlns:p14="http://schemas.microsoft.com/office/powerpoint/2010/main" val="69255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Big Picture</a:t>
            </a:r>
            <a:endParaRPr lang="en-US" dirty="0"/>
          </a:p>
        </p:txBody>
      </p:sp>
      <p:sp>
        <p:nvSpPr>
          <p:cNvPr id="3" name="Content Placeholder 2"/>
          <p:cNvSpPr>
            <a:spLocks noGrp="1"/>
          </p:cNvSpPr>
          <p:nvPr>
            <p:ph idx="1"/>
          </p:nvPr>
        </p:nvSpPr>
        <p:spPr/>
        <p:txBody>
          <a:bodyPr/>
          <a:lstStyle/>
          <a:p>
            <a:r>
              <a:rPr lang="en-US" dirty="0" smtClean="0"/>
              <a:t>Hierarchical Structure to Content</a:t>
            </a:r>
          </a:p>
          <a:p>
            <a:r>
              <a:rPr lang="en-US" dirty="0" smtClean="0"/>
              <a:t>Meaningful Link Text</a:t>
            </a:r>
          </a:p>
          <a:p>
            <a:r>
              <a:rPr lang="en-US" dirty="0" smtClean="0"/>
              <a:t>Semantic HTML</a:t>
            </a:r>
          </a:p>
          <a:p>
            <a:r>
              <a:rPr lang="en-US" dirty="0" smtClean="0"/>
              <a:t>Alternative Text for Images</a:t>
            </a:r>
          </a:p>
          <a:p>
            <a:r>
              <a:rPr lang="en-US" dirty="0" smtClean="0"/>
              <a:t>Utilizing :focus</a:t>
            </a:r>
          </a:p>
          <a:p>
            <a:r>
              <a:rPr lang="en-US" dirty="0" smtClean="0"/>
              <a:t>Form labels</a:t>
            </a:r>
            <a:endParaRPr lang="en-US" dirty="0"/>
          </a:p>
        </p:txBody>
      </p:sp>
    </p:spTree>
    <p:extLst>
      <p:ext uri="{BB962C8B-B14F-4D97-AF65-F5344CB8AC3E}">
        <p14:creationId xmlns:p14="http://schemas.microsoft.com/office/powerpoint/2010/main" val="1649193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www.lynda.com/WordPress-tutorials/Diversity-user-experience-keyboard-navigation/374185/421831-4.html</a:t>
            </a:r>
            <a:endParaRPr lang="en-US" dirty="0" smtClean="0"/>
          </a:p>
          <a:p>
            <a:r>
              <a:rPr lang="en-US" dirty="0">
                <a:hlinkClick r:id="rId3"/>
              </a:rPr>
              <a:t>https://</a:t>
            </a:r>
            <a:r>
              <a:rPr lang="en-US" dirty="0" smtClean="0">
                <a:hlinkClick r:id="rId3"/>
              </a:rPr>
              <a:t>www.lynda.com/WordPress-tutorials/Diversity-user-experience-low-vision/374185/421832-4.html</a:t>
            </a:r>
            <a:endParaRPr lang="en-US" dirty="0" smtClean="0"/>
          </a:p>
        </p:txBody>
      </p:sp>
    </p:spTree>
    <p:extLst>
      <p:ext uri="{BB962C8B-B14F-4D97-AF65-F5344CB8AC3E}">
        <p14:creationId xmlns:p14="http://schemas.microsoft.com/office/powerpoint/2010/main" val="955412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It’s about being inclusive </a:t>
            </a:r>
            <a:r>
              <a:rPr lang="en-US" dirty="0" smtClean="0"/>
              <a:t>Thus broadening </a:t>
            </a:r>
            <a:r>
              <a:rPr lang="en-US" dirty="0"/>
              <a:t>the scope of your audience. </a:t>
            </a:r>
          </a:p>
        </p:txBody>
      </p:sp>
    </p:spTree>
    <p:extLst>
      <p:ext uri="{BB962C8B-B14F-4D97-AF65-F5344CB8AC3E}">
        <p14:creationId xmlns:p14="http://schemas.microsoft.com/office/powerpoint/2010/main" val="1618074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Making the Case for Accessibility</a:t>
            </a:r>
            <a:endParaRPr lang="en-US" dirty="0"/>
          </a:p>
        </p:txBody>
      </p:sp>
      <p:sp>
        <p:nvSpPr>
          <p:cNvPr id="5" name="Content Placeholder 4"/>
          <p:cNvSpPr>
            <a:spLocks noGrp="1"/>
          </p:cNvSpPr>
          <p:nvPr>
            <p:ph idx="1"/>
          </p:nvPr>
        </p:nvSpPr>
        <p:spPr>
          <a:xfrm>
            <a:off x="1451579" y="1578077"/>
            <a:ext cx="9603275" cy="4291781"/>
          </a:xfrm>
        </p:spPr>
        <p:txBody>
          <a:bodyPr/>
          <a:lstStyle/>
          <a:p>
            <a:r>
              <a:rPr lang="en-US" b="1" dirty="0"/>
              <a:t>Inclusiveness</a:t>
            </a:r>
            <a:r>
              <a:rPr lang="en-US" dirty="0"/>
              <a:t>: The most important case for building accessible websites is inclusiveness and to aid folks who need the help.</a:t>
            </a:r>
          </a:p>
          <a:p>
            <a:r>
              <a:rPr lang="en-US" b="1" dirty="0"/>
              <a:t>Avoid Fines</a:t>
            </a:r>
            <a:r>
              <a:rPr lang="en-US" dirty="0"/>
              <a:t>: Did you know that if you accept federal dollars you must make, not only you website, but all digital documents accessible? The fees for non-compliance can be hefty.</a:t>
            </a:r>
          </a:p>
          <a:p>
            <a:r>
              <a:rPr lang="en-US" b="1" dirty="0"/>
              <a:t>Content Organization</a:t>
            </a:r>
            <a:r>
              <a:rPr lang="en-US" dirty="0"/>
              <a:t>: Building accessible websites encourages the organization and optimizing of your content.</a:t>
            </a:r>
          </a:p>
          <a:p>
            <a:r>
              <a:rPr lang="en-US" b="1" dirty="0"/>
              <a:t>SEO</a:t>
            </a:r>
            <a:r>
              <a:rPr lang="en-US" dirty="0"/>
              <a:t>: Accessible websites are inherently optimized for search engines.</a:t>
            </a:r>
          </a:p>
        </p:txBody>
      </p:sp>
    </p:spTree>
    <p:extLst>
      <p:ext uri="{BB962C8B-B14F-4D97-AF65-F5344CB8AC3E}">
        <p14:creationId xmlns:p14="http://schemas.microsoft.com/office/powerpoint/2010/main" val="893888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2133600"/>
            <a:ext cx="3810000" cy="2590800"/>
          </a:xfrm>
          <a:prstGeom prst="rect">
            <a:avLst/>
          </a:prstGeom>
        </p:spPr>
      </p:pic>
    </p:spTree>
    <p:extLst>
      <p:ext uri="{BB962C8B-B14F-4D97-AF65-F5344CB8AC3E}">
        <p14:creationId xmlns:p14="http://schemas.microsoft.com/office/powerpoint/2010/main" val="1404091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1451579" y="804519"/>
            <a:ext cx="9603275" cy="729313"/>
          </a:xfrm>
        </p:spPr>
        <p:txBody>
          <a:bodyPr/>
          <a:lstStyle/>
          <a:p>
            <a:r>
              <a:rPr lang="en-US" dirty="0" smtClean="0"/>
              <a:t>The Standard</a:t>
            </a:r>
            <a:endParaRPr lang="en-US" dirty="0"/>
          </a:p>
        </p:txBody>
      </p:sp>
      <p:sp>
        <p:nvSpPr>
          <p:cNvPr id="5" name="Content Placeholder 4"/>
          <p:cNvSpPr>
            <a:spLocks noGrp="1"/>
          </p:cNvSpPr>
          <p:nvPr>
            <p:ph idx="1"/>
          </p:nvPr>
        </p:nvSpPr>
        <p:spPr>
          <a:xfrm>
            <a:off x="1451579" y="1533832"/>
            <a:ext cx="9603275" cy="3932513"/>
          </a:xfrm>
        </p:spPr>
        <p:txBody>
          <a:bodyPr>
            <a:normAutofit/>
          </a:bodyPr>
          <a:lstStyle/>
          <a:p>
            <a:r>
              <a:rPr lang="en-US" dirty="0"/>
              <a:t>Web Content Accessibility Guidelines (WCAG</a:t>
            </a:r>
            <a:r>
              <a:rPr lang="en-US" dirty="0" smtClean="0"/>
              <a:t>)</a:t>
            </a:r>
            <a:br>
              <a:rPr lang="en-US" dirty="0" smtClean="0"/>
            </a:br>
            <a:r>
              <a:rPr lang="en-US" dirty="0" smtClean="0"/>
              <a:t>  Guidelines for web developers</a:t>
            </a:r>
          </a:p>
          <a:p>
            <a:r>
              <a:rPr lang="en-US" dirty="0"/>
              <a:t>User Agent Accessibility Guidelines (UAAG) </a:t>
            </a:r>
            <a:br>
              <a:rPr lang="en-US" dirty="0"/>
            </a:br>
            <a:r>
              <a:rPr lang="en-US" dirty="0" smtClean="0"/>
              <a:t>  For </a:t>
            </a:r>
            <a:r>
              <a:rPr lang="en-US" dirty="0"/>
              <a:t>the developers of user agents, these address the needs of browsers, browser </a:t>
            </a:r>
            <a:r>
              <a:rPr lang="en-US" dirty="0" smtClean="0"/>
              <a:t>  </a:t>
            </a:r>
            <a:br>
              <a:rPr lang="en-US" dirty="0" smtClean="0"/>
            </a:br>
            <a:r>
              <a:rPr lang="en-US" dirty="0" smtClean="0"/>
              <a:t>  extensions</a:t>
            </a:r>
            <a:r>
              <a:rPr lang="en-US" dirty="0"/>
              <a:t>, media players, readers, etc</a:t>
            </a:r>
            <a:r>
              <a:rPr lang="en-US" dirty="0" smtClean="0"/>
              <a:t>.</a:t>
            </a:r>
          </a:p>
          <a:p>
            <a:r>
              <a:rPr lang="en-US" dirty="0"/>
              <a:t>Authoring Tool Accessibility Guidelines (ATAG)</a:t>
            </a:r>
            <a:br>
              <a:rPr lang="en-US" dirty="0"/>
            </a:br>
            <a:r>
              <a:rPr lang="en-US" dirty="0" smtClean="0"/>
              <a:t>  Guidelines </a:t>
            </a:r>
            <a:r>
              <a:rPr lang="en-US" dirty="0"/>
              <a:t>for authoring tools. These tools include tools like Adobe’s Dreamweaver </a:t>
            </a:r>
            <a:r>
              <a:rPr lang="en-US" dirty="0" smtClean="0"/>
              <a:t/>
            </a:r>
            <a:br>
              <a:rPr lang="en-US" dirty="0" smtClean="0"/>
            </a:br>
            <a:r>
              <a:rPr lang="en-US" dirty="0" smtClean="0"/>
              <a:t>  and </a:t>
            </a:r>
            <a:r>
              <a:rPr lang="en-US" dirty="0"/>
              <a:t>Automatic’s WordPress CMS</a:t>
            </a:r>
          </a:p>
        </p:txBody>
      </p:sp>
    </p:spTree>
    <p:extLst>
      <p:ext uri="{BB962C8B-B14F-4D97-AF65-F5344CB8AC3E}">
        <p14:creationId xmlns:p14="http://schemas.microsoft.com/office/powerpoint/2010/main" val="211980300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101</TotalTime>
  <Words>755</Words>
  <Application>Microsoft Macintosh PowerPoint</Application>
  <PresentationFormat>Widescreen</PresentationFormat>
  <Paragraphs>89</Paragraphs>
  <Slides>21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Calibri</vt:lpstr>
      <vt:lpstr>Gill Sans MT</vt:lpstr>
      <vt:lpstr>Arial</vt:lpstr>
      <vt:lpstr>Gallery</vt:lpstr>
      <vt:lpstr>Accessibility</vt:lpstr>
      <vt:lpstr>What is web accessibility? </vt:lpstr>
      <vt:lpstr>What does it mean to have an Accessible Website?</vt:lpstr>
      <vt:lpstr>The Big Picture</vt:lpstr>
      <vt:lpstr>Examples</vt:lpstr>
      <vt:lpstr>It’s about being inclusive Thus broadening the scope of your audience. </vt:lpstr>
      <vt:lpstr>Making the Case for Accessibility</vt:lpstr>
      <vt:lpstr>PowerPoint Presentation</vt:lpstr>
      <vt:lpstr>The Standard</vt:lpstr>
      <vt:lpstr>Perceivable</vt:lpstr>
      <vt:lpstr>Operable</vt:lpstr>
      <vt:lpstr>Understandable</vt:lpstr>
      <vt:lpstr>Robust </vt:lpstr>
      <vt:lpstr>Issues to Consider in pre-production</vt:lpstr>
      <vt:lpstr>ARIA Roles</vt:lpstr>
      <vt:lpstr>Aria Role Types</vt:lpstr>
      <vt:lpstr>Alt(ernative) Text</vt:lpstr>
      <vt:lpstr>Skip links</vt:lpstr>
      <vt:lpstr>Tab Index</vt:lpstr>
      <vt:lpstr>WCAG 2.0 Resources</vt:lpstr>
      <vt:lpstr>Accessibility to web content is more than a trend.</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Accessibility</dc:title>
  <dc:creator>Microsoft Office User</dc:creator>
  <cp:lastModifiedBy>Microsoft Office User</cp:lastModifiedBy>
  <cp:revision>9</cp:revision>
  <dcterms:created xsi:type="dcterms:W3CDTF">2017-04-10T13:14:55Z</dcterms:created>
  <dcterms:modified xsi:type="dcterms:W3CDTF">2017-04-10T14:56:23Z</dcterms:modified>
</cp:coreProperties>
</file>