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/>
    <p:restoredTop sz="72390"/>
  </p:normalViewPr>
  <p:slideViewPr>
    <p:cSldViewPr snapToGrid="0" snapToObjects="1">
      <p:cViewPr varScale="1">
        <p:scale>
          <a:sx n="85" d="100"/>
          <a:sy n="85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64752-EC26-1A4D-9DF3-0268FF7B4E75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47709-0D5C-D64F-A22D-2128BB30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6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s://en.wikipedia.org/wiki/Progressive_Web_Apps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s://developers.google.com/web/fundamentals/primers/service-workers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push-notifications/" TargetMode="External"/><Relationship Id="rId4" Type="http://schemas.openxmlformats.org/officeDocument/2006/relationships/hyperlink" Target="https://developers.google.com/web/updates/2015/12/background-sync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performance/http2/" TargetMode="External"/><Relationship Id="rId4" Type="http://schemas.openxmlformats.org/officeDocument/2006/relationships/hyperlink" Target="https://developers.google.com/web/fundamentals/performance/why-performance-matters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performance/http2/" TargetMode="External"/><Relationship Id="rId4" Type="http://schemas.openxmlformats.org/officeDocument/2006/relationships/hyperlink" Target="https://www.igvita.com/2015/08/17/eliminating-roundtrips-with-preconnect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peed/webp/" TargetMode="External"/><Relationship Id="rId4" Type="http://schemas.openxmlformats.org/officeDocument/2006/relationships/hyperlink" Target="https://jpeg.org/jpegxr/index.html" TargetMode="External"/><Relationship Id="rId5" Type="http://schemas.openxmlformats.org/officeDocument/2006/relationships/hyperlink" Target="https://developer.mozilla.org/en-US/docs/Web/HTML/Element/img#attr-srcset" TargetMode="External"/><Relationship Id="rId6" Type="http://schemas.openxmlformats.org/officeDocument/2006/relationships/hyperlink" Target="http://httpwg.org/http-extensions/client-hints.html" TargetMode="External"/><Relationship Id="rId7" Type="http://schemas.openxmlformats.org/officeDocument/2006/relationships/hyperlink" Target="https://developer.mozilla.org/en-US/docs/Web/API/NetworkInformation" TargetMode="External"/><Relationship Id="rId8" Type="http://schemas.openxmlformats.org/officeDocument/2006/relationships/hyperlink" Target="https://developers.google.com/web/progressive-web-apps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https://en.wikipedia.org/wiki/Progressive_Web_Apps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47709-0D5C-D64F-A22D-2128BB3042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88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Progressive_enhancement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Progressive_Web_Apps#Service_Workers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/wiki/Progressive_Web_Apps#cite_note-w3cmanifest-6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Push_technology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47709-0D5C-D64F-A22D-2128BB3042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0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World_Wide_Web_Consortium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/wiki/JSON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/wiki/Progressive_Web_Apps#cite_note-w3cmanifest-6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/wiki/Metadata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47709-0D5C-D64F-A22D-2128BB3042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96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>
                <a:hlinkClick r:id="rId3"/>
              </a:rPr>
              <a:t>https://developers.google.com/web/fundamentals/primers/service-workers/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47709-0D5C-D64F-A22D-2128BB3042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6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>
                <a:hlinkClick r:id="rId3"/>
              </a:rPr>
              <a:t>https://developers.google.com/web/fundamentals/push-notifications/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>
                <a:hlinkClick r:id="rId4"/>
              </a:rPr>
              <a:t>https://developers.google.com/web/updates/2015/12/background-sync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47709-0D5C-D64F-A22D-2128BB3042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92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Responsive_web_design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47709-0D5C-D64F-A22D-2128BB3042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5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en-US" sz="1200" u="sng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https://developers.google.com/web/fundamentals/performance/why-performance-matters/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47709-0D5C-D64F-A22D-2128BB3042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0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https://developers.google.com/web/fundamentals/performance/http2/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https://www.igvita.com/2015/08/17/eliminating-roundtrips-with-preconnect/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47709-0D5C-D64F-A22D-2128BB3042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21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>
                <a:hlinkClick r:id="rId3"/>
              </a:rPr>
              <a:t>https://developers.google.com/speed/webp/</a:t>
            </a:r>
            <a:endParaRPr lang="en-US" dirty="0" smtClean="0"/>
          </a:p>
          <a:p>
            <a:r>
              <a:rPr lang="en-US" u="sng" dirty="0" smtClean="0">
                <a:hlinkClick r:id="rId4"/>
              </a:rPr>
              <a:t>https://jpeg.org/jpegxr/index.html</a:t>
            </a:r>
            <a:endParaRPr lang="en-US" dirty="0" smtClean="0"/>
          </a:p>
          <a:p>
            <a:r>
              <a:rPr lang="en-US" u="sng" dirty="0" smtClean="0">
                <a:hlinkClick r:id="rId5"/>
              </a:rPr>
              <a:t>https://developer.mozilla.org/en-US/docs/Web/HTML/Element/img#attr-srcset</a:t>
            </a:r>
            <a:endParaRPr lang="en-US" dirty="0" smtClean="0"/>
          </a:p>
          <a:p>
            <a:r>
              <a:rPr lang="en-US" u="sng" dirty="0" smtClean="0">
                <a:hlinkClick r:id="rId6"/>
              </a:rPr>
              <a:t>http://httpwg.org/http-extensions/client-hints.html</a:t>
            </a:r>
            <a:endParaRPr lang="en-US" dirty="0" smtClean="0"/>
          </a:p>
          <a:p>
            <a:r>
              <a:rPr lang="en-US" u="sng" dirty="0" smtClean="0">
                <a:hlinkClick r:id="rId7"/>
              </a:rPr>
              <a:t>https://developer.mozilla.org/en-US/docs/Web/API/NetworkInformation</a:t>
            </a:r>
            <a:endParaRPr lang="en-US" u="sng" dirty="0" smtClean="0"/>
          </a:p>
          <a:p>
            <a:endParaRPr lang="en-US" u="sng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https://developers.google.com/web/progressive-web-apps/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47709-0D5C-D64F-A22D-2128BB3042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4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Progressive Web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Webpages like apps like webpages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9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Worker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dirty="0" smtClean="0"/>
              <a:t>Push Notifications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Web push notifications allow users to opt-in to timely updates from sites they love and allow you to effectively re-engage them with customized, relevant content.</a:t>
            </a:r>
            <a:br>
              <a:rPr lang="en-US" dirty="0"/>
            </a:br>
            <a:r>
              <a:rPr lang="en-US" b="1" dirty="0"/>
              <a:t>Note: </a:t>
            </a:r>
            <a:r>
              <a:rPr lang="en-US" dirty="0"/>
              <a:t>Unless you're using localhost, the Push API requires HTTPS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Background Sync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Background sync is a new web API that lets you defer actions until the user has stable connectivity. This is useful for ensuring that whatever the user wants to send, is actually sent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873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35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The service workers lie between the network and device to supply the content. They are capable of using the cache mechanisms efficiently and allow error-free behavior during offline periods.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409145"/>
            <a:ext cx="10233800" cy="3767817"/>
          </a:xfrm>
        </p:spPr>
        <p:txBody>
          <a:bodyPr numCol="2">
            <a:normAutofit fontScale="92500" lnSpcReduction="20000"/>
          </a:bodyPr>
          <a:lstStyle/>
          <a:p>
            <a:pPr lvl="0"/>
            <a:r>
              <a:rPr lang="en-US" smtClean="0"/>
              <a:t>Properties </a:t>
            </a:r>
            <a:r>
              <a:rPr lang="en-US" dirty="0"/>
              <a:t>of service workers</a:t>
            </a:r>
          </a:p>
          <a:p>
            <a:pPr lvl="0"/>
            <a:r>
              <a:rPr lang="en-US" dirty="0"/>
              <a:t>Trigger and keep alive by the relationship to the events, not by the documents</a:t>
            </a:r>
          </a:p>
          <a:p>
            <a:pPr lvl="0"/>
            <a:r>
              <a:rPr lang="en-US" dirty="0"/>
              <a:t>Generic in nature</a:t>
            </a:r>
          </a:p>
          <a:p>
            <a:pPr lvl="0"/>
            <a:r>
              <a:rPr lang="en-US" dirty="0"/>
              <a:t>Event-driven with time limit scripting contexts and running at the origin</a:t>
            </a:r>
          </a:p>
          <a:p>
            <a:pPr lvl="0"/>
            <a:r>
              <a:rPr lang="en-US" dirty="0"/>
              <a:t>With natural endpoints for a wide range of runtime services</a:t>
            </a:r>
          </a:p>
          <a:p>
            <a:pPr lvl="0"/>
            <a:r>
              <a:rPr lang="en-US" dirty="0"/>
              <a:t>Have a state</a:t>
            </a:r>
          </a:p>
          <a:p>
            <a:pPr lvl="0"/>
            <a:r>
              <a:rPr lang="en-US" dirty="0"/>
              <a:t>With a script URL</a:t>
            </a:r>
          </a:p>
          <a:p>
            <a:pPr lvl="0"/>
            <a:r>
              <a:rPr lang="en-US" dirty="0"/>
              <a:t>Containing registration</a:t>
            </a:r>
          </a:p>
          <a:p>
            <a:pPr lvl="0"/>
            <a:r>
              <a:rPr lang="en-US" dirty="0"/>
              <a:t>Allocated ID or UUID</a:t>
            </a:r>
          </a:p>
          <a:p>
            <a:pPr lvl="0"/>
            <a:r>
              <a:rPr lang="en-US" dirty="0"/>
              <a:t>With lifecycle events</a:t>
            </a:r>
          </a:p>
          <a:p>
            <a:pPr lvl="0"/>
            <a:r>
              <a:rPr lang="en-US" dirty="0"/>
              <a:t>Have script resource map</a:t>
            </a:r>
          </a:p>
          <a:p>
            <a:pPr lvl="0"/>
            <a:r>
              <a:rPr lang="en-US" dirty="0"/>
              <a:t>Can skip waiting for the flags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9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service </a:t>
            </a:r>
            <a:r>
              <a:rPr lang="en-US" dirty="0" smtClean="0"/>
              <a:t>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Capable of handling the push notification easily</a:t>
            </a:r>
          </a:p>
          <a:p>
            <a:pPr lvl="0"/>
            <a:r>
              <a:rPr lang="en-US" dirty="0"/>
              <a:t>Synchronize data in the background</a:t>
            </a:r>
          </a:p>
          <a:p>
            <a:pPr lvl="0"/>
            <a:r>
              <a:rPr lang="en-US" dirty="0"/>
              <a:t>Capable of responding to the resource requests originate elsewhere</a:t>
            </a:r>
          </a:p>
          <a:p>
            <a:pPr lvl="0"/>
            <a:r>
              <a:rPr lang="en-US" dirty="0"/>
              <a:t>Receive centralized </a:t>
            </a:r>
            <a:r>
              <a:rPr lang="en-US" dirty="0" smtClean="0"/>
              <a:t>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90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Worker Life </a:t>
            </a:r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Lifecycle is separate from your web page</a:t>
            </a:r>
          </a:p>
          <a:p>
            <a:pPr lvl="1"/>
            <a:r>
              <a:rPr lang="en-US" dirty="0"/>
              <a:t>Register it with JavaScript</a:t>
            </a:r>
          </a:p>
          <a:p>
            <a:pPr lvl="1"/>
            <a:r>
              <a:rPr lang="en-US" dirty="0"/>
              <a:t>Typically cache static assets</a:t>
            </a:r>
          </a:p>
          <a:p>
            <a:pPr lvl="1"/>
            <a:r>
              <a:rPr lang="en-US" dirty="0"/>
              <a:t>Activation step – a moment to deal with old caches</a:t>
            </a:r>
          </a:p>
          <a:p>
            <a:pPr lvl="1"/>
            <a:r>
              <a:rPr lang="en-US" dirty="0"/>
              <a:t>After activation, the service worker will control all pages in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1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shell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progressive web apps use an architectural approach called the App Shell Model. </a:t>
            </a:r>
          </a:p>
          <a:p>
            <a:r>
              <a:rPr lang="en-US" dirty="0"/>
              <a:t>For rapid loading, service workers store the Basic User Interface or "shell" of the responsive web design web application. This shell provides an initial static frame, a layout or architecture into which content can be loaded progressively as well as dynamically, allowing users to engage with the app despite varying degrees of web connectivity. </a:t>
            </a:r>
          </a:p>
          <a:p>
            <a:r>
              <a:rPr lang="en-US" dirty="0"/>
              <a:t>Technically, the shell is a code bundle stored locally in the browser cache of the mobile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PWA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743199"/>
            <a:ext cx="10233800" cy="3433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Sites </a:t>
            </a:r>
            <a:r>
              <a:rPr lang="en-US" dirty="0"/>
              <a:t>loading within 5 seconds had 70% longer sessions, 35% lower bounce rates, and 25% higher ad </a:t>
            </a:r>
            <a:r>
              <a:rPr lang="en-US" dirty="0" err="1"/>
              <a:t>viewability</a:t>
            </a:r>
            <a:r>
              <a:rPr lang="en-US" dirty="0"/>
              <a:t> than sites taking nearly four times longer at 19 </a:t>
            </a:r>
            <a:r>
              <a:rPr lang="en-US" dirty="0" smtClean="0"/>
              <a:t>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7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few suggestions </a:t>
            </a:r>
            <a:r>
              <a:rPr lang="en-US" dirty="0" smtClean="0"/>
              <a:t>for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you sending?</a:t>
            </a:r>
          </a:p>
          <a:p>
            <a:pPr lvl="1"/>
            <a:r>
              <a:rPr lang="en-US" dirty="0"/>
              <a:t>Do you need Bootstrap?</a:t>
            </a:r>
          </a:p>
          <a:p>
            <a:pPr lvl="1"/>
            <a:r>
              <a:rPr lang="en-US" dirty="0"/>
              <a:t>Is there a smaller alternative to jQuery?</a:t>
            </a:r>
          </a:p>
          <a:p>
            <a:pPr lvl="1"/>
            <a:r>
              <a:rPr lang="en-US" dirty="0"/>
              <a:t>Not all websites need to be Single page applications – JavaScript is typically the most expensive resource, as it has to be downloaded, parsed, compiled, and executed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4718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 for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are you sending resources?</a:t>
            </a:r>
          </a:p>
          <a:p>
            <a:pPr lvl="1"/>
            <a:r>
              <a:rPr lang="en-US" dirty="0"/>
              <a:t>Migrate to HTTP/2</a:t>
            </a:r>
          </a:p>
          <a:p>
            <a:pPr lvl="1"/>
            <a:r>
              <a:rPr lang="en-US" dirty="0"/>
              <a:t>Expedite the delivery of resources – </a:t>
            </a:r>
            <a:r>
              <a:rPr lang="en-US" dirty="0" err="1" smtClean="0"/>
              <a:t>rel</a:t>
            </a:r>
            <a:r>
              <a:rPr lang="en-US" dirty="0" smtClean="0"/>
              <a:t>=preload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5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How much data are you sending</a:t>
            </a:r>
            <a:r>
              <a:rPr lang="en-US" b="1" dirty="0" smtClean="0"/>
              <a:t>?</a:t>
            </a:r>
            <a:endParaRPr lang="en-US" dirty="0"/>
          </a:p>
          <a:p>
            <a:pPr lvl="1"/>
            <a:r>
              <a:rPr lang="en-US" dirty="0"/>
              <a:t>Minify text</a:t>
            </a:r>
          </a:p>
          <a:p>
            <a:pPr lvl="1"/>
            <a:r>
              <a:rPr lang="en-US" dirty="0"/>
              <a:t>Configure server to compress resources – GZIP</a:t>
            </a:r>
          </a:p>
          <a:p>
            <a:pPr lvl="1"/>
            <a:r>
              <a:rPr lang="en-US" dirty="0"/>
              <a:t>Optimize Images</a:t>
            </a:r>
          </a:p>
          <a:p>
            <a:pPr lvl="1"/>
            <a:r>
              <a:rPr lang="en-US" dirty="0"/>
              <a:t>Consider </a:t>
            </a:r>
            <a:r>
              <a:rPr lang="en-US" dirty="0" err="1"/>
              <a:t>WebP</a:t>
            </a:r>
            <a:r>
              <a:rPr lang="en-US" dirty="0"/>
              <a:t> or JPEG XR</a:t>
            </a:r>
          </a:p>
          <a:p>
            <a:pPr lvl="1"/>
            <a:r>
              <a:rPr lang="en-US" dirty="0"/>
              <a:t>Deliver images responsively</a:t>
            </a:r>
          </a:p>
          <a:p>
            <a:pPr lvl="1"/>
            <a:r>
              <a:rPr lang="en-US" dirty="0"/>
              <a:t>Utilize client hints</a:t>
            </a:r>
          </a:p>
          <a:p>
            <a:pPr lvl="1"/>
            <a:r>
              <a:rPr lang="en-US" dirty="0"/>
              <a:t>Utilize Network Information </a:t>
            </a:r>
            <a:r>
              <a:rPr lang="en-US" dirty="0" smtClean="0"/>
              <a:t>API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90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Web Apps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398425"/>
            <a:ext cx="10233800" cy="3778537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emerging technology that brings into fruition the promise of HTML5, CSS3, and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Progressive Web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959429"/>
            <a:ext cx="10233800" cy="42175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Progressive web applications (PWA) are web applications that are regular web pages or websites, but can appear to the user like traditional applications or native mobile applications.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application type attempts to combine features offered by most modern browsers with the benefits of a mobile experience. </a:t>
            </a:r>
          </a:p>
        </p:txBody>
      </p:sp>
    </p:spTree>
    <p:extLst>
      <p:ext uri="{BB962C8B-B14F-4D97-AF65-F5344CB8AC3E}">
        <p14:creationId xmlns:p14="http://schemas.microsoft.com/office/powerpoint/2010/main" val="2380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073729"/>
            <a:ext cx="10233800" cy="4103234"/>
          </a:xfrm>
        </p:spPr>
        <p:txBody>
          <a:bodyPr>
            <a:normAutofit/>
          </a:bodyPr>
          <a:lstStyle/>
          <a:p>
            <a:r>
              <a:rPr lang="en-US" dirty="0"/>
              <a:t>Historically (circa </a:t>
            </a:r>
            <a:r>
              <a:rPr lang="en-US" dirty="0" smtClean="0"/>
              <a:t>2007 - </a:t>
            </a:r>
            <a:r>
              <a:rPr lang="en-US" dirty="0"/>
              <a:t>2015) native apps provided a better user experience both through speed and computational ability. </a:t>
            </a:r>
          </a:p>
          <a:p>
            <a:r>
              <a:rPr lang="en-US" dirty="0"/>
              <a:t>Starting in 2010 continued advancements in HTML, </a:t>
            </a:r>
            <a:r>
              <a:rPr lang="en-US" dirty="0" smtClean="0"/>
              <a:t>CSS </a:t>
            </a:r>
            <a:r>
              <a:rPr lang="en-US" dirty="0"/>
              <a:t>and JavaScript, along with more capable browsers and processers made hybrid-apps a viable alternative. </a:t>
            </a:r>
          </a:p>
          <a:p>
            <a:r>
              <a:rPr lang="en-US" dirty="0"/>
              <a:t>In 2015, Frances </a:t>
            </a:r>
            <a:r>
              <a:rPr lang="en-US" dirty="0" err="1"/>
              <a:t>Berriman</a:t>
            </a:r>
            <a:r>
              <a:rPr lang="en-US" dirty="0"/>
              <a:t> and Alex Russell coined the term Progressive Web Apps to describe apps taking advantage of new features supported by modern browsers.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8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454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 smtClean="0"/>
              <a:t>Characteristics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51214"/>
            <a:ext cx="10233800" cy="5029199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3600" b="1" dirty="0"/>
              <a:t>Progressive</a:t>
            </a:r>
            <a:r>
              <a:rPr lang="en-US" sz="3600" dirty="0"/>
              <a:t> - Work for every user, regardless of browser choice because they’re built with progressive enhancement as a core tenet.</a:t>
            </a:r>
          </a:p>
          <a:p>
            <a:pPr lvl="0"/>
            <a:r>
              <a:rPr lang="en-US" sz="3600" b="1" dirty="0"/>
              <a:t>Responsive</a:t>
            </a:r>
            <a:r>
              <a:rPr lang="en-US" sz="3600" dirty="0"/>
              <a:t> - Fit any form factor: desktop, mobile, tablet, or forms yet to emerge.</a:t>
            </a:r>
          </a:p>
          <a:p>
            <a:pPr lvl="0"/>
            <a:r>
              <a:rPr lang="en-US" sz="3600" b="1" dirty="0"/>
              <a:t>Connectivity independent</a:t>
            </a:r>
            <a:r>
              <a:rPr lang="en-US" sz="3600" dirty="0"/>
              <a:t> - Service workers allow work offline, or on low quality networks.</a:t>
            </a:r>
          </a:p>
          <a:p>
            <a:pPr lvl="0"/>
            <a:r>
              <a:rPr lang="en-US" sz="3600" b="1" dirty="0"/>
              <a:t>App-like </a:t>
            </a:r>
            <a:r>
              <a:rPr lang="en-US" sz="3600" dirty="0"/>
              <a:t>- Feel like an app to the user with app-style interactions and navigation.</a:t>
            </a:r>
          </a:p>
          <a:p>
            <a:pPr lvl="0"/>
            <a:r>
              <a:rPr lang="en-US" sz="3600" b="1" dirty="0"/>
              <a:t>Fresh</a:t>
            </a:r>
            <a:r>
              <a:rPr lang="en-US" sz="3600" dirty="0"/>
              <a:t> - Always up-to-date thanks to the service worker update process.</a:t>
            </a:r>
          </a:p>
          <a:p>
            <a:pPr lvl="0"/>
            <a:r>
              <a:rPr lang="en-US" sz="3600" b="1" dirty="0"/>
              <a:t>Safe</a:t>
            </a:r>
            <a:r>
              <a:rPr lang="en-US" sz="3600" dirty="0"/>
              <a:t> - Served via HTTPS to prevent snooping and ensure content hasn’t been tampered with.</a:t>
            </a:r>
          </a:p>
          <a:p>
            <a:pPr lvl="0"/>
            <a:r>
              <a:rPr lang="en-US" sz="3600" b="1" dirty="0"/>
              <a:t>Discoverable</a:t>
            </a:r>
            <a:r>
              <a:rPr lang="en-US" sz="3600" dirty="0"/>
              <a:t> - Are identifiable as “applications” thanks to W3C </a:t>
            </a:r>
            <a:r>
              <a:rPr lang="en-US" sz="3600" dirty="0"/>
              <a:t>manifests</a:t>
            </a:r>
            <a:r>
              <a:rPr lang="en-US" sz="3600" dirty="0"/>
              <a:t> and service worker registration scope allowing search engines to find them.</a:t>
            </a:r>
          </a:p>
          <a:p>
            <a:pPr lvl="0"/>
            <a:r>
              <a:rPr lang="en-US" sz="3600" b="1" dirty="0"/>
              <a:t>Re-</a:t>
            </a:r>
            <a:r>
              <a:rPr lang="en-US" sz="3600" b="1" dirty="0" err="1"/>
              <a:t>engageable</a:t>
            </a:r>
            <a:r>
              <a:rPr lang="en-US" sz="3600" dirty="0"/>
              <a:t> - Make re-engagement easy through features like push notifications.</a:t>
            </a:r>
          </a:p>
          <a:p>
            <a:pPr lvl="0"/>
            <a:r>
              <a:rPr lang="en-US" sz="3600" b="1" dirty="0"/>
              <a:t>Installable</a:t>
            </a:r>
            <a:r>
              <a:rPr lang="en-US" sz="3600" dirty="0"/>
              <a:t> - Allow users to “keep” apps they find most useful on their home screen without the hassle of an app store.</a:t>
            </a:r>
          </a:p>
          <a:p>
            <a:r>
              <a:rPr lang="en-US" sz="3600" b="1" dirty="0"/>
              <a:t>Linkable</a:t>
            </a:r>
            <a:r>
              <a:rPr lang="en-US" sz="3600" dirty="0"/>
              <a:t> - Easily shared via a URL and do not require complex installation</a:t>
            </a:r>
            <a:r>
              <a:rPr lang="en-US" sz="36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391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</a:t>
            </a:r>
            <a:r>
              <a:rPr lang="en-US" dirty="0"/>
              <a:t>between a PWA and a standard mobile </a:t>
            </a:r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Originate from a secure origin. Served over TLS and green padlock displays (no active mixed content).</a:t>
            </a:r>
          </a:p>
          <a:p>
            <a:pPr lvl="0"/>
            <a:r>
              <a:rPr lang="en-US" dirty="0"/>
              <a:t>Load while offline (even if only a custom offline page). By implication, this means that progressive web apps require service workers.</a:t>
            </a:r>
          </a:p>
          <a:p>
            <a:pPr lvl="0"/>
            <a:r>
              <a:rPr lang="en-US" dirty="0"/>
              <a:t>Reference a web app manifest with at least the four key properties: name, </a:t>
            </a:r>
            <a:r>
              <a:rPr lang="en-US" dirty="0" err="1"/>
              <a:t>short_name</a:t>
            </a:r>
            <a:r>
              <a:rPr lang="en-US" dirty="0"/>
              <a:t>, </a:t>
            </a:r>
            <a:r>
              <a:rPr lang="en-US" dirty="0" err="1"/>
              <a:t>start_url</a:t>
            </a:r>
            <a:r>
              <a:rPr lang="en-US" dirty="0"/>
              <a:t>, and display (with a value of standalone or </a:t>
            </a:r>
            <a:r>
              <a:rPr lang="en-US" dirty="0" err="1"/>
              <a:t>fullscreen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An icon at least 144×144 large in </a:t>
            </a:r>
            <a:r>
              <a:rPr lang="en-US" dirty="0" err="1"/>
              <a:t>png</a:t>
            </a:r>
            <a:r>
              <a:rPr lang="en-US" dirty="0"/>
              <a:t> format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 used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090057"/>
            <a:ext cx="10233800" cy="4086906"/>
          </a:xfrm>
        </p:spPr>
        <p:txBody>
          <a:bodyPr/>
          <a:lstStyle/>
          <a:p>
            <a:r>
              <a:rPr lang="en-US" dirty="0" smtClean="0"/>
              <a:t>Manifest</a:t>
            </a:r>
          </a:p>
          <a:p>
            <a:r>
              <a:rPr lang="en-US" dirty="0" smtClean="0"/>
              <a:t>Service Worker</a:t>
            </a:r>
          </a:p>
          <a:p>
            <a:r>
              <a:rPr lang="en-US" dirty="0"/>
              <a:t>Application shell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Advanced Performance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6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web app manifest is a W3C specification defining a JSON-based </a:t>
            </a:r>
            <a:r>
              <a:rPr lang="en-US" dirty="0" smtClean="0"/>
              <a:t>manifest</a:t>
            </a:r>
            <a:r>
              <a:rPr lang="en-US" dirty="0"/>
              <a:t> to provide developers a centralized place to put metadata associated with a web application including:</a:t>
            </a:r>
          </a:p>
          <a:p>
            <a:pPr lvl="1"/>
            <a:r>
              <a:rPr lang="en-US" dirty="0"/>
              <a:t>The name of the web application</a:t>
            </a:r>
          </a:p>
          <a:p>
            <a:pPr lvl="1"/>
            <a:r>
              <a:rPr lang="en-US" dirty="0"/>
              <a:t>Links to the web app icons or image objects</a:t>
            </a:r>
          </a:p>
          <a:p>
            <a:pPr lvl="1"/>
            <a:r>
              <a:rPr lang="en-US" dirty="0"/>
              <a:t>The preferred URL to launch or open the web app</a:t>
            </a:r>
          </a:p>
          <a:p>
            <a:pPr lvl="1"/>
            <a:r>
              <a:rPr lang="en-US" dirty="0"/>
              <a:t>The web app configuration data for a number of characteristics</a:t>
            </a:r>
          </a:p>
          <a:p>
            <a:pPr lvl="1"/>
            <a:r>
              <a:rPr lang="en-US" dirty="0"/>
              <a:t>Declaration for default orientation of the web app</a:t>
            </a:r>
          </a:p>
          <a:p>
            <a:pPr lvl="1"/>
            <a:r>
              <a:rPr lang="en-US" dirty="0"/>
              <a:t>Enables to set the display mode e.g. full </a:t>
            </a:r>
            <a:r>
              <a:rPr lang="en-US" dirty="0" smtClean="0"/>
              <a:t>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1555" y="2353456"/>
            <a:ext cx="93088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 setting and manipulating the metadata for the web manifest file, developers enable user agents to create seamless native-like mobile experiences through the progressive web app.</a:t>
            </a:r>
          </a:p>
          <a:p>
            <a:endParaRPr lang="en-US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659567"/>
            <a:ext cx="10515600" cy="10311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Manifest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 service worker</a:t>
            </a:r>
            <a:r>
              <a:rPr lang="en-US" dirty="0" smtClean="0"/>
              <a:t>?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 script that your browser runs in the background, separate from a web page, opening the door to features that don’t need a web page or user interaction.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8444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27</TotalTime>
  <Words>777</Words>
  <Application>Microsoft Macintosh PowerPoint</Application>
  <PresentationFormat>Widescreen</PresentationFormat>
  <Paragraphs>132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Corbel</vt:lpstr>
      <vt:lpstr>Arial</vt:lpstr>
      <vt:lpstr>Depth</vt:lpstr>
      <vt:lpstr>Progressive Web Apps</vt:lpstr>
      <vt:lpstr>What’s a Progressive Web App?</vt:lpstr>
      <vt:lpstr>A brief history</vt:lpstr>
      <vt:lpstr>Characteristics </vt:lpstr>
      <vt:lpstr>Difference between a PWA and a standard mobile website</vt:lpstr>
      <vt:lpstr>Commonly used technologies</vt:lpstr>
      <vt:lpstr>Manifest</vt:lpstr>
      <vt:lpstr>PowerPoint Presentation</vt:lpstr>
      <vt:lpstr>Service Worker</vt:lpstr>
      <vt:lpstr>Service Worker Examples</vt:lpstr>
      <vt:lpstr>The service workers lie between the network and device to supply the content. They are capable of using the cache mechanisms efficiently and allow error-free behavior during offline periods. </vt:lpstr>
      <vt:lpstr>Benefits of service workers</vt:lpstr>
      <vt:lpstr>Service Worker Life Cycle</vt:lpstr>
      <vt:lpstr>Application shell architecture</vt:lpstr>
      <vt:lpstr>PWA Performance</vt:lpstr>
      <vt:lpstr>A few suggestions for performance</vt:lpstr>
      <vt:lpstr>Suggestions for performance</vt:lpstr>
      <vt:lpstr>Performance is key</vt:lpstr>
      <vt:lpstr>Progressive Web Apps 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Apps</dc:title>
  <dc:creator>Ben Goliwas</dc:creator>
  <cp:lastModifiedBy>Ben Goliwas</cp:lastModifiedBy>
  <cp:revision>4</cp:revision>
  <dcterms:created xsi:type="dcterms:W3CDTF">2018-04-23T15:56:01Z</dcterms:created>
  <dcterms:modified xsi:type="dcterms:W3CDTF">2018-04-23T16:23:02Z</dcterms:modified>
</cp:coreProperties>
</file>