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57" r:id="rId4"/>
    <p:sldId id="259" r:id="rId5"/>
    <p:sldId id="260" r:id="rId6"/>
    <p:sldId id="261" r:id="rId7"/>
    <p:sldId id="262" r:id="rId8"/>
    <p:sldId id="263" r:id="rId9"/>
    <p:sldId id="264" r:id="rId10"/>
    <p:sldId id="265" r:id="rId11"/>
    <p:sldId id="275" r:id="rId12"/>
    <p:sldId id="266" r:id="rId13"/>
    <p:sldId id="276" r:id="rId14"/>
    <p:sldId id="267"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45"/>
    <p:restoredTop sz="83894"/>
  </p:normalViewPr>
  <p:slideViewPr>
    <p:cSldViewPr snapToGrid="0" snapToObjects="1">
      <p:cViewPr>
        <p:scale>
          <a:sx n="78" d="100"/>
          <a:sy n="78" d="100"/>
        </p:scale>
        <p:origin x="61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76129-A9AB-E544-800B-8CFA2EF1B6BE}" type="datetimeFigureOut">
              <a:rPr lang="en-US" smtClean="0"/>
              <a:t>4/9/18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1F3B1-B6B6-8C48-B2B3-A6F17D1D4C65}" type="slidenum">
              <a:rPr lang="en-US" smtClean="0"/>
              <a:t>‹#›</a:t>
            </a:fld>
            <a:endParaRPr lang="en-US"/>
          </a:p>
        </p:txBody>
      </p:sp>
    </p:spTree>
    <p:extLst>
      <p:ext uri="{BB962C8B-B14F-4D97-AF65-F5344CB8AC3E}">
        <p14:creationId xmlns:p14="http://schemas.microsoft.com/office/powerpoint/2010/main" val="1181367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uxpin.com/studio/blog/design-systems-vs-pattern-libraries-vs-style-guides-whats-difference/"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uxdesign.cc/creating-a-first-product-design-system-in-sketch-8b62ee0d1a6c"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uxpin.com/studio/blog/design-systems-vs-pattern-libraries-vs-style-guides-whats-difference/"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uxdesign.cc/creating-a-first-product-design-system-in-sketch-8b62ee0d1a6c"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radfrost.com/blog/post/creating-themeable-design-system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www.uxmatters.com</a:t>
            </a:r>
            <a:r>
              <a:rPr lang="en-US" dirty="0"/>
              <a:t>/</a:t>
            </a:r>
            <a:r>
              <a:rPr lang="en-US" dirty="0" err="1"/>
              <a:t>mt</a:t>
            </a:r>
            <a:r>
              <a:rPr lang="en-US" dirty="0"/>
              <a:t>/archives/2007/07/what-puts-the-design-in-interaction-</a:t>
            </a:r>
            <a:r>
              <a:rPr lang="en-US" dirty="0" err="1"/>
              <a:t>design.php</a:t>
            </a:r>
            <a:endParaRPr lang="en-US" dirty="0"/>
          </a:p>
        </p:txBody>
      </p:sp>
      <p:sp>
        <p:nvSpPr>
          <p:cNvPr id="4" name="Slide Number Placeholder 3"/>
          <p:cNvSpPr>
            <a:spLocks noGrp="1"/>
          </p:cNvSpPr>
          <p:nvPr>
            <p:ph type="sldNum" sz="quarter" idx="10"/>
          </p:nvPr>
        </p:nvSpPr>
        <p:spPr/>
        <p:txBody>
          <a:bodyPr/>
          <a:lstStyle/>
          <a:p>
            <a:fld id="{0F71F3B1-B6B6-8C48-B2B3-A6F17D1D4C65}" type="slidenum">
              <a:rPr lang="en-US" smtClean="0"/>
              <a:t>10</a:t>
            </a:fld>
            <a:endParaRPr lang="en-US"/>
          </a:p>
        </p:txBody>
      </p:sp>
    </p:spTree>
    <p:extLst>
      <p:ext uri="{BB962C8B-B14F-4D97-AF65-F5344CB8AC3E}">
        <p14:creationId xmlns:p14="http://schemas.microsoft.com/office/powerpoint/2010/main" val="285959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www.uxmatters.com</a:t>
            </a:r>
            <a:r>
              <a:rPr lang="en-US" dirty="0"/>
              <a:t>/</a:t>
            </a:r>
            <a:r>
              <a:rPr lang="en-US" dirty="0" err="1"/>
              <a:t>mt</a:t>
            </a:r>
            <a:r>
              <a:rPr lang="en-US" dirty="0"/>
              <a:t>/archives/2007/07/what-puts-the-design-in-interaction-</a:t>
            </a:r>
            <a:r>
              <a:rPr lang="en-US" dirty="0" err="1"/>
              <a:t>design.php</a:t>
            </a:r>
            <a:endParaRPr lang="en-US" dirty="0"/>
          </a:p>
        </p:txBody>
      </p:sp>
      <p:sp>
        <p:nvSpPr>
          <p:cNvPr id="4" name="Slide Number Placeholder 3"/>
          <p:cNvSpPr>
            <a:spLocks noGrp="1"/>
          </p:cNvSpPr>
          <p:nvPr>
            <p:ph type="sldNum" sz="quarter" idx="10"/>
          </p:nvPr>
        </p:nvSpPr>
        <p:spPr/>
        <p:txBody>
          <a:bodyPr/>
          <a:lstStyle/>
          <a:p>
            <a:fld id="{0F71F3B1-B6B6-8C48-B2B3-A6F17D1D4C65}" type="slidenum">
              <a:rPr lang="en-US" smtClean="0"/>
              <a:t>11</a:t>
            </a:fld>
            <a:endParaRPr lang="en-US"/>
          </a:p>
        </p:txBody>
      </p:sp>
    </p:spTree>
    <p:extLst>
      <p:ext uri="{BB962C8B-B14F-4D97-AF65-F5344CB8AC3E}">
        <p14:creationId xmlns:p14="http://schemas.microsoft.com/office/powerpoint/2010/main" val="61378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http://</a:t>
            </a:r>
            <a:r>
              <a:rPr lang="en-US" sz="1200" b="0" i="0" u="none" strike="noStrike" kern="1200" dirty="0" err="1">
                <a:solidFill>
                  <a:schemeClr val="tx1"/>
                </a:solidFill>
                <a:effectLst/>
                <a:latin typeface="+mn-lt"/>
                <a:ea typeface="+mn-ea"/>
                <a:cs typeface="+mn-cs"/>
              </a:rPr>
              <a:t>www.uxbooth.com</a:t>
            </a:r>
            <a:r>
              <a:rPr lang="en-US" sz="1200" b="0" i="0" u="none" strike="noStrike" kern="1200" dirty="0">
                <a:solidFill>
                  <a:schemeClr val="tx1"/>
                </a:solidFill>
                <a:effectLst/>
                <a:latin typeface="+mn-lt"/>
                <a:ea typeface="+mn-ea"/>
                <a:cs typeface="+mn-cs"/>
              </a:rPr>
              <a:t>/articles/complete-beginners-guide-to-interaction-design/</a:t>
            </a:r>
            <a:endParaRPr lang="en-US" b="0" dirty="0">
              <a:effectLst/>
            </a:endParaRPr>
          </a:p>
        </p:txBody>
      </p:sp>
      <p:sp>
        <p:nvSpPr>
          <p:cNvPr id="4" name="Slide Number Placeholder 3"/>
          <p:cNvSpPr>
            <a:spLocks noGrp="1"/>
          </p:cNvSpPr>
          <p:nvPr>
            <p:ph type="sldNum" sz="quarter" idx="10"/>
          </p:nvPr>
        </p:nvSpPr>
        <p:spPr/>
        <p:txBody>
          <a:bodyPr/>
          <a:lstStyle/>
          <a:p>
            <a:fld id="{0F71F3B1-B6B6-8C48-B2B3-A6F17D1D4C65}" type="slidenum">
              <a:rPr lang="en-US" smtClean="0"/>
              <a:t>12</a:t>
            </a:fld>
            <a:endParaRPr lang="en-US"/>
          </a:p>
        </p:txBody>
      </p:sp>
    </p:spTree>
    <p:extLst>
      <p:ext uri="{BB962C8B-B14F-4D97-AF65-F5344CB8AC3E}">
        <p14:creationId xmlns:p14="http://schemas.microsoft.com/office/powerpoint/2010/main" val="358921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http://</a:t>
            </a:r>
            <a:r>
              <a:rPr lang="en-US" sz="1200" b="0" i="0" u="none" strike="noStrike" kern="1200" dirty="0" err="1">
                <a:solidFill>
                  <a:schemeClr val="tx1"/>
                </a:solidFill>
                <a:effectLst/>
                <a:latin typeface="+mn-lt"/>
                <a:ea typeface="+mn-ea"/>
                <a:cs typeface="+mn-cs"/>
              </a:rPr>
              <a:t>www.uxbooth.com</a:t>
            </a:r>
            <a:r>
              <a:rPr lang="en-US" sz="1200" b="0" i="0" u="none" strike="noStrike" kern="1200" dirty="0">
                <a:solidFill>
                  <a:schemeClr val="tx1"/>
                </a:solidFill>
                <a:effectLst/>
                <a:latin typeface="+mn-lt"/>
                <a:ea typeface="+mn-ea"/>
                <a:cs typeface="+mn-cs"/>
              </a:rPr>
              <a:t>/articles/complete-beginners-guide-to-interaction-design/</a:t>
            </a:r>
            <a:endParaRPr lang="en-US" b="0" dirty="0">
              <a:effectLst/>
            </a:endParaRPr>
          </a:p>
        </p:txBody>
      </p:sp>
      <p:sp>
        <p:nvSpPr>
          <p:cNvPr id="4" name="Slide Number Placeholder 3"/>
          <p:cNvSpPr>
            <a:spLocks noGrp="1"/>
          </p:cNvSpPr>
          <p:nvPr>
            <p:ph type="sldNum" sz="quarter" idx="10"/>
          </p:nvPr>
        </p:nvSpPr>
        <p:spPr/>
        <p:txBody>
          <a:bodyPr/>
          <a:lstStyle/>
          <a:p>
            <a:fld id="{0F71F3B1-B6B6-8C48-B2B3-A6F17D1D4C65}" type="slidenum">
              <a:rPr lang="en-US" smtClean="0"/>
              <a:t>13</a:t>
            </a:fld>
            <a:endParaRPr lang="en-US"/>
          </a:p>
        </p:txBody>
      </p:sp>
    </p:spTree>
    <p:extLst>
      <p:ext uri="{BB962C8B-B14F-4D97-AF65-F5344CB8AC3E}">
        <p14:creationId xmlns:p14="http://schemas.microsoft.com/office/powerpoint/2010/main" val="591512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http://</a:t>
            </a:r>
            <a:r>
              <a:rPr lang="en-US" sz="1200" b="0" i="0" u="none" strike="noStrike" kern="1200" dirty="0" err="1">
                <a:solidFill>
                  <a:schemeClr val="tx1"/>
                </a:solidFill>
                <a:effectLst/>
                <a:latin typeface="+mn-lt"/>
                <a:ea typeface="+mn-ea"/>
                <a:cs typeface="+mn-cs"/>
              </a:rPr>
              <a:t>www.uxbooth.com</a:t>
            </a:r>
            <a:r>
              <a:rPr lang="en-US" sz="1200" b="0" i="0" u="none" strike="noStrike" kern="1200" dirty="0">
                <a:solidFill>
                  <a:schemeClr val="tx1"/>
                </a:solidFill>
                <a:effectLst/>
                <a:latin typeface="+mn-lt"/>
                <a:ea typeface="+mn-ea"/>
                <a:cs typeface="+mn-cs"/>
              </a:rPr>
              <a:t>/articles/complete-beginners-guide-to-interaction-design/</a:t>
            </a:r>
            <a:endParaRPr lang="en-US" b="0" dirty="0">
              <a:effectLst/>
            </a:endParaRPr>
          </a:p>
        </p:txBody>
      </p:sp>
      <p:sp>
        <p:nvSpPr>
          <p:cNvPr id="4" name="Slide Number Placeholder 3"/>
          <p:cNvSpPr>
            <a:spLocks noGrp="1"/>
          </p:cNvSpPr>
          <p:nvPr>
            <p:ph type="sldNum" sz="quarter" idx="10"/>
          </p:nvPr>
        </p:nvSpPr>
        <p:spPr/>
        <p:txBody>
          <a:bodyPr/>
          <a:lstStyle/>
          <a:p>
            <a:fld id="{0F71F3B1-B6B6-8C48-B2B3-A6F17D1D4C65}" type="slidenum">
              <a:rPr lang="en-US" smtClean="0"/>
              <a:t>14</a:t>
            </a:fld>
            <a:endParaRPr lang="en-US"/>
          </a:p>
        </p:txBody>
      </p:sp>
    </p:spTree>
    <p:extLst>
      <p:ext uri="{BB962C8B-B14F-4D97-AF65-F5344CB8AC3E}">
        <p14:creationId xmlns:p14="http://schemas.microsoft.com/office/powerpoint/2010/main" val="2638360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sng" strike="noStrike" kern="1200" dirty="0">
                <a:solidFill>
                  <a:schemeClr val="tx1"/>
                </a:solidFill>
                <a:effectLst/>
                <a:latin typeface="+mn-lt"/>
                <a:ea typeface="+mn-ea"/>
                <a:cs typeface="+mn-cs"/>
                <a:hlinkClick r:id="rId3"/>
              </a:rPr>
              <a:t>https://www.uxpin.com/studio/blog/design-systems-vs-pattern-libraries-vs-style-guides-whats-difference/</a:t>
            </a:r>
            <a:endParaRPr lang="en-US" b="0" dirty="0">
              <a:effectLst/>
            </a:endParaRPr>
          </a:p>
          <a:p>
            <a:pPr rtl="0"/>
            <a:r>
              <a:rPr lang="en-US" sz="1200" b="0" i="0" u="sng" strike="noStrike" kern="1200" dirty="0">
                <a:solidFill>
                  <a:schemeClr val="tx1"/>
                </a:solidFill>
                <a:effectLst/>
                <a:latin typeface="+mn-lt"/>
                <a:ea typeface="+mn-ea"/>
                <a:cs typeface="+mn-cs"/>
                <a:hlinkClick r:id="rId4"/>
              </a:rPr>
              <a:t>https://uxdesign.cc/creating-a-first-product-design-system-in-sketch-8b62ee0d1a6c</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0F71F3B1-B6B6-8C48-B2B3-A6F17D1D4C65}" type="slidenum">
              <a:rPr lang="en-US" smtClean="0"/>
              <a:t>17</a:t>
            </a:fld>
            <a:endParaRPr lang="en-US"/>
          </a:p>
        </p:txBody>
      </p:sp>
    </p:spTree>
    <p:extLst>
      <p:ext uri="{BB962C8B-B14F-4D97-AF65-F5344CB8AC3E}">
        <p14:creationId xmlns:p14="http://schemas.microsoft.com/office/powerpoint/2010/main" val="3980030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sng" strike="noStrike" kern="1200" dirty="0">
                <a:solidFill>
                  <a:schemeClr val="tx1"/>
                </a:solidFill>
                <a:effectLst/>
                <a:latin typeface="+mn-lt"/>
                <a:ea typeface="+mn-ea"/>
                <a:cs typeface="+mn-cs"/>
                <a:hlinkClick r:id="rId3"/>
              </a:rPr>
              <a:t>https://www.uxpin.com/studio/blog/design-systems-vs-pattern-libraries-vs-style-guides-whats-difference/</a:t>
            </a:r>
            <a:endParaRPr lang="en-US" b="0" dirty="0">
              <a:effectLst/>
            </a:endParaRPr>
          </a:p>
          <a:p>
            <a:pPr rtl="0"/>
            <a:r>
              <a:rPr lang="en-US" sz="1200" b="0" i="0" u="sng" strike="noStrike" kern="1200" dirty="0">
                <a:solidFill>
                  <a:schemeClr val="tx1"/>
                </a:solidFill>
                <a:effectLst/>
                <a:latin typeface="+mn-lt"/>
                <a:ea typeface="+mn-ea"/>
                <a:cs typeface="+mn-cs"/>
                <a:hlinkClick r:id="rId4"/>
              </a:rPr>
              <a:t>https://uxdesign.cc/creating-a-first-product-design-system-in-sketch-8b62ee0d1a6c</a:t>
            </a:r>
            <a:endParaRPr lang="en-US" sz="1200" b="0" i="0" u="sng" strike="noStrike" kern="1200" dirty="0">
              <a:solidFill>
                <a:schemeClr val="tx1"/>
              </a:solidFill>
              <a:effectLst/>
              <a:latin typeface="+mn-lt"/>
              <a:ea typeface="+mn-ea"/>
              <a:cs typeface="+mn-cs"/>
            </a:endParaRPr>
          </a:p>
          <a:p>
            <a:pPr rtl="0"/>
            <a:endParaRPr lang="en-US" sz="1200" b="0" i="0" u="sng" strike="noStrike" kern="1200" dirty="0">
              <a:solidFill>
                <a:schemeClr val="tx1"/>
              </a:solidFill>
              <a:effectLst/>
              <a:latin typeface="+mn-lt"/>
              <a:ea typeface="+mn-ea"/>
              <a:cs typeface="+mn-cs"/>
            </a:endParaRPr>
          </a:p>
          <a:p>
            <a:pPr rtl="0"/>
            <a:r>
              <a:rPr lang="en-US" b="0" dirty="0">
                <a:effectLst/>
              </a:rPr>
              <a:t>https://</a:t>
            </a:r>
            <a:r>
              <a:rPr lang="en-US" b="0" dirty="0" err="1">
                <a:effectLst/>
              </a:rPr>
              <a:t>medium.com</a:t>
            </a:r>
            <a:r>
              <a:rPr lang="en-US" b="0" dirty="0">
                <a:effectLst/>
              </a:rPr>
              <a:t>/re-write/the-unicorn-workflow-design-to-code-with-atomic-design-principles-and-sketch-8b0fe7d05a37</a:t>
            </a:r>
          </a:p>
          <a:p>
            <a:br>
              <a:rPr lang="en-US" dirty="0"/>
            </a:br>
            <a:endParaRPr lang="en-US" dirty="0"/>
          </a:p>
        </p:txBody>
      </p:sp>
      <p:sp>
        <p:nvSpPr>
          <p:cNvPr id="4" name="Slide Number Placeholder 3"/>
          <p:cNvSpPr>
            <a:spLocks noGrp="1"/>
          </p:cNvSpPr>
          <p:nvPr>
            <p:ph type="sldNum" sz="quarter" idx="10"/>
          </p:nvPr>
        </p:nvSpPr>
        <p:spPr/>
        <p:txBody>
          <a:bodyPr/>
          <a:lstStyle/>
          <a:p>
            <a:fld id="{0F71F3B1-B6B6-8C48-B2B3-A6F17D1D4C65}" type="slidenum">
              <a:rPr lang="en-US" smtClean="0"/>
              <a:t>18</a:t>
            </a:fld>
            <a:endParaRPr lang="en-US"/>
          </a:p>
        </p:txBody>
      </p:sp>
    </p:spTree>
    <p:extLst>
      <p:ext uri="{BB962C8B-B14F-4D97-AF65-F5344CB8AC3E}">
        <p14:creationId xmlns:p14="http://schemas.microsoft.com/office/powerpoint/2010/main" val="3678530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sng" strike="noStrike" kern="1200" dirty="0">
                <a:solidFill>
                  <a:schemeClr val="tx1"/>
                </a:solidFill>
                <a:effectLst/>
                <a:latin typeface="+mn-lt"/>
                <a:ea typeface="+mn-ea"/>
                <a:cs typeface="+mn-cs"/>
                <a:hlinkClick r:id="rId3"/>
              </a:rPr>
              <a:t>http://bradfrost.com/blog/post/creating-themeable-design-systems/</a:t>
            </a:r>
            <a:br>
              <a:rPr lang="en-US" dirty="0"/>
            </a:br>
            <a:endParaRPr lang="en-US" dirty="0"/>
          </a:p>
        </p:txBody>
      </p:sp>
      <p:sp>
        <p:nvSpPr>
          <p:cNvPr id="4" name="Slide Number Placeholder 3"/>
          <p:cNvSpPr>
            <a:spLocks noGrp="1"/>
          </p:cNvSpPr>
          <p:nvPr>
            <p:ph type="sldNum" sz="quarter" idx="10"/>
          </p:nvPr>
        </p:nvSpPr>
        <p:spPr/>
        <p:txBody>
          <a:bodyPr/>
          <a:lstStyle/>
          <a:p>
            <a:fld id="{0F71F3B1-B6B6-8C48-B2B3-A6F17D1D4C65}" type="slidenum">
              <a:rPr lang="en-US" smtClean="0"/>
              <a:t>19</a:t>
            </a:fld>
            <a:endParaRPr lang="en-US"/>
          </a:p>
        </p:txBody>
      </p:sp>
    </p:spTree>
    <p:extLst>
      <p:ext uri="{BB962C8B-B14F-4D97-AF65-F5344CB8AC3E}">
        <p14:creationId xmlns:p14="http://schemas.microsoft.com/office/powerpoint/2010/main" val="246681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4/9/18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4/9/18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ssuu.com/themarkit/docs/urban_outfitters_brand_book_final_p_d1cb1321abd5a6" TargetMode="External"/><Relationship Id="rId2" Type="http://schemas.openxmlformats.org/officeDocument/2006/relationships/hyperlink" Target="https://issuu.com/lukaszkulakowski/docs/8278452-i-love-new-york-brand-guide" TargetMode="External"/><Relationship Id="rId1" Type="http://schemas.openxmlformats.org/officeDocument/2006/relationships/slideLayout" Target="../slideLayouts/slideLayout2.xml"/><Relationship Id="rId5" Type="http://schemas.openxmlformats.org/officeDocument/2006/relationships/hyperlink" Target="https://www.skype.com/en/legal/brand-guidelines/" TargetMode="External"/><Relationship Id="rId4" Type="http://schemas.openxmlformats.org/officeDocument/2006/relationships/hyperlink" Target="https://standardsmanual.com/products/nasa-graphics-standards-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C651-BF28-FC46-AE0D-6417990A04AA}"/>
              </a:ext>
            </a:extLst>
          </p:cNvPr>
          <p:cNvSpPr>
            <a:spLocks noGrp="1"/>
          </p:cNvSpPr>
          <p:nvPr>
            <p:ph type="ctrTitle"/>
          </p:nvPr>
        </p:nvSpPr>
        <p:spPr/>
        <p:txBody>
          <a:bodyPr/>
          <a:lstStyle/>
          <a:p>
            <a:r>
              <a:rPr lang="en-US" dirty="0"/>
              <a:t>Design Systems</a:t>
            </a:r>
          </a:p>
        </p:txBody>
      </p:sp>
    </p:spTree>
    <p:extLst>
      <p:ext uri="{BB962C8B-B14F-4D97-AF65-F5344CB8AC3E}">
        <p14:creationId xmlns:p14="http://schemas.microsoft.com/office/powerpoint/2010/main" val="255026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52C4-4A31-B944-B59D-F1A93D855F03}"/>
              </a:ext>
            </a:extLst>
          </p:cNvPr>
          <p:cNvSpPr>
            <a:spLocks noGrp="1"/>
          </p:cNvSpPr>
          <p:nvPr>
            <p:ph type="title"/>
          </p:nvPr>
        </p:nvSpPr>
        <p:spPr>
          <a:xfrm>
            <a:off x="1141413" y="609600"/>
            <a:ext cx="9905998" cy="1545771"/>
          </a:xfrm>
        </p:spPr>
        <p:txBody>
          <a:bodyPr/>
          <a:lstStyle/>
          <a:p>
            <a:r>
              <a:rPr lang="en-US" dirty="0"/>
              <a:t>The Five Dimensions</a:t>
            </a:r>
          </a:p>
        </p:txBody>
      </p:sp>
      <p:sp>
        <p:nvSpPr>
          <p:cNvPr id="3" name="Content Placeholder 2">
            <a:extLst>
              <a:ext uri="{FF2B5EF4-FFF2-40B4-BE49-F238E27FC236}">
                <a16:creationId xmlns:a16="http://schemas.microsoft.com/office/drawing/2014/main" id="{34ED6116-9B32-9E45-A34D-960E3DF12614}"/>
              </a:ext>
            </a:extLst>
          </p:cNvPr>
          <p:cNvSpPr>
            <a:spLocks noGrp="1"/>
          </p:cNvSpPr>
          <p:nvPr>
            <p:ph idx="1"/>
          </p:nvPr>
        </p:nvSpPr>
        <p:spPr>
          <a:xfrm>
            <a:off x="1273629" y="2155370"/>
            <a:ext cx="9323613" cy="3984173"/>
          </a:xfrm>
        </p:spPr>
        <p:txBody>
          <a:bodyPr anchor="t">
            <a:normAutofit/>
          </a:bodyPr>
          <a:lstStyle/>
          <a:p>
            <a:pPr marL="0" indent="0">
              <a:buNone/>
            </a:pPr>
            <a:r>
              <a:rPr lang="en-US" dirty="0">
                <a:effectLst/>
              </a:rPr>
              <a:t>Gillian Crampton Smith, an academic in interaction design, introduced the concept of four dimensions of an “interaction design language.”</a:t>
            </a:r>
          </a:p>
          <a:p>
            <a:pPr marL="0" indent="0">
              <a:buNone/>
            </a:pPr>
            <a:r>
              <a:rPr lang="en-US" dirty="0">
                <a:effectLst/>
              </a:rPr>
              <a:t>Kevin Silver, senior interaction designer at IDEXX Laboratories, has added a fifth dimension, </a:t>
            </a:r>
            <a:r>
              <a:rPr lang="en-US" i="1" dirty="0">
                <a:effectLst/>
              </a:rPr>
              <a:t>behavior</a:t>
            </a:r>
            <a:r>
              <a:rPr lang="en-US" dirty="0">
                <a:effectLst/>
              </a:rPr>
              <a:t>.</a:t>
            </a:r>
          </a:p>
          <a:p>
            <a:r>
              <a:rPr lang="en-US" b="1" dirty="0">
                <a:effectLst/>
              </a:rPr>
              <a:t>1D: words</a:t>
            </a:r>
            <a:r>
              <a:rPr lang="en-US" dirty="0">
                <a:effectLst/>
              </a:rPr>
              <a:t> should be simple to understand, and written in such a way that they communicate information easily to the end user.</a:t>
            </a:r>
          </a:p>
          <a:p>
            <a:r>
              <a:rPr lang="en-US" b="1" dirty="0">
                <a:effectLst/>
              </a:rPr>
              <a:t>2D: visual representations</a:t>
            </a:r>
            <a:r>
              <a:rPr lang="en-US" dirty="0">
                <a:effectLst/>
              </a:rPr>
              <a:t> are all graphics or images, essentially everything that is not text. They should be used in moderation, so as to not overwhelm.</a:t>
            </a:r>
          </a:p>
        </p:txBody>
      </p:sp>
    </p:spTree>
    <p:extLst>
      <p:ext uri="{BB962C8B-B14F-4D97-AF65-F5344CB8AC3E}">
        <p14:creationId xmlns:p14="http://schemas.microsoft.com/office/powerpoint/2010/main" val="348439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52C4-4A31-B944-B59D-F1A93D855F03}"/>
              </a:ext>
            </a:extLst>
          </p:cNvPr>
          <p:cNvSpPr>
            <a:spLocks noGrp="1"/>
          </p:cNvSpPr>
          <p:nvPr>
            <p:ph type="title"/>
          </p:nvPr>
        </p:nvSpPr>
        <p:spPr>
          <a:xfrm>
            <a:off x="1141413" y="609600"/>
            <a:ext cx="9905998" cy="1545771"/>
          </a:xfrm>
        </p:spPr>
        <p:txBody>
          <a:bodyPr/>
          <a:lstStyle/>
          <a:p>
            <a:r>
              <a:rPr lang="en-US" dirty="0"/>
              <a:t>The Five Dimensions (continued)</a:t>
            </a:r>
          </a:p>
        </p:txBody>
      </p:sp>
      <p:sp>
        <p:nvSpPr>
          <p:cNvPr id="3" name="Content Placeholder 2">
            <a:extLst>
              <a:ext uri="{FF2B5EF4-FFF2-40B4-BE49-F238E27FC236}">
                <a16:creationId xmlns:a16="http://schemas.microsoft.com/office/drawing/2014/main" id="{34ED6116-9B32-9E45-A34D-960E3DF12614}"/>
              </a:ext>
            </a:extLst>
          </p:cNvPr>
          <p:cNvSpPr>
            <a:spLocks noGrp="1"/>
          </p:cNvSpPr>
          <p:nvPr>
            <p:ph idx="1"/>
          </p:nvPr>
        </p:nvSpPr>
        <p:spPr>
          <a:xfrm>
            <a:off x="1273629" y="2155370"/>
            <a:ext cx="9323613" cy="3984173"/>
          </a:xfrm>
        </p:spPr>
        <p:txBody>
          <a:bodyPr anchor="t">
            <a:normAutofit/>
          </a:bodyPr>
          <a:lstStyle/>
          <a:p>
            <a:r>
              <a:rPr lang="en-US" b="1" dirty="0">
                <a:effectLst/>
              </a:rPr>
              <a:t>3D: physical objects or space</a:t>
            </a:r>
            <a:r>
              <a:rPr lang="en-US" dirty="0">
                <a:effectLst/>
              </a:rPr>
              <a:t> refers to the physical hardware, whether it’s a mouse and keyboard, or a mobile device a user interacts with.</a:t>
            </a:r>
          </a:p>
          <a:p>
            <a:r>
              <a:rPr lang="en-US" b="1" dirty="0">
                <a:effectLst/>
              </a:rPr>
              <a:t>4D: time</a:t>
            </a:r>
            <a:r>
              <a:rPr lang="en-US" dirty="0">
                <a:effectLst/>
              </a:rPr>
              <a:t> is the length that the user spends interacting with the first three dimensions. It includes the ways in which the user might measure progress, as well as sound and animation.</a:t>
            </a:r>
          </a:p>
          <a:p>
            <a:r>
              <a:rPr lang="en-US" b="1" dirty="0">
                <a:effectLst/>
              </a:rPr>
              <a:t>5D: behavior</a:t>
            </a:r>
            <a:r>
              <a:rPr lang="en-US" dirty="0">
                <a:effectLst/>
              </a:rPr>
              <a:t> was added by Kevin Silver in his article, </a:t>
            </a:r>
            <a:r>
              <a:rPr lang="en-US" u="sng" dirty="0">
                <a:effectLst/>
              </a:rPr>
              <a:t>What Puts the Design in Interaction Design</a:t>
            </a:r>
            <a:r>
              <a:rPr lang="en-US" dirty="0">
                <a:effectLst/>
              </a:rPr>
              <a:t>. It is the emotions and reactions that the user has when interacting with the system.</a:t>
            </a:r>
            <a:br>
              <a:rPr lang="en-US" dirty="0"/>
            </a:br>
            <a:endParaRPr lang="en-US" dirty="0">
              <a:effectLst/>
            </a:endParaRPr>
          </a:p>
        </p:txBody>
      </p:sp>
    </p:spTree>
    <p:extLst>
      <p:ext uri="{BB962C8B-B14F-4D97-AF65-F5344CB8AC3E}">
        <p14:creationId xmlns:p14="http://schemas.microsoft.com/office/powerpoint/2010/main" val="256358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52C4-4A31-B944-B59D-F1A93D855F03}"/>
              </a:ext>
            </a:extLst>
          </p:cNvPr>
          <p:cNvSpPr>
            <a:spLocks noGrp="1"/>
          </p:cNvSpPr>
          <p:nvPr>
            <p:ph type="title"/>
          </p:nvPr>
        </p:nvSpPr>
        <p:spPr>
          <a:xfrm>
            <a:off x="1141413" y="609600"/>
            <a:ext cx="9905998" cy="1545771"/>
          </a:xfrm>
        </p:spPr>
        <p:txBody>
          <a:bodyPr/>
          <a:lstStyle/>
          <a:p>
            <a:r>
              <a:rPr lang="en-US" dirty="0"/>
              <a:t>Cognitive Psychology</a:t>
            </a:r>
          </a:p>
        </p:txBody>
      </p:sp>
      <p:sp>
        <p:nvSpPr>
          <p:cNvPr id="3" name="Content Placeholder 2">
            <a:extLst>
              <a:ext uri="{FF2B5EF4-FFF2-40B4-BE49-F238E27FC236}">
                <a16:creationId xmlns:a16="http://schemas.microsoft.com/office/drawing/2014/main" id="{34ED6116-9B32-9E45-A34D-960E3DF12614}"/>
              </a:ext>
            </a:extLst>
          </p:cNvPr>
          <p:cNvSpPr>
            <a:spLocks noGrp="1"/>
          </p:cNvSpPr>
          <p:nvPr>
            <p:ph idx="1"/>
          </p:nvPr>
        </p:nvSpPr>
        <p:spPr>
          <a:xfrm>
            <a:off x="1257300" y="2302329"/>
            <a:ext cx="9323613" cy="2906485"/>
          </a:xfrm>
        </p:spPr>
        <p:txBody>
          <a:bodyPr anchor="t">
            <a:normAutofit/>
          </a:bodyPr>
          <a:lstStyle/>
          <a:p>
            <a:pPr marL="0" indent="0">
              <a:buNone/>
            </a:pPr>
            <a:r>
              <a:rPr lang="en-US" dirty="0">
                <a:effectLst/>
              </a:rPr>
              <a:t>Cognitive psychology is the study of how the mind works, and what mental processes that take place there. According to the American Psychological Association, these processes include “attention, language use, memory, perception, problem solving, creativity, and thinking.”</a:t>
            </a:r>
          </a:p>
          <a:p>
            <a:pPr marL="0" indent="0">
              <a:buNone/>
            </a:pPr>
            <a:endParaRPr lang="en-US" dirty="0">
              <a:effectLst/>
            </a:endParaRPr>
          </a:p>
          <a:p>
            <a:pPr marL="0" indent="0" algn="r">
              <a:buNone/>
            </a:pPr>
            <a:r>
              <a:rPr lang="en-US" dirty="0">
                <a:effectLst/>
              </a:rPr>
              <a:t>-- Don Norman</a:t>
            </a:r>
          </a:p>
        </p:txBody>
      </p:sp>
    </p:spTree>
    <p:extLst>
      <p:ext uri="{BB962C8B-B14F-4D97-AF65-F5344CB8AC3E}">
        <p14:creationId xmlns:p14="http://schemas.microsoft.com/office/powerpoint/2010/main" val="54538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52C4-4A31-B944-B59D-F1A93D855F03}"/>
              </a:ext>
            </a:extLst>
          </p:cNvPr>
          <p:cNvSpPr>
            <a:spLocks noGrp="1"/>
          </p:cNvSpPr>
          <p:nvPr>
            <p:ph type="title"/>
          </p:nvPr>
        </p:nvSpPr>
        <p:spPr>
          <a:xfrm>
            <a:off x="1141413" y="609600"/>
            <a:ext cx="9905998" cy="1545771"/>
          </a:xfrm>
        </p:spPr>
        <p:txBody>
          <a:bodyPr/>
          <a:lstStyle/>
          <a:p>
            <a:r>
              <a:rPr lang="en-US" dirty="0">
                <a:effectLst/>
              </a:rPr>
              <a:t>Don Norman</a:t>
            </a:r>
          </a:p>
        </p:txBody>
      </p:sp>
      <p:sp>
        <p:nvSpPr>
          <p:cNvPr id="3" name="Content Placeholder 2">
            <a:extLst>
              <a:ext uri="{FF2B5EF4-FFF2-40B4-BE49-F238E27FC236}">
                <a16:creationId xmlns:a16="http://schemas.microsoft.com/office/drawing/2014/main" id="{34ED6116-9B32-9E45-A34D-960E3DF12614}"/>
              </a:ext>
            </a:extLst>
          </p:cNvPr>
          <p:cNvSpPr>
            <a:spLocks noGrp="1"/>
          </p:cNvSpPr>
          <p:nvPr>
            <p:ph idx="1"/>
          </p:nvPr>
        </p:nvSpPr>
        <p:spPr>
          <a:xfrm>
            <a:off x="1257300" y="2302329"/>
            <a:ext cx="9323613" cy="3755571"/>
          </a:xfrm>
        </p:spPr>
        <p:txBody>
          <a:bodyPr anchor="t">
            <a:normAutofit lnSpcReduction="10000"/>
          </a:bodyPr>
          <a:lstStyle/>
          <a:p>
            <a:r>
              <a:rPr lang="en-US" b="1" dirty="0">
                <a:effectLst/>
              </a:rPr>
              <a:t>Mental models</a:t>
            </a:r>
            <a:r>
              <a:rPr lang="en-US" dirty="0">
                <a:effectLst/>
              </a:rPr>
              <a:t> are the images in a user’s mind that inform their expectation of a certain interaction or system. By learning the user’s mental model, interaction designers can create systems that feel intuitive.</a:t>
            </a:r>
          </a:p>
          <a:p>
            <a:r>
              <a:rPr lang="en-US" b="1" dirty="0">
                <a:effectLst/>
              </a:rPr>
              <a:t>Interface metaphors</a:t>
            </a:r>
            <a:r>
              <a:rPr lang="en-US" dirty="0">
                <a:effectLst/>
              </a:rPr>
              <a:t> make use of known actions to lead users to new actions. For example, the trash icon on most computers resembles a physical trash can, in order to alert a user to the expected action.</a:t>
            </a:r>
          </a:p>
          <a:p>
            <a:r>
              <a:rPr lang="en-US" b="1" dirty="0">
                <a:effectLst/>
              </a:rPr>
              <a:t>Affordances</a:t>
            </a:r>
            <a:r>
              <a:rPr lang="en-US" dirty="0">
                <a:effectLst/>
              </a:rPr>
              <a:t> are things that are not only designed to do something, but that are designed to </a:t>
            </a:r>
            <a:r>
              <a:rPr lang="en-US" i="1" dirty="0">
                <a:effectLst/>
              </a:rPr>
              <a:t>look</a:t>
            </a:r>
            <a:r>
              <a:rPr lang="en-US" dirty="0">
                <a:effectLst/>
              </a:rPr>
              <a:t> like they are designed to do something. A button that looks like a physical object you can push, for example, is an affordance designed so that someone unfamiliar with the button will still understand how to interact with it.</a:t>
            </a:r>
            <a:br>
              <a:rPr lang="en-US" dirty="0"/>
            </a:br>
            <a:endParaRPr lang="en-US" dirty="0">
              <a:effectLst/>
            </a:endParaRPr>
          </a:p>
        </p:txBody>
      </p:sp>
    </p:spTree>
    <p:extLst>
      <p:ext uri="{BB962C8B-B14F-4D97-AF65-F5344CB8AC3E}">
        <p14:creationId xmlns:p14="http://schemas.microsoft.com/office/powerpoint/2010/main" val="341006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52C4-4A31-B944-B59D-F1A93D855F03}"/>
              </a:ext>
            </a:extLst>
          </p:cNvPr>
          <p:cNvSpPr>
            <a:spLocks noGrp="1"/>
          </p:cNvSpPr>
          <p:nvPr>
            <p:ph type="title"/>
          </p:nvPr>
        </p:nvSpPr>
        <p:spPr>
          <a:xfrm>
            <a:off x="1141413" y="609600"/>
            <a:ext cx="9905998" cy="1545771"/>
          </a:xfrm>
        </p:spPr>
        <p:txBody>
          <a:bodyPr>
            <a:normAutofit/>
          </a:bodyPr>
          <a:lstStyle/>
          <a:p>
            <a:r>
              <a:rPr lang="en-US" sz="2800" dirty="0"/>
              <a:t>some design system document types</a:t>
            </a:r>
          </a:p>
        </p:txBody>
      </p:sp>
      <p:sp>
        <p:nvSpPr>
          <p:cNvPr id="3" name="Content Placeholder 2">
            <a:extLst>
              <a:ext uri="{FF2B5EF4-FFF2-40B4-BE49-F238E27FC236}">
                <a16:creationId xmlns:a16="http://schemas.microsoft.com/office/drawing/2014/main" id="{34ED6116-9B32-9E45-A34D-960E3DF12614}"/>
              </a:ext>
            </a:extLst>
          </p:cNvPr>
          <p:cNvSpPr>
            <a:spLocks noGrp="1"/>
          </p:cNvSpPr>
          <p:nvPr>
            <p:ph idx="1"/>
          </p:nvPr>
        </p:nvSpPr>
        <p:spPr>
          <a:xfrm>
            <a:off x="1273629" y="2008415"/>
            <a:ext cx="9323613" cy="4065814"/>
          </a:xfrm>
        </p:spPr>
        <p:txBody>
          <a:bodyPr anchor="t">
            <a:normAutofit/>
          </a:bodyPr>
          <a:lstStyle/>
          <a:p>
            <a:r>
              <a:rPr lang="en-US" b="1" dirty="0">
                <a:effectLst/>
              </a:rPr>
              <a:t>Design System</a:t>
            </a:r>
            <a:r>
              <a:rPr lang="en-US" dirty="0">
                <a:effectLst/>
              </a:rPr>
              <a:t> – the complete set of design standards, documentation, and principles along with the toolkit (UI patterns and code components) to achieve those standards.</a:t>
            </a:r>
          </a:p>
          <a:p>
            <a:r>
              <a:rPr lang="en-US" b="1" dirty="0">
                <a:effectLst/>
              </a:rPr>
              <a:t>Pattern Library</a:t>
            </a:r>
            <a:r>
              <a:rPr lang="en-US" dirty="0">
                <a:effectLst/>
              </a:rPr>
              <a:t> – A subclass in the design system, this is the set of design patterns for use across a company.</a:t>
            </a:r>
          </a:p>
          <a:p>
            <a:r>
              <a:rPr lang="en-US" b="1" dirty="0">
                <a:effectLst/>
              </a:rPr>
              <a:t>Style guide</a:t>
            </a:r>
            <a:r>
              <a:rPr lang="en-US" dirty="0">
                <a:effectLst/>
              </a:rPr>
              <a:t> – Another subclass in the design system, this static documentation describes the design system itself: how products should look and feel, use cases for UI patterns, correct typographic scales, etc.</a:t>
            </a:r>
            <a:br>
              <a:rPr lang="en-US" dirty="0"/>
            </a:br>
            <a:endParaRPr lang="en-US" dirty="0">
              <a:effectLst/>
            </a:endParaRPr>
          </a:p>
        </p:txBody>
      </p:sp>
    </p:spTree>
    <p:extLst>
      <p:ext uri="{BB962C8B-B14F-4D97-AF65-F5344CB8AC3E}">
        <p14:creationId xmlns:p14="http://schemas.microsoft.com/office/powerpoint/2010/main" val="2529495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B69A-ABE6-254F-8184-0A8C5BF582A4}"/>
              </a:ext>
            </a:extLst>
          </p:cNvPr>
          <p:cNvSpPr>
            <a:spLocks noGrp="1"/>
          </p:cNvSpPr>
          <p:nvPr>
            <p:ph type="title"/>
          </p:nvPr>
        </p:nvSpPr>
        <p:spPr>
          <a:xfrm>
            <a:off x="1206728" y="2193472"/>
            <a:ext cx="9905998" cy="1905000"/>
          </a:xfrm>
        </p:spPr>
        <p:txBody>
          <a:bodyPr>
            <a:normAutofit fontScale="90000"/>
          </a:bodyPr>
          <a:lstStyle/>
          <a:p>
            <a:r>
              <a:rPr lang="en-US" b="1" dirty="0">
                <a:effectLst/>
              </a:rPr>
              <a:t>A design system is a living entity containing the common linguistics, principles, and tools to help teams build products coherently.</a:t>
            </a:r>
            <a:br>
              <a:rPr lang="en-US" b="1" dirty="0">
                <a:effectLst/>
              </a:rPr>
            </a:br>
            <a:endParaRPr lang="en-US" dirty="0"/>
          </a:p>
        </p:txBody>
      </p:sp>
    </p:spTree>
    <p:extLst>
      <p:ext uri="{BB962C8B-B14F-4D97-AF65-F5344CB8AC3E}">
        <p14:creationId xmlns:p14="http://schemas.microsoft.com/office/powerpoint/2010/main" val="556378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CEB072-08FE-814F-83A5-911C6AB97A00}"/>
              </a:ext>
            </a:extLst>
          </p:cNvPr>
          <p:cNvSpPr>
            <a:spLocks noGrp="1"/>
          </p:cNvSpPr>
          <p:nvPr>
            <p:ph type="title"/>
          </p:nvPr>
        </p:nvSpPr>
        <p:spPr/>
        <p:txBody>
          <a:bodyPr>
            <a:normAutofit/>
          </a:bodyPr>
          <a:lstStyle/>
          <a:p>
            <a:br>
              <a:rPr lang="en-US" dirty="0">
                <a:effectLst/>
              </a:rPr>
            </a:br>
            <a:endParaRPr lang="en-US" dirty="0"/>
          </a:p>
        </p:txBody>
      </p:sp>
      <p:sp>
        <p:nvSpPr>
          <p:cNvPr id="4" name="Content Placeholder 3">
            <a:extLst>
              <a:ext uri="{FF2B5EF4-FFF2-40B4-BE49-F238E27FC236}">
                <a16:creationId xmlns:a16="http://schemas.microsoft.com/office/drawing/2014/main" id="{B5A1E039-89C6-9F4E-822B-441E31A4ED5C}"/>
              </a:ext>
            </a:extLst>
          </p:cNvPr>
          <p:cNvSpPr>
            <a:spLocks noGrp="1"/>
          </p:cNvSpPr>
          <p:nvPr>
            <p:ph idx="1"/>
          </p:nvPr>
        </p:nvSpPr>
        <p:spPr>
          <a:xfrm>
            <a:off x="1141413" y="1817913"/>
            <a:ext cx="9905998" cy="3124201"/>
          </a:xfrm>
        </p:spPr>
        <p:txBody>
          <a:bodyPr>
            <a:normAutofit/>
          </a:bodyPr>
          <a:lstStyle/>
          <a:p>
            <a:pPr marL="0" indent="0">
              <a:buNone/>
            </a:pPr>
            <a:r>
              <a:rPr lang="en-US" dirty="0">
                <a:effectLst/>
              </a:rPr>
              <a:t>A design system is a scalable framework of decisions </a:t>
            </a:r>
            <a:r>
              <a:rPr lang="en-US" sz="1600" dirty="0">
                <a:effectLst/>
              </a:rPr>
              <a:t>&amp; </a:t>
            </a:r>
            <a:r>
              <a:rPr lang="en-US" dirty="0">
                <a:effectLst/>
              </a:rPr>
              <a:t>team behaviors across a product portfolio to converge on a cohesive experience.“</a:t>
            </a:r>
          </a:p>
          <a:p>
            <a:pPr marL="0" indent="0" algn="r">
              <a:buNone/>
            </a:pPr>
            <a:r>
              <a:rPr lang="en-US" dirty="0">
                <a:effectLst/>
              </a:rPr>
              <a:t>-- Nathan Curtis</a:t>
            </a:r>
          </a:p>
          <a:p>
            <a:pPr marL="800100" lvl="1" indent="-342900">
              <a:buFont typeface="+mj-lt"/>
              <a:buAutoNum type="arabicPeriod"/>
            </a:pPr>
            <a:r>
              <a:rPr lang="en-US" dirty="0">
                <a:effectLst/>
              </a:rPr>
              <a:t>Decreased development and design cost</a:t>
            </a:r>
          </a:p>
          <a:p>
            <a:pPr marL="800100" lvl="1" indent="-342900">
              <a:buFont typeface="+mj-lt"/>
              <a:buAutoNum type="arabicPeriod"/>
            </a:pPr>
            <a:r>
              <a:rPr lang="en-US" dirty="0">
                <a:effectLst/>
              </a:rPr>
              <a:t> Faster time to market</a:t>
            </a:r>
          </a:p>
          <a:p>
            <a:pPr marL="800100" lvl="1" indent="-342900">
              <a:buFont typeface="+mj-lt"/>
              <a:buAutoNum type="arabicPeriod"/>
            </a:pPr>
            <a:r>
              <a:rPr lang="en-US" dirty="0">
                <a:effectLst/>
              </a:rPr>
              <a:t>Better product quality</a:t>
            </a:r>
          </a:p>
          <a:p>
            <a:pPr marL="800100" lvl="1" indent="-342900">
              <a:buFont typeface="+mj-lt"/>
              <a:buAutoNum type="arabicPeriod"/>
            </a:pPr>
            <a:r>
              <a:rPr lang="en-US" dirty="0">
                <a:effectLst/>
              </a:rPr>
              <a:t>Happier customers</a:t>
            </a:r>
            <a:br>
              <a:rPr lang="en-US" dirty="0"/>
            </a:br>
            <a:endParaRPr lang="en-US" dirty="0"/>
          </a:p>
        </p:txBody>
      </p:sp>
    </p:spTree>
    <p:extLst>
      <p:ext uri="{BB962C8B-B14F-4D97-AF65-F5344CB8AC3E}">
        <p14:creationId xmlns:p14="http://schemas.microsoft.com/office/powerpoint/2010/main" val="432023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BEDC9-3C46-C240-8BD7-B4AA552D8C33}"/>
              </a:ext>
            </a:extLst>
          </p:cNvPr>
          <p:cNvSpPr>
            <a:spLocks noGrp="1"/>
          </p:cNvSpPr>
          <p:nvPr>
            <p:ph type="title"/>
          </p:nvPr>
        </p:nvSpPr>
        <p:spPr>
          <a:xfrm>
            <a:off x="1141413" y="1094014"/>
            <a:ext cx="9905998" cy="1420586"/>
          </a:xfrm>
        </p:spPr>
        <p:txBody>
          <a:bodyPr anchor="t"/>
          <a:lstStyle/>
          <a:p>
            <a:r>
              <a:rPr lang="en-US" dirty="0"/>
              <a:t>Creating a Design System</a:t>
            </a:r>
          </a:p>
        </p:txBody>
      </p:sp>
      <p:sp>
        <p:nvSpPr>
          <p:cNvPr id="3" name="Content Placeholder 2">
            <a:extLst>
              <a:ext uri="{FF2B5EF4-FFF2-40B4-BE49-F238E27FC236}">
                <a16:creationId xmlns:a16="http://schemas.microsoft.com/office/drawing/2014/main" id="{5AAA03A0-D23E-C043-A8AC-3D9DE7A6AB38}"/>
              </a:ext>
            </a:extLst>
          </p:cNvPr>
          <p:cNvSpPr>
            <a:spLocks noGrp="1"/>
          </p:cNvSpPr>
          <p:nvPr>
            <p:ph idx="1"/>
          </p:nvPr>
        </p:nvSpPr>
        <p:spPr>
          <a:xfrm>
            <a:off x="1141413" y="1910443"/>
            <a:ext cx="9905998" cy="4359728"/>
          </a:xfrm>
        </p:spPr>
        <p:txBody>
          <a:bodyPr>
            <a:normAutofit/>
          </a:bodyPr>
          <a:lstStyle/>
          <a:p>
            <a:pPr marL="457200" indent="-457200">
              <a:buFont typeface="+mj-lt"/>
              <a:buAutoNum type="arabicPeriod"/>
            </a:pPr>
            <a:r>
              <a:rPr lang="en-US" b="1" dirty="0">
                <a:effectLst/>
              </a:rPr>
              <a:t>Create the UI inventory</a:t>
            </a:r>
            <a:r>
              <a:rPr lang="en-US" dirty="0">
                <a:effectLst/>
              </a:rPr>
              <a:t>: First list and describe all of the design patterns currently used in your interface and note the inconsistencies therein.</a:t>
            </a:r>
          </a:p>
          <a:p>
            <a:pPr marL="457200" indent="-457200">
              <a:buFont typeface="+mj-lt"/>
              <a:buAutoNum type="arabicPeriod"/>
            </a:pPr>
            <a:r>
              <a:rPr lang="en-US" b="1" dirty="0">
                <a:effectLst/>
              </a:rPr>
              <a:t>Get support of the organization</a:t>
            </a:r>
            <a:r>
              <a:rPr lang="en-US" dirty="0">
                <a:effectLst/>
              </a:rPr>
              <a:t>: Present your findings and explain the utility of a common design language to everyone. As explained in our Evangelizing Design Systems templates, estimate the number of design and engineering hours wasted on redundant work and how product coherence can improve NPS scores.</a:t>
            </a:r>
          </a:p>
          <a:p>
            <a:pPr marL="457200" indent="-457200">
              <a:buFont typeface="+mj-lt"/>
              <a:buAutoNum type="arabicPeriod"/>
            </a:pPr>
            <a:r>
              <a:rPr lang="en-US" sz="2100" b="1" dirty="0">
                <a:effectLst/>
              </a:rPr>
              <a:t>Create a spreadsheet to track progress</a:t>
            </a:r>
          </a:p>
          <a:p>
            <a:pPr marL="457200" indent="-457200">
              <a:buFont typeface="+mj-lt"/>
              <a:buAutoNum type="arabicPeriod"/>
            </a:pPr>
            <a:r>
              <a:rPr lang="en-US" b="1" dirty="0">
                <a:effectLst/>
              </a:rPr>
              <a:t>Establish design principles:</a:t>
            </a:r>
            <a:r>
              <a:rPr lang="en-US" dirty="0">
                <a:effectLst/>
              </a:rPr>
              <a:t> Codify your practices. You’re now starting to work on the style guide for the design system.</a:t>
            </a:r>
            <a:br>
              <a:rPr lang="en-US" dirty="0"/>
            </a:br>
            <a:endParaRPr lang="en-US" dirty="0"/>
          </a:p>
        </p:txBody>
      </p:sp>
    </p:spTree>
    <p:extLst>
      <p:ext uri="{BB962C8B-B14F-4D97-AF65-F5344CB8AC3E}">
        <p14:creationId xmlns:p14="http://schemas.microsoft.com/office/powerpoint/2010/main" val="3676210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BEDC9-3C46-C240-8BD7-B4AA552D8C33}"/>
              </a:ext>
            </a:extLst>
          </p:cNvPr>
          <p:cNvSpPr>
            <a:spLocks noGrp="1"/>
          </p:cNvSpPr>
          <p:nvPr>
            <p:ph type="title"/>
          </p:nvPr>
        </p:nvSpPr>
        <p:spPr>
          <a:xfrm>
            <a:off x="1141413" y="1045028"/>
            <a:ext cx="9905998" cy="1469571"/>
          </a:xfrm>
        </p:spPr>
        <p:txBody>
          <a:bodyPr anchor="t"/>
          <a:lstStyle/>
          <a:p>
            <a:r>
              <a:rPr lang="en-US" dirty="0"/>
              <a:t>Creating a Design System (continued)</a:t>
            </a:r>
          </a:p>
        </p:txBody>
      </p:sp>
      <p:sp>
        <p:nvSpPr>
          <p:cNvPr id="3" name="Content Placeholder 2">
            <a:extLst>
              <a:ext uri="{FF2B5EF4-FFF2-40B4-BE49-F238E27FC236}">
                <a16:creationId xmlns:a16="http://schemas.microsoft.com/office/drawing/2014/main" id="{5AAA03A0-D23E-C043-A8AC-3D9DE7A6AB38}"/>
              </a:ext>
            </a:extLst>
          </p:cNvPr>
          <p:cNvSpPr>
            <a:spLocks noGrp="1"/>
          </p:cNvSpPr>
          <p:nvPr>
            <p:ph idx="1"/>
          </p:nvPr>
        </p:nvSpPr>
        <p:spPr>
          <a:xfrm>
            <a:off x="1141413" y="1910443"/>
            <a:ext cx="9905998" cy="4359728"/>
          </a:xfrm>
        </p:spPr>
        <p:txBody>
          <a:bodyPr>
            <a:normAutofit lnSpcReduction="10000"/>
          </a:bodyPr>
          <a:lstStyle/>
          <a:p>
            <a:pPr marL="457200" indent="-457200">
              <a:buFont typeface="+mj-lt"/>
              <a:buAutoNum type="arabicPeriod" startAt="5"/>
            </a:pPr>
            <a:r>
              <a:rPr lang="en-US" b="1" dirty="0">
                <a:effectLst/>
              </a:rPr>
              <a:t>Build the color palette</a:t>
            </a:r>
            <a:r>
              <a:rPr lang="en-US" dirty="0">
                <a:effectLst/>
              </a:rPr>
              <a:t>: When building the UI inventory, we found 116 different shades of grey that needed consolidation. Create the palette and its naming convention.</a:t>
            </a:r>
          </a:p>
          <a:p>
            <a:pPr marL="457200" indent="-457200">
              <a:buFont typeface="+mj-lt"/>
              <a:buAutoNum type="arabicPeriod" startAt="5"/>
            </a:pPr>
            <a:r>
              <a:rPr lang="en-US" b="1" dirty="0">
                <a:effectLst/>
              </a:rPr>
              <a:t>Build the typographic scale</a:t>
            </a:r>
            <a:r>
              <a:rPr lang="en-US" dirty="0">
                <a:effectLst/>
              </a:rPr>
              <a:t>: You can optimize the scale to serve existing styles, or you might try to build a harmonious scale using the golden ratio or major second. When building the scale, don’t forget that you’re not only setting the size of the font, but also weight, line-height and other properties.</a:t>
            </a:r>
          </a:p>
          <a:p>
            <a:pPr marL="457200" indent="-457200">
              <a:buFont typeface="+mj-lt"/>
              <a:buAutoNum type="arabicPeriod" startAt="5"/>
            </a:pPr>
            <a:r>
              <a:rPr lang="en-US" b="1" dirty="0">
                <a:effectLst/>
              </a:rPr>
              <a:t>Implement icons library and other styles:</a:t>
            </a:r>
            <a:r>
              <a:rPr lang="en-US" dirty="0">
                <a:effectLst/>
              </a:rPr>
              <a:t> Decide which icons from the UI inventory will become part of the design system, then standardize the implementation.</a:t>
            </a:r>
          </a:p>
          <a:p>
            <a:pPr marL="457200" indent="-457200">
              <a:buFont typeface="+mj-lt"/>
              <a:buAutoNum type="arabicPeriod" startAt="5"/>
            </a:pPr>
            <a:r>
              <a:rPr lang="en-US" b="1" dirty="0">
                <a:effectLst/>
              </a:rPr>
              <a:t>Start building your first patterns</a:t>
            </a:r>
            <a:r>
              <a:rPr lang="en-US" dirty="0">
                <a:effectLst/>
              </a:rPr>
              <a:t>:  This is the task that will never end. Patterns should always either reflect the truth about the product, or reflect the aspirational state of the product in the near future.</a:t>
            </a:r>
            <a:br>
              <a:rPr lang="en-US" dirty="0"/>
            </a:br>
            <a:endParaRPr lang="en-US" dirty="0"/>
          </a:p>
        </p:txBody>
      </p:sp>
    </p:spTree>
    <p:extLst>
      <p:ext uri="{BB962C8B-B14F-4D97-AF65-F5344CB8AC3E}">
        <p14:creationId xmlns:p14="http://schemas.microsoft.com/office/powerpoint/2010/main" val="227166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BEDC9-3C46-C240-8BD7-B4AA552D8C33}"/>
              </a:ext>
            </a:extLst>
          </p:cNvPr>
          <p:cNvSpPr>
            <a:spLocks noGrp="1"/>
          </p:cNvSpPr>
          <p:nvPr>
            <p:ph type="title"/>
          </p:nvPr>
        </p:nvSpPr>
        <p:spPr>
          <a:xfrm>
            <a:off x="1141413" y="1045028"/>
            <a:ext cx="9905998" cy="1469571"/>
          </a:xfrm>
        </p:spPr>
        <p:txBody>
          <a:bodyPr anchor="t">
            <a:normAutofit fontScale="90000"/>
          </a:bodyPr>
          <a:lstStyle/>
          <a:p>
            <a:r>
              <a:rPr lang="en-US" dirty="0">
                <a:effectLst/>
              </a:rPr>
              <a:t>Design systems can become systemized</a:t>
            </a:r>
            <a:br>
              <a:rPr lang="en-US" dirty="0">
                <a:effectLst/>
              </a:rPr>
            </a:br>
            <a:br>
              <a:rPr lang="en-US" dirty="0"/>
            </a:br>
            <a:endParaRPr lang="en-US" dirty="0"/>
          </a:p>
        </p:txBody>
      </p:sp>
      <p:sp>
        <p:nvSpPr>
          <p:cNvPr id="3" name="Content Placeholder 2">
            <a:extLst>
              <a:ext uri="{FF2B5EF4-FFF2-40B4-BE49-F238E27FC236}">
                <a16:creationId xmlns:a16="http://schemas.microsoft.com/office/drawing/2014/main" id="{5AAA03A0-D23E-C043-A8AC-3D9DE7A6AB38}"/>
              </a:ext>
            </a:extLst>
          </p:cNvPr>
          <p:cNvSpPr>
            <a:spLocks noGrp="1"/>
          </p:cNvSpPr>
          <p:nvPr>
            <p:ph idx="1"/>
          </p:nvPr>
        </p:nvSpPr>
        <p:spPr>
          <a:xfrm>
            <a:off x="1141413" y="2661557"/>
            <a:ext cx="9905998" cy="3608614"/>
          </a:xfrm>
        </p:spPr>
        <p:txBody>
          <a:bodyPr anchor="t">
            <a:normAutofit/>
          </a:bodyPr>
          <a:lstStyle/>
          <a:p>
            <a:r>
              <a:rPr lang="en-US" b="1" dirty="0">
                <a:solidFill>
                  <a:schemeClr val="tx1"/>
                </a:solidFill>
                <a:effectLst/>
              </a:rPr>
              <a:t>creating-themeable-design-systems</a:t>
            </a:r>
          </a:p>
        </p:txBody>
      </p:sp>
    </p:spTree>
    <p:extLst>
      <p:ext uri="{BB962C8B-B14F-4D97-AF65-F5344CB8AC3E}">
        <p14:creationId xmlns:p14="http://schemas.microsoft.com/office/powerpoint/2010/main" val="83567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4A87-4E24-1147-8B5D-82FE19AE94D8}"/>
              </a:ext>
            </a:extLst>
          </p:cNvPr>
          <p:cNvSpPr>
            <a:spLocks noGrp="1"/>
          </p:cNvSpPr>
          <p:nvPr>
            <p:ph type="title"/>
          </p:nvPr>
        </p:nvSpPr>
        <p:spPr/>
        <p:txBody>
          <a:bodyPr/>
          <a:lstStyle/>
          <a:p>
            <a:r>
              <a:rPr lang="en-US" dirty="0"/>
              <a:t>What is a design guide/system?</a:t>
            </a:r>
          </a:p>
        </p:txBody>
      </p:sp>
      <p:sp>
        <p:nvSpPr>
          <p:cNvPr id="3" name="Content Placeholder 2">
            <a:extLst>
              <a:ext uri="{FF2B5EF4-FFF2-40B4-BE49-F238E27FC236}">
                <a16:creationId xmlns:a16="http://schemas.microsoft.com/office/drawing/2014/main" id="{C69AE15D-6CC9-644D-AD57-7294D4CF0B36}"/>
              </a:ext>
            </a:extLst>
          </p:cNvPr>
          <p:cNvSpPr>
            <a:spLocks noGrp="1"/>
          </p:cNvSpPr>
          <p:nvPr>
            <p:ph idx="1"/>
          </p:nvPr>
        </p:nvSpPr>
        <p:spPr>
          <a:xfrm>
            <a:off x="1600200" y="2514600"/>
            <a:ext cx="9447211" cy="3771900"/>
          </a:xfrm>
        </p:spPr>
        <p:txBody>
          <a:bodyPr anchor="t">
            <a:normAutofit/>
          </a:bodyPr>
          <a:lstStyle/>
          <a:p>
            <a:r>
              <a:rPr lang="en-US" dirty="0">
                <a:effectLst/>
              </a:rPr>
              <a:t>A guide made by designers to help other designers and content producers use design assets. </a:t>
            </a:r>
          </a:p>
          <a:p>
            <a:r>
              <a:rPr lang="en-US" dirty="0">
                <a:effectLst/>
              </a:rPr>
              <a:t>It tells the story of how the brand came to be. </a:t>
            </a:r>
          </a:p>
          <a:p>
            <a:r>
              <a:rPr lang="en-US" dirty="0">
                <a:effectLst/>
              </a:rPr>
              <a:t>It gives structure to design elements.</a:t>
            </a:r>
          </a:p>
          <a:p>
            <a:r>
              <a:rPr lang="en-US" dirty="0">
                <a:effectLst/>
              </a:rPr>
              <a:t>It shows what to do or not to do with design assets.</a:t>
            </a:r>
            <a:br>
              <a:rPr lang="en-US" dirty="0"/>
            </a:br>
            <a:endParaRPr lang="en-US" dirty="0"/>
          </a:p>
        </p:txBody>
      </p:sp>
    </p:spTree>
    <p:extLst>
      <p:ext uri="{BB962C8B-B14F-4D97-AF65-F5344CB8AC3E}">
        <p14:creationId xmlns:p14="http://schemas.microsoft.com/office/powerpoint/2010/main" val="227952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0BB1-D60E-E54A-9BE1-E4D837605AAD}"/>
              </a:ext>
            </a:extLst>
          </p:cNvPr>
          <p:cNvSpPr>
            <a:spLocks noGrp="1"/>
          </p:cNvSpPr>
          <p:nvPr>
            <p:ph type="title"/>
          </p:nvPr>
        </p:nvSpPr>
        <p:spPr/>
        <p:txBody>
          <a:bodyPr/>
          <a:lstStyle/>
          <a:p>
            <a:r>
              <a:rPr lang="en-US" dirty="0"/>
              <a:t>Some Design Systems</a:t>
            </a:r>
          </a:p>
        </p:txBody>
      </p:sp>
      <p:sp>
        <p:nvSpPr>
          <p:cNvPr id="3" name="Content Placeholder 2">
            <a:extLst>
              <a:ext uri="{FF2B5EF4-FFF2-40B4-BE49-F238E27FC236}">
                <a16:creationId xmlns:a16="http://schemas.microsoft.com/office/drawing/2014/main" id="{B2195087-2DED-D047-A7E9-72F8133C091F}"/>
              </a:ext>
            </a:extLst>
          </p:cNvPr>
          <p:cNvSpPr>
            <a:spLocks noGrp="1"/>
          </p:cNvSpPr>
          <p:nvPr>
            <p:ph idx="1"/>
          </p:nvPr>
        </p:nvSpPr>
        <p:spPr/>
        <p:txBody>
          <a:bodyPr anchor="t"/>
          <a:lstStyle/>
          <a:p>
            <a:r>
              <a:rPr lang="en-US" u="sng" dirty="0">
                <a:effectLst/>
                <a:hlinkClick r:id="rId2"/>
              </a:rPr>
              <a:t>https://issuu.com/lukaszkulakowski/docs/8278452-i-love-new-york-brand-guide</a:t>
            </a:r>
            <a:endParaRPr lang="en-US" dirty="0">
              <a:effectLst/>
            </a:endParaRPr>
          </a:p>
          <a:p>
            <a:r>
              <a:rPr lang="en-US" u="sng" dirty="0">
                <a:effectLst/>
                <a:hlinkClick r:id="rId3"/>
              </a:rPr>
              <a:t>https://issuu.com/themarkit/docs/urban_outfitters_brand_book_final_p_d1cb1321abd5a6</a:t>
            </a:r>
            <a:endParaRPr lang="en-US" dirty="0">
              <a:effectLst/>
            </a:endParaRPr>
          </a:p>
          <a:p>
            <a:r>
              <a:rPr lang="en-US" u="sng" dirty="0">
                <a:effectLst/>
                <a:hlinkClick r:id="rId4"/>
              </a:rPr>
              <a:t>https://standardsmanual.com/products/nasa-graphics-standards-manual</a:t>
            </a:r>
            <a:endParaRPr lang="en-US" dirty="0">
              <a:effectLst/>
            </a:endParaRPr>
          </a:p>
          <a:p>
            <a:r>
              <a:rPr lang="en-US" u="sng" dirty="0">
                <a:effectLst/>
                <a:hlinkClick r:id="rId5"/>
              </a:rPr>
              <a:t>https://www.skype.com/en/legal/brand-guidelines/</a:t>
            </a:r>
            <a:br>
              <a:rPr lang="en-US" dirty="0"/>
            </a:br>
            <a:endParaRPr lang="en-US" dirty="0"/>
          </a:p>
        </p:txBody>
      </p:sp>
    </p:spTree>
    <p:extLst>
      <p:ext uri="{BB962C8B-B14F-4D97-AF65-F5344CB8AC3E}">
        <p14:creationId xmlns:p14="http://schemas.microsoft.com/office/powerpoint/2010/main" val="3512417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52C4-4A31-B944-B59D-F1A93D855F03}"/>
              </a:ext>
            </a:extLst>
          </p:cNvPr>
          <p:cNvSpPr>
            <a:spLocks noGrp="1"/>
          </p:cNvSpPr>
          <p:nvPr>
            <p:ph type="title"/>
          </p:nvPr>
        </p:nvSpPr>
        <p:spPr/>
        <p:txBody>
          <a:bodyPr/>
          <a:lstStyle/>
          <a:p>
            <a:r>
              <a:rPr lang="en-US" dirty="0"/>
              <a:t>Why document design specifics?</a:t>
            </a:r>
          </a:p>
        </p:txBody>
      </p:sp>
      <p:sp>
        <p:nvSpPr>
          <p:cNvPr id="3" name="Content Placeholder 2">
            <a:extLst>
              <a:ext uri="{FF2B5EF4-FFF2-40B4-BE49-F238E27FC236}">
                <a16:creationId xmlns:a16="http://schemas.microsoft.com/office/drawing/2014/main" id="{34ED6116-9B32-9E45-A34D-960E3DF12614}"/>
              </a:ext>
            </a:extLst>
          </p:cNvPr>
          <p:cNvSpPr>
            <a:spLocks noGrp="1"/>
          </p:cNvSpPr>
          <p:nvPr>
            <p:ph idx="1"/>
          </p:nvPr>
        </p:nvSpPr>
        <p:spPr>
          <a:xfrm>
            <a:off x="1943099" y="2666999"/>
            <a:ext cx="9104311" cy="3124201"/>
          </a:xfrm>
        </p:spPr>
        <p:txBody>
          <a:bodyPr anchor="t"/>
          <a:lstStyle/>
          <a:p>
            <a:r>
              <a:rPr lang="en-US" dirty="0">
                <a:effectLst/>
              </a:rPr>
              <a:t>Consistency</a:t>
            </a:r>
          </a:p>
          <a:p>
            <a:r>
              <a:rPr lang="en-US" dirty="0">
                <a:effectLst/>
              </a:rPr>
              <a:t>Ease of Use/ Organization</a:t>
            </a:r>
          </a:p>
          <a:p>
            <a:r>
              <a:rPr lang="en-US" dirty="0">
                <a:effectLst/>
              </a:rPr>
              <a:t>Longevity</a:t>
            </a:r>
          </a:p>
          <a:p>
            <a:r>
              <a:rPr lang="en-US" dirty="0">
                <a:effectLst/>
              </a:rPr>
              <a:t>Onboarding New Designers</a:t>
            </a:r>
            <a:br>
              <a:rPr lang="en-US" dirty="0"/>
            </a:br>
            <a:endParaRPr lang="en-US" dirty="0"/>
          </a:p>
        </p:txBody>
      </p:sp>
    </p:spTree>
    <p:extLst>
      <p:ext uri="{BB962C8B-B14F-4D97-AF65-F5344CB8AC3E}">
        <p14:creationId xmlns:p14="http://schemas.microsoft.com/office/powerpoint/2010/main" val="373190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52C4-4A31-B944-B59D-F1A93D855F03}"/>
              </a:ext>
            </a:extLst>
          </p:cNvPr>
          <p:cNvSpPr>
            <a:spLocks noGrp="1"/>
          </p:cNvSpPr>
          <p:nvPr>
            <p:ph type="title"/>
          </p:nvPr>
        </p:nvSpPr>
        <p:spPr/>
        <p:txBody>
          <a:bodyPr/>
          <a:lstStyle/>
          <a:p>
            <a:r>
              <a:rPr lang="en-US" dirty="0"/>
              <a:t>Design is more important than ever</a:t>
            </a:r>
          </a:p>
        </p:txBody>
      </p:sp>
      <p:sp>
        <p:nvSpPr>
          <p:cNvPr id="3" name="Content Placeholder 2">
            <a:extLst>
              <a:ext uri="{FF2B5EF4-FFF2-40B4-BE49-F238E27FC236}">
                <a16:creationId xmlns:a16="http://schemas.microsoft.com/office/drawing/2014/main" id="{34ED6116-9B32-9E45-A34D-960E3DF12614}"/>
              </a:ext>
            </a:extLst>
          </p:cNvPr>
          <p:cNvSpPr>
            <a:spLocks noGrp="1"/>
          </p:cNvSpPr>
          <p:nvPr>
            <p:ph idx="1"/>
          </p:nvPr>
        </p:nvSpPr>
        <p:spPr>
          <a:xfrm>
            <a:off x="1943099" y="2666999"/>
            <a:ext cx="9104311" cy="3124201"/>
          </a:xfrm>
        </p:spPr>
        <p:txBody>
          <a:bodyPr anchor="t"/>
          <a:lstStyle/>
          <a:p>
            <a:r>
              <a:rPr lang="en-US" dirty="0">
                <a:effectLst/>
              </a:rPr>
              <a:t>Conveys value</a:t>
            </a:r>
          </a:p>
          <a:p>
            <a:r>
              <a:rPr lang="en-US" dirty="0">
                <a:effectLst/>
              </a:rPr>
              <a:t>Imbues trust</a:t>
            </a:r>
          </a:p>
          <a:p>
            <a:r>
              <a:rPr lang="en-US" dirty="0">
                <a:effectLst/>
              </a:rPr>
              <a:t>Increases the user experience</a:t>
            </a:r>
          </a:p>
          <a:p>
            <a:r>
              <a:rPr lang="en-US" dirty="0">
                <a:effectLst/>
              </a:rPr>
              <a:t>Creates consistency</a:t>
            </a:r>
          </a:p>
        </p:txBody>
      </p:sp>
    </p:spTree>
    <p:extLst>
      <p:ext uri="{BB962C8B-B14F-4D97-AF65-F5344CB8AC3E}">
        <p14:creationId xmlns:p14="http://schemas.microsoft.com/office/powerpoint/2010/main" val="319880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52C4-4A31-B944-B59D-F1A93D855F03}"/>
              </a:ext>
            </a:extLst>
          </p:cNvPr>
          <p:cNvSpPr>
            <a:spLocks noGrp="1"/>
          </p:cNvSpPr>
          <p:nvPr>
            <p:ph type="title"/>
          </p:nvPr>
        </p:nvSpPr>
        <p:spPr/>
        <p:txBody>
          <a:bodyPr/>
          <a:lstStyle/>
          <a:p>
            <a:r>
              <a:rPr lang="en-US" dirty="0"/>
              <a:t>Design systems are important</a:t>
            </a:r>
          </a:p>
        </p:txBody>
      </p:sp>
      <p:sp>
        <p:nvSpPr>
          <p:cNvPr id="3" name="Content Placeholder 2">
            <a:extLst>
              <a:ext uri="{FF2B5EF4-FFF2-40B4-BE49-F238E27FC236}">
                <a16:creationId xmlns:a16="http://schemas.microsoft.com/office/drawing/2014/main" id="{34ED6116-9B32-9E45-A34D-960E3DF12614}"/>
              </a:ext>
            </a:extLst>
          </p:cNvPr>
          <p:cNvSpPr>
            <a:spLocks noGrp="1"/>
          </p:cNvSpPr>
          <p:nvPr>
            <p:ph idx="1"/>
          </p:nvPr>
        </p:nvSpPr>
        <p:spPr>
          <a:xfrm>
            <a:off x="1469572" y="2514600"/>
            <a:ext cx="8605157" cy="3124201"/>
          </a:xfrm>
        </p:spPr>
        <p:txBody>
          <a:bodyPr anchor="t"/>
          <a:lstStyle/>
          <a:p>
            <a:pPr marL="0" indent="0">
              <a:buNone/>
            </a:pPr>
            <a:r>
              <a:rPr lang="en-US" dirty="0">
                <a:effectLst/>
              </a:rPr>
              <a:t>Without a design system, software development process becomes gradually slower and slower and the experience of users suffers from growing inconsistencies</a:t>
            </a:r>
            <a:br>
              <a:rPr lang="en-US" dirty="0"/>
            </a:br>
            <a:endParaRPr lang="en-US" dirty="0">
              <a:effectLst/>
            </a:endParaRPr>
          </a:p>
        </p:txBody>
      </p:sp>
    </p:spTree>
    <p:extLst>
      <p:ext uri="{BB962C8B-B14F-4D97-AF65-F5344CB8AC3E}">
        <p14:creationId xmlns:p14="http://schemas.microsoft.com/office/powerpoint/2010/main" val="120081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4DD9-CA65-C346-B529-F2F170399400}"/>
              </a:ext>
            </a:extLst>
          </p:cNvPr>
          <p:cNvSpPr>
            <a:spLocks noGrp="1"/>
          </p:cNvSpPr>
          <p:nvPr>
            <p:ph type="title"/>
          </p:nvPr>
        </p:nvSpPr>
        <p:spPr>
          <a:xfrm>
            <a:off x="1174070" y="2160814"/>
            <a:ext cx="9905998" cy="1905000"/>
          </a:xfrm>
        </p:spPr>
        <p:txBody>
          <a:bodyPr/>
          <a:lstStyle/>
          <a:p>
            <a:pPr algn="ctr"/>
            <a:r>
              <a:rPr lang="en-US" dirty="0"/>
              <a:t>Types of Design Systems</a:t>
            </a:r>
          </a:p>
        </p:txBody>
      </p:sp>
    </p:spTree>
    <p:extLst>
      <p:ext uri="{BB962C8B-B14F-4D97-AF65-F5344CB8AC3E}">
        <p14:creationId xmlns:p14="http://schemas.microsoft.com/office/powerpoint/2010/main" val="183728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52C4-4A31-B944-B59D-F1A93D855F03}"/>
              </a:ext>
            </a:extLst>
          </p:cNvPr>
          <p:cNvSpPr>
            <a:spLocks noGrp="1"/>
          </p:cNvSpPr>
          <p:nvPr>
            <p:ph type="title"/>
          </p:nvPr>
        </p:nvSpPr>
        <p:spPr/>
        <p:txBody>
          <a:bodyPr/>
          <a:lstStyle/>
          <a:p>
            <a:r>
              <a:rPr lang="en-US" dirty="0"/>
              <a:t>Goal Driven Design</a:t>
            </a:r>
          </a:p>
        </p:txBody>
      </p:sp>
      <p:sp>
        <p:nvSpPr>
          <p:cNvPr id="3" name="Content Placeholder 2">
            <a:extLst>
              <a:ext uri="{FF2B5EF4-FFF2-40B4-BE49-F238E27FC236}">
                <a16:creationId xmlns:a16="http://schemas.microsoft.com/office/drawing/2014/main" id="{34ED6116-9B32-9E45-A34D-960E3DF12614}"/>
              </a:ext>
            </a:extLst>
          </p:cNvPr>
          <p:cNvSpPr>
            <a:spLocks noGrp="1"/>
          </p:cNvSpPr>
          <p:nvPr>
            <p:ph idx="1"/>
          </p:nvPr>
        </p:nvSpPr>
        <p:spPr>
          <a:xfrm>
            <a:off x="1453244" y="2204357"/>
            <a:ext cx="8605157" cy="4163786"/>
          </a:xfrm>
        </p:spPr>
        <p:txBody>
          <a:bodyPr anchor="t">
            <a:normAutofit/>
          </a:bodyPr>
          <a:lstStyle/>
          <a:p>
            <a:pPr marL="0" indent="0">
              <a:buNone/>
            </a:pPr>
            <a:r>
              <a:rPr lang="en-US" dirty="0">
                <a:effectLst/>
              </a:rPr>
              <a:t>goal-driven design focuses first and foremost on satisfying specific needs and desires of the end-user</a:t>
            </a:r>
          </a:p>
          <a:p>
            <a:pPr lvl="1"/>
            <a:r>
              <a:rPr lang="en-US" dirty="0">
                <a:effectLst/>
              </a:rPr>
              <a:t>Design First – program second</a:t>
            </a:r>
          </a:p>
          <a:p>
            <a:pPr lvl="1"/>
            <a:r>
              <a:rPr lang="en-US" dirty="0">
                <a:effectLst/>
              </a:rPr>
              <a:t>Separate responsibility for design from responsibility for programming</a:t>
            </a:r>
          </a:p>
          <a:p>
            <a:pPr lvl="1"/>
            <a:r>
              <a:rPr lang="en-US" dirty="0">
                <a:effectLst/>
              </a:rPr>
              <a:t>Hold designers responsible for product quality and user satisfaction</a:t>
            </a:r>
          </a:p>
          <a:p>
            <a:pPr lvl="1"/>
            <a:r>
              <a:rPr lang="en-US" dirty="0">
                <a:effectLst/>
              </a:rPr>
              <a:t>Define one specific user for your project</a:t>
            </a:r>
          </a:p>
          <a:p>
            <a:pPr lvl="1"/>
            <a:r>
              <a:rPr lang="en-US" dirty="0">
                <a:effectLst/>
              </a:rPr>
              <a:t>Work in teams of two</a:t>
            </a:r>
            <a:br>
              <a:rPr lang="en-US" dirty="0"/>
            </a:br>
            <a:endParaRPr lang="en-US" dirty="0">
              <a:effectLst/>
            </a:endParaRPr>
          </a:p>
        </p:txBody>
      </p:sp>
    </p:spTree>
    <p:extLst>
      <p:ext uri="{BB962C8B-B14F-4D97-AF65-F5344CB8AC3E}">
        <p14:creationId xmlns:p14="http://schemas.microsoft.com/office/powerpoint/2010/main" val="256653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52C4-4A31-B944-B59D-F1A93D855F03}"/>
              </a:ext>
            </a:extLst>
          </p:cNvPr>
          <p:cNvSpPr>
            <a:spLocks noGrp="1"/>
          </p:cNvSpPr>
          <p:nvPr>
            <p:ph type="title"/>
          </p:nvPr>
        </p:nvSpPr>
        <p:spPr/>
        <p:txBody>
          <a:bodyPr/>
          <a:lstStyle/>
          <a:p>
            <a:r>
              <a:rPr lang="en-US" dirty="0"/>
              <a:t>Usability</a:t>
            </a:r>
          </a:p>
        </p:txBody>
      </p:sp>
      <p:sp>
        <p:nvSpPr>
          <p:cNvPr id="3" name="Content Placeholder 2">
            <a:extLst>
              <a:ext uri="{FF2B5EF4-FFF2-40B4-BE49-F238E27FC236}">
                <a16:creationId xmlns:a16="http://schemas.microsoft.com/office/drawing/2014/main" id="{34ED6116-9B32-9E45-A34D-960E3DF12614}"/>
              </a:ext>
            </a:extLst>
          </p:cNvPr>
          <p:cNvSpPr>
            <a:spLocks noGrp="1"/>
          </p:cNvSpPr>
          <p:nvPr>
            <p:ph idx="1"/>
          </p:nvPr>
        </p:nvSpPr>
        <p:spPr>
          <a:xfrm>
            <a:off x="1469572" y="2204357"/>
            <a:ext cx="8605157" cy="3124201"/>
          </a:xfrm>
        </p:spPr>
        <p:txBody>
          <a:bodyPr anchor="t">
            <a:normAutofit lnSpcReduction="10000"/>
          </a:bodyPr>
          <a:lstStyle/>
          <a:p>
            <a:pPr marL="0" indent="0">
              <a:buNone/>
            </a:pPr>
            <a:r>
              <a:rPr lang="en-US" dirty="0">
                <a:effectLst/>
              </a:rPr>
              <a:t>Can someone use this?</a:t>
            </a:r>
          </a:p>
          <a:p>
            <a:pPr marL="0" indent="0">
              <a:buNone/>
            </a:pPr>
            <a:r>
              <a:rPr lang="en-US" dirty="0">
                <a:effectLst/>
              </a:rPr>
              <a:t>Alan Dix, Janet E. Finlay, Gregory D. </a:t>
            </a:r>
            <a:r>
              <a:rPr lang="en-US" dirty="0" err="1">
                <a:effectLst/>
              </a:rPr>
              <a:t>Abowd</a:t>
            </a:r>
            <a:r>
              <a:rPr lang="en-US" dirty="0">
                <a:effectLst/>
              </a:rPr>
              <a:t>, Russell Beale, usability is broken down into three principles:</a:t>
            </a:r>
          </a:p>
          <a:p>
            <a:r>
              <a:rPr lang="en-US" b="1" dirty="0">
                <a:effectLst/>
              </a:rPr>
              <a:t>Learnability:</a:t>
            </a:r>
            <a:r>
              <a:rPr lang="en-US" dirty="0">
                <a:effectLst/>
              </a:rPr>
              <a:t> how easily can a new user learn to navigate the interface?</a:t>
            </a:r>
          </a:p>
          <a:p>
            <a:r>
              <a:rPr lang="en-US" b="1" dirty="0">
                <a:effectLst/>
              </a:rPr>
              <a:t>Flexibility:</a:t>
            </a:r>
            <a:r>
              <a:rPr lang="en-US" dirty="0">
                <a:effectLst/>
              </a:rPr>
              <a:t> how many ways can a user interact with the system?</a:t>
            </a:r>
          </a:p>
          <a:p>
            <a:r>
              <a:rPr lang="en-US" b="1" dirty="0">
                <a:effectLst/>
              </a:rPr>
              <a:t>Robustness:</a:t>
            </a:r>
            <a:r>
              <a:rPr lang="en-US" dirty="0">
                <a:effectLst/>
              </a:rPr>
              <a:t> how well are we supporting users when they face errors?</a:t>
            </a:r>
            <a:br>
              <a:rPr lang="en-US" dirty="0"/>
            </a:br>
            <a:br>
              <a:rPr lang="en-US" dirty="0"/>
            </a:br>
            <a:endParaRPr lang="en-US" dirty="0">
              <a:effectLst/>
            </a:endParaRPr>
          </a:p>
        </p:txBody>
      </p:sp>
    </p:spTree>
    <p:extLst>
      <p:ext uri="{BB962C8B-B14F-4D97-AF65-F5344CB8AC3E}">
        <p14:creationId xmlns:p14="http://schemas.microsoft.com/office/powerpoint/2010/main" val="420625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52C4-4A31-B944-B59D-F1A93D855F03}"/>
              </a:ext>
            </a:extLst>
          </p:cNvPr>
          <p:cNvSpPr>
            <a:spLocks noGrp="1"/>
          </p:cNvSpPr>
          <p:nvPr>
            <p:ph type="title"/>
          </p:nvPr>
        </p:nvSpPr>
        <p:spPr/>
        <p:txBody>
          <a:bodyPr/>
          <a:lstStyle/>
          <a:p>
            <a:r>
              <a:rPr lang="en-US" dirty="0"/>
              <a:t>Usability (Continued)</a:t>
            </a:r>
          </a:p>
        </p:txBody>
      </p:sp>
      <p:sp>
        <p:nvSpPr>
          <p:cNvPr id="3" name="Content Placeholder 2">
            <a:extLst>
              <a:ext uri="{FF2B5EF4-FFF2-40B4-BE49-F238E27FC236}">
                <a16:creationId xmlns:a16="http://schemas.microsoft.com/office/drawing/2014/main" id="{34ED6116-9B32-9E45-A34D-960E3DF12614}"/>
              </a:ext>
            </a:extLst>
          </p:cNvPr>
          <p:cNvSpPr>
            <a:spLocks noGrp="1"/>
          </p:cNvSpPr>
          <p:nvPr>
            <p:ph idx="1"/>
          </p:nvPr>
        </p:nvSpPr>
        <p:spPr>
          <a:xfrm>
            <a:off x="1273629" y="2286000"/>
            <a:ext cx="9323613" cy="3853543"/>
          </a:xfrm>
        </p:spPr>
        <p:txBody>
          <a:bodyPr anchor="t">
            <a:normAutofit/>
          </a:bodyPr>
          <a:lstStyle/>
          <a:p>
            <a:pPr marL="0" indent="0">
              <a:buNone/>
            </a:pPr>
            <a:r>
              <a:rPr lang="en-US" dirty="0">
                <a:effectLst/>
              </a:rPr>
              <a:t>Nielsen and Schneiderman explain usability as being made up of five principles:</a:t>
            </a:r>
          </a:p>
          <a:p>
            <a:r>
              <a:rPr lang="en-US" b="1" dirty="0">
                <a:effectLst/>
              </a:rPr>
              <a:t>Learnability:</a:t>
            </a:r>
            <a:r>
              <a:rPr lang="en-US" dirty="0">
                <a:effectLst/>
              </a:rPr>
              <a:t> how easily can a new user learn to navigate the interface?</a:t>
            </a:r>
          </a:p>
          <a:p>
            <a:r>
              <a:rPr lang="en-US" b="1" dirty="0">
                <a:effectLst/>
              </a:rPr>
              <a:t>Efficiency:</a:t>
            </a:r>
            <a:r>
              <a:rPr lang="en-US" dirty="0">
                <a:effectLst/>
              </a:rPr>
              <a:t> how quickly can users perform tasks?</a:t>
            </a:r>
          </a:p>
          <a:p>
            <a:r>
              <a:rPr lang="en-US" b="1" dirty="0">
                <a:effectLst/>
              </a:rPr>
              <a:t>Memorability:</a:t>
            </a:r>
            <a:r>
              <a:rPr lang="en-US" dirty="0">
                <a:effectLst/>
              </a:rPr>
              <a:t> if a user hasn’t visited the system in a while, how well will they remember the interface?</a:t>
            </a:r>
          </a:p>
          <a:p>
            <a:r>
              <a:rPr lang="en-US" b="1" dirty="0">
                <a:effectLst/>
              </a:rPr>
              <a:t>Errors:</a:t>
            </a:r>
            <a:r>
              <a:rPr lang="en-US" dirty="0">
                <a:effectLst/>
              </a:rPr>
              <a:t> how many errors do users make, and how quickly can they recover from errors?</a:t>
            </a:r>
          </a:p>
          <a:p>
            <a:r>
              <a:rPr lang="en-US" b="1" dirty="0">
                <a:effectLst/>
              </a:rPr>
              <a:t>Satisfaction:</a:t>
            </a:r>
            <a:r>
              <a:rPr lang="en-US" dirty="0">
                <a:effectLst/>
              </a:rPr>
              <a:t> do users enjoy using the interface, and are they pleased with the results?</a:t>
            </a:r>
            <a:br>
              <a:rPr lang="en-US" dirty="0"/>
            </a:br>
            <a:endParaRPr lang="en-US" dirty="0">
              <a:effectLst/>
            </a:endParaRPr>
          </a:p>
        </p:txBody>
      </p:sp>
    </p:spTree>
    <p:extLst>
      <p:ext uri="{BB962C8B-B14F-4D97-AF65-F5344CB8AC3E}">
        <p14:creationId xmlns:p14="http://schemas.microsoft.com/office/powerpoint/2010/main" val="1612190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27</TotalTime>
  <Words>1328</Words>
  <Application>Microsoft Macintosh PowerPoint</Application>
  <PresentationFormat>Widescreen</PresentationFormat>
  <Paragraphs>110</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Century Gothic</vt:lpstr>
      <vt:lpstr>Mesh</vt:lpstr>
      <vt:lpstr>Design Systems</vt:lpstr>
      <vt:lpstr>What is a design guide/system?</vt:lpstr>
      <vt:lpstr>Why document design specifics?</vt:lpstr>
      <vt:lpstr>Design is more important than ever</vt:lpstr>
      <vt:lpstr>Design systems are important</vt:lpstr>
      <vt:lpstr>Types of Design Systems</vt:lpstr>
      <vt:lpstr>Goal Driven Design</vt:lpstr>
      <vt:lpstr>Usability</vt:lpstr>
      <vt:lpstr>Usability (Continued)</vt:lpstr>
      <vt:lpstr>The Five Dimensions</vt:lpstr>
      <vt:lpstr>The Five Dimensions (continued)</vt:lpstr>
      <vt:lpstr>Cognitive Psychology</vt:lpstr>
      <vt:lpstr>Don Norman</vt:lpstr>
      <vt:lpstr>some design system document types</vt:lpstr>
      <vt:lpstr>A design system is a living entity containing the common linguistics, principles, and tools to help teams build products coherently. </vt:lpstr>
      <vt:lpstr> </vt:lpstr>
      <vt:lpstr>Creating a Design System</vt:lpstr>
      <vt:lpstr>Creating a Design System (continued)</vt:lpstr>
      <vt:lpstr>Design systems can become systemized  </vt:lpstr>
      <vt:lpstr>Some Design Systems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Systems</dc:title>
  <dc:creator>Microsoft Office User</dc:creator>
  <cp:lastModifiedBy>Microsoft Office User</cp:lastModifiedBy>
  <cp:revision>3</cp:revision>
  <dcterms:created xsi:type="dcterms:W3CDTF">2018-04-09T19:48:10Z</dcterms:created>
  <dcterms:modified xsi:type="dcterms:W3CDTF">2018-04-09T20:15:15Z</dcterms:modified>
</cp:coreProperties>
</file>