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0" r:id="rId3"/>
    <p:sldId id="269" r:id="rId4"/>
    <p:sldId id="259" r:id="rId5"/>
    <p:sldId id="257" r:id="rId6"/>
    <p:sldId id="258" r:id="rId7"/>
    <p:sldId id="260" r:id="rId8"/>
    <p:sldId id="261" r:id="rId9"/>
    <p:sldId id="262" r:id="rId10"/>
    <p:sldId id="263" r:id="rId11"/>
    <p:sldId id="264" r:id="rId12"/>
    <p:sldId id="265" r:id="rId13"/>
    <p:sldId id="267" r:id="rId14"/>
    <p:sldId id="26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40709CF-EFE9-449F-B7F6-4797C5C1C8E0}" type="datetimeFigureOut">
              <a:rPr lang="en-IN" smtClean="0"/>
              <a:t>14-06-2024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173890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0709CF-EFE9-449F-B7F6-4797C5C1C8E0}"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172458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40709CF-EFE9-449F-B7F6-4797C5C1C8E0}"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3024104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40709CF-EFE9-449F-B7F6-4797C5C1C8E0}"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772965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709CF-EFE9-449F-B7F6-4797C5C1C8E0}"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404381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40709CF-EFE9-449F-B7F6-4797C5C1C8E0}" type="datetimeFigureOut">
              <a:rPr lang="en-IN" smtClean="0"/>
              <a:t>14-06-2024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2613593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40709CF-EFE9-449F-B7F6-4797C5C1C8E0}" type="datetimeFigureOut">
              <a:rPr lang="en-IN" smtClean="0"/>
              <a:t>14-06-2024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1387390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40709CF-EFE9-449F-B7F6-4797C5C1C8E0}"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1500329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40709CF-EFE9-449F-B7F6-4797C5C1C8E0}"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19696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709CF-EFE9-449F-B7F6-4797C5C1C8E0}"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4220410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709CF-EFE9-449F-B7F6-4797C5C1C8E0}"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51992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0709CF-EFE9-449F-B7F6-4797C5C1C8E0}"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259069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0709CF-EFE9-449F-B7F6-4797C5C1C8E0}" type="datetimeFigureOut">
              <a:rPr lang="en-IN" smtClean="0"/>
              <a:t>14-06-2024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116235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0709CF-EFE9-449F-B7F6-4797C5C1C8E0}" type="datetimeFigureOut">
              <a:rPr lang="en-IN" smtClean="0"/>
              <a:t>14-06-2024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1067519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709CF-EFE9-449F-B7F6-4797C5C1C8E0}" type="datetimeFigureOut">
              <a:rPr lang="en-IN" smtClean="0"/>
              <a:t>14-06-2024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3959894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0709CF-EFE9-449F-B7F6-4797C5C1C8E0}"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257318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0709CF-EFE9-449F-B7F6-4797C5C1C8E0}"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C83272-FD08-4B51-AC9A-4D5C2A9989BC}" type="slidenum">
              <a:rPr lang="en-IN" smtClean="0"/>
              <a:t>‹#›</a:t>
            </a:fld>
            <a:endParaRPr lang="en-IN"/>
          </a:p>
        </p:txBody>
      </p:sp>
    </p:spTree>
    <p:extLst>
      <p:ext uri="{BB962C8B-B14F-4D97-AF65-F5344CB8AC3E}">
        <p14:creationId xmlns:p14="http://schemas.microsoft.com/office/powerpoint/2010/main" val="148167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40709CF-EFE9-449F-B7F6-4797C5C1C8E0}" type="datetimeFigureOut">
              <a:rPr lang="en-IN" smtClean="0"/>
              <a:t>14-06-2024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FC83272-FD08-4B51-AC9A-4D5C2A9989BC}" type="slidenum">
              <a:rPr lang="en-IN" smtClean="0"/>
              <a:t>‹#›</a:t>
            </a:fld>
            <a:endParaRPr lang="en-IN"/>
          </a:p>
        </p:txBody>
      </p:sp>
    </p:spTree>
    <p:extLst>
      <p:ext uri="{BB962C8B-B14F-4D97-AF65-F5344CB8AC3E}">
        <p14:creationId xmlns:p14="http://schemas.microsoft.com/office/powerpoint/2010/main" val="105314497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late with food items around it&#10;&#10;Description automatically generated">
            <a:extLst>
              <a:ext uri="{FF2B5EF4-FFF2-40B4-BE49-F238E27FC236}">
                <a16:creationId xmlns:a16="http://schemas.microsoft.com/office/drawing/2014/main" id="{F06F51DD-04FD-4605-9FC9-7D12C75DD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65" y="457200"/>
            <a:ext cx="11240064" cy="5916706"/>
          </a:xfrm>
          <a:prstGeom prst="rect">
            <a:avLst/>
          </a:prstGeom>
        </p:spPr>
      </p:pic>
    </p:spTree>
    <p:extLst>
      <p:ext uri="{BB962C8B-B14F-4D97-AF65-F5344CB8AC3E}">
        <p14:creationId xmlns:p14="http://schemas.microsoft.com/office/powerpoint/2010/main" val="324157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E21997C-73FB-4C76-9567-DB99F2B9B6C3}"/>
              </a:ext>
            </a:extLst>
          </p:cNvPr>
          <p:cNvSpPr>
            <a:spLocks noGrp="1"/>
          </p:cNvSpPr>
          <p:nvPr>
            <p:ph type="title"/>
          </p:nvPr>
        </p:nvSpPr>
        <p:spPr>
          <a:xfrm>
            <a:off x="6326815" y="1131866"/>
            <a:ext cx="4649212" cy="1143000"/>
          </a:xfrm>
        </p:spPr>
        <p:txBody>
          <a:bodyPr vert="horz" lIns="91440" tIns="45720" rIns="91440" bIns="45720" rtlCol="0" anchor="b">
            <a:normAutofit/>
          </a:bodyPr>
          <a:lstStyle/>
          <a:p>
            <a:r>
              <a:rPr lang="en-US" sz="5400" b="0" i="0" kern="1200" dirty="0">
                <a:solidFill>
                  <a:srgbClr val="EBEBEB"/>
                </a:solidFill>
                <a:latin typeface="+mj-lt"/>
                <a:ea typeface="+mj-ea"/>
                <a:cs typeface="+mj-cs"/>
              </a:rPr>
              <a:t>Menu Page</a:t>
            </a:r>
          </a:p>
        </p:txBody>
      </p:sp>
      <p:sp>
        <p:nvSpPr>
          <p:cNvPr id="21" name="Rectangle 20">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A screenshot of a menu&#10;&#10;Description automatically generated">
            <a:extLst>
              <a:ext uri="{FF2B5EF4-FFF2-40B4-BE49-F238E27FC236}">
                <a16:creationId xmlns:a16="http://schemas.microsoft.com/office/drawing/2014/main" id="{4174EE44-DEC2-4D27-ADAA-F1C7BADDCF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7310" y="599440"/>
            <a:ext cx="4524610" cy="2590800"/>
          </a:xfrm>
          <a:prstGeom prst="roundRect">
            <a:avLst>
              <a:gd name="adj" fmla="val 1858"/>
            </a:avLst>
          </a:prstGeom>
          <a:effectLst>
            <a:outerShdw blurRad="50800" dist="50800" dir="5400000" algn="tl" rotWithShape="0">
              <a:srgbClr val="000000">
                <a:alpha val="43000"/>
              </a:srgbClr>
            </a:outerShdw>
          </a:effectLst>
        </p:spPr>
      </p:pic>
      <p:sp>
        <p:nvSpPr>
          <p:cNvPr id="22" name="TextBox 21">
            <a:extLst>
              <a:ext uri="{FF2B5EF4-FFF2-40B4-BE49-F238E27FC236}">
                <a16:creationId xmlns:a16="http://schemas.microsoft.com/office/drawing/2014/main" id="{5A18A317-317C-40B9-A72F-F8102EE2E8FC}"/>
              </a:ext>
            </a:extLst>
          </p:cNvPr>
          <p:cNvSpPr txBox="1"/>
          <p:nvPr/>
        </p:nvSpPr>
        <p:spPr>
          <a:xfrm>
            <a:off x="6500308" y="3012141"/>
            <a:ext cx="3937504" cy="2492990"/>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Easy-to-navigate menu pages with clear categories for different types of food.</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Detailed descriptions and images of dishes to help users choose what they want to order.</a:t>
            </a:r>
          </a:p>
          <a:p>
            <a:endParaRPr lang="en-US" dirty="0"/>
          </a:p>
          <a:p>
            <a:endParaRPr lang="en-IN" dirty="0"/>
          </a:p>
        </p:txBody>
      </p:sp>
      <p:pic>
        <p:nvPicPr>
          <p:cNvPr id="4" name="Picture 3">
            <a:extLst>
              <a:ext uri="{FF2B5EF4-FFF2-40B4-BE49-F238E27FC236}">
                <a16:creationId xmlns:a16="http://schemas.microsoft.com/office/drawing/2014/main" id="{7E35EB10-AB98-D8E9-7C1C-4B81EC109D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310" y="3355340"/>
            <a:ext cx="4524609" cy="2720340"/>
          </a:xfrm>
          <a:prstGeom prst="rect">
            <a:avLst/>
          </a:prstGeom>
        </p:spPr>
      </p:pic>
    </p:spTree>
    <p:extLst>
      <p:ext uri="{BB962C8B-B14F-4D97-AF65-F5344CB8AC3E}">
        <p14:creationId xmlns:p14="http://schemas.microsoft.com/office/powerpoint/2010/main" val="723652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3" name="Freeform: Shape 22">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5"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B820092-34FB-4F0B-8D98-A3381B0C5E29}"/>
              </a:ext>
            </a:extLst>
          </p:cNvPr>
          <p:cNvSpPr>
            <a:spLocks noGrp="1"/>
          </p:cNvSpPr>
          <p:nvPr>
            <p:ph type="title"/>
          </p:nvPr>
        </p:nvSpPr>
        <p:spPr>
          <a:xfrm>
            <a:off x="1154955" y="973668"/>
            <a:ext cx="2942210" cy="1020232"/>
          </a:xfrm>
        </p:spPr>
        <p:txBody>
          <a:bodyPr>
            <a:normAutofit/>
          </a:bodyPr>
          <a:lstStyle/>
          <a:p>
            <a:pPr>
              <a:lnSpc>
                <a:spcPct val="90000"/>
              </a:lnSpc>
            </a:pPr>
            <a:r>
              <a:rPr lang="en-IN" sz="3300">
                <a:solidFill>
                  <a:srgbClr val="FFFFFE"/>
                </a:solidFill>
              </a:rPr>
              <a:t>Cart and Payment</a:t>
            </a:r>
          </a:p>
        </p:txBody>
      </p:sp>
      <p:sp>
        <p:nvSpPr>
          <p:cNvPr id="27"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7" name="Picture 6" descr="A screenshot of a computer&#10;&#10;Description automatically generated">
            <a:extLst>
              <a:ext uri="{FF2B5EF4-FFF2-40B4-BE49-F238E27FC236}">
                <a16:creationId xmlns:a16="http://schemas.microsoft.com/office/drawing/2014/main" id="{0F97CC47-7959-4ED2-BBF6-B37E41D72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827" y="3582521"/>
            <a:ext cx="4611115" cy="3096071"/>
          </a:xfrm>
          <a:prstGeom prst="rect">
            <a:avLst/>
          </a:prstGeom>
        </p:spPr>
      </p:pic>
      <p:pic>
        <p:nvPicPr>
          <p:cNvPr id="5" name="Content Placeholder 4" descr="A screenshot of a shopping cart&#10;&#10;Description automatically generated">
            <a:extLst>
              <a:ext uri="{FF2B5EF4-FFF2-40B4-BE49-F238E27FC236}">
                <a16:creationId xmlns:a16="http://schemas.microsoft.com/office/drawing/2014/main" id="{A01E5183-0E33-450A-8A8D-40E7BC5D0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3636" y="329834"/>
            <a:ext cx="4611115" cy="2850521"/>
          </a:xfrm>
          <a:prstGeom prst="rect">
            <a:avLst/>
          </a:prstGeom>
        </p:spPr>
      </p:pic>
      <p:sp>
        <p:nvSpPr>
          <p:cNvPr id="29" name="Rectangle 28">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Content Placeholder 10">
            <a:extLst>
              <a:ext uri="{FF2B5EF4-FFF2-40B4-BE49-F238E27FC236}">
                <a16:creationId xmlns:a16="http://schemas.microsoft.com/office/drawing/2014/main" id="{BBC3C710-1539-930F-C05D-976334C855F3}"/>
              </a:ext>
            </a:extLst>
          </p:cNvPr>
          <p:cNvSpPr>
            <a:spLocks noGrp="1"/>
          </p:cNvSpPr>
          <p:nvPr>
            <p:ph idx="1"/>
          </p:nvPr>
        </p:nvSpPr>
        <p:spPr>
          <a:xfrm>
            <a:off x="1154955" y="2120900"/>
            <a:ext cx="3133726" cy="3898900"/>
          </a:xfrm>
        </p:spPr>
        <p:txBody>
          <a:bodyPr>
            <a:normAutofit/>
          </a:bodyPr>
          <a:lstStyle/>
          <a:p>
            <a:r>
              <a:rPr lang="en-US" dirty="0">
                <a:solidFill>
                  <a:srgbClr val="FFFFFE"/>
                </a:solidFill>
                <a:latin typeface="Times New Roman" panose="02020603050405020304" pitchFamily="18" charset="0"/>
                <a:cs typeface="Times New Roman" panose="02020603050405020304" pitchFamily="18" charset="0"/>
              </a:rPr>
              <a:t>Easy to add, remove, or change how much of something you want to buy. When you're ready to buy, it's quick and clear what you're getting and how much it costs before you pay. </a:t>
            </a:r>
          </a:p>
          <a:p>
            <a:r>
              <a:rPr lang="en-US" dirty="0">
                <a:solidFill>
                  <a:srgbClr val="FFFFFE"/>
                </a:solidFill>
                <a:latin typeface="Times New Roman" panose="02020603050405020304" pitchFamily="18" charset="0"/>
                <a:cs typeface="Times New Roman" panose="02020603050405020304" pitchFamily="18" charset="0"/>
              </a:rPr>
              <a:t>Safe and secure payment options, like credit cards or digital wallets, for hassle-free transactions. </a:t>
            </a:r>
          </a:p>
        </p:txBody>
      </p:sp>
    </p:spTree>
    <p:extLst>
      <p:ext uri="{BB962C8B-B14F-4D97-AF65-F5344CB8AC3E}">
        <p14:creationId xmlns:p14="http://schemas.microsoft.com/office/powerpoint/2010/main" val="7651826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DC173D-EFAB-4AD4-940D-484C3587177B}"/>
              </a:ext>
            </a:extLst>
          </p:cNvPr>
          <p:cNvSpPr>
            <a:spLocks noGrp="1"/>
          </p:cNvSpPr>
          <p:nvPr>
            <p:ph type="title"/>
          </p:nvPr>
        </p:nvSpPr>
        <p:spPr>
          <a:xfrm>
            <a:off x="6459955" y="1229810"/>
            <a:ext cx="4262594" cy="1143000"/>
          </a:xfrm>
        </p:spPr>
        <p:txBody>
          <a:bodyPr vert="horz" lIns="91440" tIns="45720" rIns="91440" bIns="45720" rtlCol="0" anchor="b">
            <a:normAutofit/>
          </a:bodyPr>
          <a:lstStyle/>
          <a:p>
            <a:r>
              <a:rPr lang="en-US" sz="5400" b="0" i="0" kern="1200" dirty="0">
                <a:solidFill>
                  <a:srgbClr val="EBEBEB"/>
                </a:solidFill>
                <a:latin typeface="+mj-lt"/>
                <a:ea typeface="+mj-ea"/>
                <a:cs typeface="+mj-cs"/>
              </a:rPr>
              <a:t>Contact us</a:t>
            </a:r>
          </a:p>
        </p:txBody>
      </p:sp>
      <p:pic>
        <p:nvPicPr>
          <p:cNvPr id="5" name="Content Placeholder 4" descr="A screenshot of a contact us&#10;&#10;Description automatically generated">
            <a:extLst>
              <a:ext uri="{FF2B5EF4-FFF2-40B4-BE49-F238E27FC236}">
                <a16:creationId xmlns:a16="http://schemas.microsoft.com/office/drawing/2014/main" id="{7458A376-564A-4964-A2B7-FC9D166AA5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6943" y="1114621"/>
            <a:ext cx="4806069" cy="4628758"/>
          </a:xfrm>
          <a:prstGeom prst="roundRect">
            <a:avLst>
              <a:gd name="adj" fmla="val 1858"/>
            </a:avLst>
          </a:prstGeom>
          <a:effectLst>
            <a:outerShdw blurRad="50800" dist="50800" dir="5400000" algn="tl" rotWithShape="0">
              <a:srgbClr val="000000">
                <a:alpha val="43000"/>
              </a:srgbClr>
            </a:outerShdw>
          </a:effectLst>
        </p:spPr>
      </p:pic>
      <p:sp>
        <p:nvSpPr>
          <p:cNvPr id="6" name="TextBox 5">
            <a:extLst>
              <a:ext uri="{FF2B5EF4-FFF2-40B4-BE49-F238E27FC236}">
                <a16:creationId xmlns:a16="http://schemas.microsoft.com/office/drawing/2014/main" id="{F88FAB98-3804-41B6-81FC-1D94CC3A8B1A}"/>
              </a:ext>
            </a:extLst>
          </p:cNvPr>
          <p:cNvSpPr txBox="1"/>
          <p:nvPr/>
        </p:nvSpPr>
        <p:spPr>
          <a:xfrm>
            <a:off x="6574420" y="2708476"/>
            <a:ext cx="4262594" cy="1938992"/>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reach out for help or questions, like a contact form or email. </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Quick responses and clear communication to address any concerns or inquiries users may have.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5107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F5E4-5135-467F-9E81-B3E6A3E34C0D}"/>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094C45F7-1CDB-481E-8A29-6A1DA6AC0968}"/>
              </a:ext>
            </a:extLst>
          </p:cNvPr>
          <p:cNvSpPr>
            <a:spLocks noGrp="1"/>
          </p:cNvSpPr>
          <p:nvPr>
            <p:ph idx="1"/>
          </p:nvPr>
        </p:nvSpPr>
        <p:spPr/>
        <p:txBody>
          <a:bodyPr>
            <a:normAutofit lnSpcReduction="10000"/>
          </a:bodyPr>
          <a:lstStyle/>
          <a:p>
            <a:pPr algn="just"/>
            <a:r>
              <a:rPr lang="en-US" sz="2000" b="1" dirty="0">
                <a:latin typeface="Times New Roman" panose="02020603050405020304" pitchFamily="18" charset="0"/>
                <a:cs typeface="Times New Roman" panose="02020603050405020304" pitchFamily="18" charset="0"/>
              </a:rPr>
              <a:t>Subscription Services</a:t>
            </a:r>
          </a:p>
          <a:p>
            <a:pPr marL="0" indent="0" algn="just">
              <a:buNone/>
            </a:pPr>
            <a:r>
              <a:rPr lang="en-US" sz="2000" b="1" dirty="0">
                <a:latin typeface="Times New Roman" panose="02020603050405020304" pitchFamily="18" charset="0"/>
                <a:cs typeface="Times New Roman" panose="02020603050405020304" pitchFamily="18" charset="0"/>
              </a:rPr>
              <a:t>          1) Meal Plans: </a:t>
            </a:r>
            <a:r>
              <a:rPr lang="en-US" sz="2000" dirty="0">
                <a:latin typeface="Times New Roman" panose="02020603050405020304" pitchFamily="18" charset="0"/>
                <a:cs typeface="Times New Roman" panose="02020603050405020304" pitchFamily="18" charset="0"/>
              </a:rPr>
              <a:t>Offer subscription-based meal plans for regular deliveries, such as weekly or monthly meal boxes.</a:t>
            </a:r>
          </a:p>
          <a:p>
            <a:pPr marL="0" indent="0" algn="just">
              <a:buNone/>
            </a:pPr>
            <a:r>
              <a:rPr lang="en-US" sz="2000" b="1" dirty="0">
                <a:latin typeface="Times New Roman" panose="02020603050405020304" pitchFamily="18" charset="0"/>
                <a:cs typeface="Times New Roman" panose="02020603050405020304" pitchFamily="18" charset="0"/>
              </a:rPr>
              <a:t>           2)Exclusive Offers: </a:t>
            </a:r>
            <a:r>
              <a:rPr lang="en-US" sz="2000" dirty="0">
                <a:latin typeface="Times New Roman" panose="02020603050405020304" pitchFamily="18" charset="0"/>
                <a:cs typeface="Times New Roman" panose="02020603050405020304" pitchFamily="18" charset="0"/>
              </a:rPr>
              <a:t>Provide exclusive deals and offers to subscribers. </a:t>
            </a:r>
          </a:p>
          <a:p>
            <a:pPr algn="just"/>
            <a:r>
              <a:rPr lang="en-US" sz="2000" b="1" dirty="0">
                <a:latin typeface="Times New Roman" panose="02020603050405020304" pitchFamily="18" charset="0"/>
                <a:cs typeface="Times New Roman" panose="02020603050405020304" pitchFamily="18" charset="0"/>
              </a:rPr>
              <a:t>Loyalty Programs and Rewards </a:t>
            </a:r>
          </a:p>
          <a:p>
            <a:pPr marL="0" indent="0" algn="just">
              <a:buNone/>
            </a:pPr>
            <a:r>
              <a:rPr lang="en-US" sz="2000" b="1" dirty="0">
                <a:latin typeface="Times New Roman" panose="02020603050405020304" pitchFamily="18" charset="0"/>
                <a:cs typeface="Times New Roman" panose="02020603050405020304" pitchFamily="18" charset="0"/>
              </a:rPr>
              <a:t>           1)Point-Based System: </a:t>
            </a:r>
            <a:r>
              <a:rPr lang="en-US" sz="2000" dirty="0">
                <a:latin typeface="Times New Roman" panose="02020603050405020304" pitchFamily="18" charset="0"/>
                <a:cs typeface="Times New Roman" panose="02020603050405020304" pitchFamily="18" charset="0"/>
              </a:rPr>
              <a:t>Introduce a loyalty program where customers earn points for each order, which can be redeemed for discounts or free items.</a:t>
            </a:r>
          </a:p>
          <a:p>
            <a:pPr marL="0" indent="0" algn="just">
              <a:buNone/>
            </a:pPr>
            <a:r>
              <a:rPr lang="en-US" sz="2000" b="1" dirty="0">
                <a:latin typeface="Times New Roman" panose="02020603050405020304" pitchFamily="18" charset="0"/>
                <a:cs typeface="Times New Roman" panose="02020603050405020304" pitchFamily="18" charset="0"/>
              </a:rPr>
              <a:t>           2)Referral Bonuses: </a:t>
            </a:r>
            <a:r>
              <a:rPr lang="en-US" sz="2000" dirty="0">
                <a:latin typeface="Times New Roman" panose="02020603050405020304" pitchFamily="18" charset="0"/>
                <a:cs typeface="Times New Roman" panose="02020603050405020304" pitchFamily="18" charset="0"/>
              </a:rPr>
              <a:t>Implement a referral program where users can earn rewards for referring new customers to the platform.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10911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51D3-1316-4765-997A-FBF7EBCB8EC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1FC5842-A970-453D-AA43-78B5C73E0888}"/>
              </a:ext>
            </a:extLst>
          </p:cNvPr>
          <p:cNvSpPr>
            <a:spLocks noGrp="1"/>
          </p:cNvSpPr>
          <p:nvPr>
            <p:ph idx="1"/>
          </p:nvPr>
        </p:nvSpPr>
        <p:spPr>
          <a:xfrm>
            <a:off x="1154954" y="2594791"/>
            <a:ext cx="8825659" cy="3416300"/>
          </a:xfrm>
        </p:spPr>
        <p:txBody>
          <a:bodyPr>
            <a:normAutofit/>
          </a:bodyPr>
          <a:lstStyle/>
          <a:p>
            <a:pPr algn="just"/>
            <a:r>
              <a:rPr lang="en-US" sz="2400" dirty="0">
                <a:latin typeface="Times New Roman" panose="02020603050405020304" pitchFamily="18" charset="0"/>
                <a:cs typeface="Times New Roman" panose="02020603050405020304" pitchFamily="18" charset="0"/>
              </a:rPr>
              <a:t>The development of your online food ordering website is a significant achievement, enhancing customer convenience and restaurant efficiency. To ensure continued growth, focus on integrating AI for personalized recommendations, expanding payment options, exploring new markets, and promoting sustainability initiatives. These steps will help your platform remain competitive and attract a broader audience</a:t>
            </a:r>
            <a:r>
              <a:rPr lang="en-US"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344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8A378-F845-4C03-B203-E52D8ED57125}"/>
              </a:ext>
            </a:extLst>
          </p:cNvPr>
          <p:cNvSpPr>
            <a:spLocks noGrp="1"/>
          </p:cNvSpPr>
          <p:nvPr>
            <p:ph idx="1"/>
          </p:nvPr>
        </p:nvSpPr>
        <p:spPr>
          <a:xfrm>
            <a:off x="3631936" y="3529475"/>
            <a:ext cx="4690261" cy="1297168"/>
          </a:xfrm>
        </p:spPr>
        <p:txBody>
          <a:bodyPr>
            <a:normAutofit/>
          </a:bodyPr>
          <a:lstStyle/>
          <a:p>
            <a:pPr marL="0" indent="0">
              <a:buNone/>
            </a:pPr>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8251738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C01C-16DF-4AF2-A4B9-848E75E20DD1}"/>
              </a:ext>
            </a:extLst>
          </p:cNvPr>
          <p:cNvSpPr>
            <a:spLocks noGrp="1"/>
          </p:cNvSpPr>
          <p:nvPr>
            <p:ph type="title"/>
          </p:nvPr>
        </p:nvSpPr>
        <p:spPr/>
        <p:txBody>
          <a:bodyPr/>
          <a:lstStyle/>
          <a:p>
            <a:r>
              <a:rPr lang="en-IN" dirty="0"/>
              <a:t>Team 3</a:t>
            </a:r>
          </a:p>
        </p:txBody>
      </p:sp>
      <p:sp>
        <p:nvSpPr>
          <p:cNvPr id="3" name="Content Placeholder 2">
            <a:extLst>
              <a:ext uri="{FF2B5EF4-FFF2-40B4-BE49-F238E27FC236}">
                <a16:creationId xmlns:a16="http://schemas.microsoft.com/office/drawing/2014/main" id="{F5CED537-C69C-4D38-919A-8FE045BD4F82}"/>
              </a:ext>
            </a:extLst>
          </p:cNvPr>
          <p:cNvSpPr>
            <a:spLocks noGrp="1"/>
          </p:cNvSpPr>
          <p:nvPr>
            <p:ph idx="1"/>
          </p:nvPr>
        </p:nvSpPr>
        <p:spPr>
          <a:xfrm>
            <a:off x="1065308" y="2352488"/>
            <a:ext cx="3372221" cy="2981512"/>
          </a:xfrm>
        </p:spPr>
        <p:txBody>
          <a:bodyPr/>
          <a:lstStyle/>
          <a:p>
            <a:r>
              <a:rPr lang="en-IN" dirty="0"/>
              <a:t>Sahil Choudhary </a:t>
            </a:r>
          </a:p>
          <a:p>
            <a:r>
              <a:rPr lang="en-IN" dirty="0"/>
              <a:t>Nisha </a:t>
            </a:r>
            <a:r>
              <a:rPr lang="en-IN" dirty="0" err="1"/>
              <a:t>Gurav</a:t>
            </a:r>
            <a:r>
              <a:rPr lang="en-IN" dirty="0"/>
              <a:t> </a:t>
            </a:r>
          </a:p>
          <a:p>
            <a:r>
              <a:rPr lang="en-IN" dirty="0"/>
              <a:t>Harshvardhan </a:t>
            </a:r>
            <a:r>
              <a:rPr lang="en-IN" dirty="0" err="1"/>
              <a:t>Padmala</a:t>
            </a:r>
            <a:r>
              <a:rPr lang="en-IN" dirty="0"/>
              <a:t> </a:t>
            </a:r>
          </a:p>
          <a:p>
            <a:r>
              <a:rPr lang="en-IN" dirty="0"/>
              <a:t>Jitendra Verma </a:t>
            </a:r>
          </a:p>
          <a:p>
            <a:r>
              <a:rPr lang="en-IN" dirty="0"/>
              <a:t>Vikas Singh </a:t>
            </a:r>
          </a:p>
          <a:p>
            <a:r>
              <a:rPr lang="en-IN" dirty="0"/>
              <a:t>Dhana Lakshmi </a:t>
            </a:r>
            <a:r>
              <a:rPr lang="en-IN" dirty="0" err="1"/>
              <a:t>Anke</a:t>
            </a:r>
            <a:endParaRPr lang="en-IN" dirty="0"/>
          </a:p>
        </p:txBody>
      </p:sp>
    </p:spTree>
    <p:extLst>
      <p:ext uri="{BB962C8B-B14F-4D97-AF65-F5344CB8AC3E}">
        <p14:creationId xmlns:p14="http://schemas.microsoft.com/office/powerpoint/2010/main" val="3708310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301F-8E62-4BD2-9FFD-0555CBF2BDED}"/>
              </a:ext>
            </a:extLst>
          </p:cNvPr>
          <p:cNvSpPr>
            <a:spLocks noGrp="1"/>
          </p:cNvSpPr>
          <p:nvPr>
            <p:ph type="title"/>
          </p:nvPr>
        </p:nvSpPr>
        <p:spPr/>
        <p:txBody>
          <a:bodyPr/>
          <a:lstStyle/>
          <a:p>
            <a:r>
              <a:rPr lang="en-IN" dirty="0"/>
              <a:t>Work Distribution</a:t>
            </a:r>
          </a:p>
        </p:txBody>
      </p:sp>
      <p:sp>
        <p:nvSpPr>
          <p:cNvPr id="3" name="Content Placeholder 2">
            <a:extLst>
              <a:ext uri="{FF2B5EF4-FFF2-40B4-BE49-F238E27FC236}">
                <a16:creationId xmlns:a16="http://schemas.microsoft.com/office/drawing/2014/main" id="{504AC1AA-96DC-4E77-8216-C23394EB44C9}"/>
              </a:ext>
            </a:extLst>
          </p:cNvPr>
          <p:cNvSpPr>
            <a:spLocks noGrp="1"/>
          </p:cNvSpPr>
          <p:nvPr>
            <p:ph idx="1"/>
          </p:nvPr>
        </p:nvSpPr>
        <p:spPr/>
        <p:txBody>
          <a:bodyPr>
            <a:normAutofit/>
          </a:bodyPr>
          <a:lstStyle/>
          <a:p>
            <a:pPr algn="just"/>
            <a:r>
              <a:rPr lang="en-IN" sz="2400" b="1" dirty="0">
                <a:latin typeface="Times New Roman" panose="02020603050405020304" pitchFamily="18" charset="0"/>
                <a:cs typeface="Times New Roman" panose="02020603050405020304" pitchFamily="18" charset="0"/>
              </a:rPr>
              <a:t>Sahil Choudhary </a:t>
            </a:r>
            <a:r>
              <a:rPr lang="en-IN" sz="2400" dirty="0">
                <a:latin typeface="Times New Roman" panose="02020603050405020304" pitchFamily="18" charset="0"/>
                <a:cs typeface="Times New Roman" panose="02020603050405020304" pitchFamily="18" charset="0"/>
              </a:rPr>
              <a:t>- Registration login , hero Page(Backend)</a:t>
            </a:r>
          </a:p>
          <a:p>
            <a:pPr algn="just"/>
            <a:r>
              <a:rPr lang="en-IN" sz="2400" b="1" dirty="0">
                <a:latin typeface="Times New Roman" panose="02020603050405020304" pitchFamily="18" charset="0"/>
                <a:cs typeface="Times New Roman" panose="02020603050405020304" pitchFamily="18" charset="0"/>
              </a:rPr>
              <a:t>Vikas Singh </a:t>
            </a:r>
            <a:r>
              <a:rPr lang="en-IN" sz="2400" dirty="0">
                <a:latin typeface="Times New Roman" panose="02020603050405020304" pitchFamily="18" charset="0"/>
                <a:cs typeface="Times New Roman" panose="02020603050405020304" pitchFamily="18" charset="0"/>
              </a:rPr>
              <a:t>- Cart , Restaurant(Backend)</a:t>
            </a:r>
          </a:p>
          <a:p>
            <a:pPr algn="just"/>
            <a:r>
              <a:rPr lang="en-IN" sz="2400" b="1" dirty="0">
                <a:latin typeface="Times New Roman" panose="02020603050405020304" pitchFamily="18" charset="0"/>
                <a:cs typeface="Times New Roman" panose="02020603050405020304" pitchFamily="18" charset="0"/>
              </a:rPr>
              <a:t>Nisha Gurav </a:t>
            </a:r>
            <a:r>
              <a:rPr lang="en-IN" sz="2400" dirty="0">
                <a:latin typeface="Times New Roman" panose="02020603050405020304" pitchFamily="18" charset="0"/>
                <a:cs typeface="Times New Roman" panose="02020603050405020304" pitchFamily="18" charset="0"/>
              </a:rPr>
              <a:t>- Menu, Homepage and payment(</a:t>
            </a:r>
            <a:r>
              <a:rPr lang="en-IN" sz="2400" dirty="0" err="1">
                <a:latin typeface="Times New Roman" panose="02020603050405020304" pitchFamily="18" charset="0"/>
                <a:cs typeface="Times New Roman" panose="02020603050405020304" pitchFamily="18" charset="0"/>
              </a:rPr>
              <a:t>Fronend</a:t>
            </a:r>
            <a:r>
              <a:rPr lang="en-IN" sz="2400" dirty="0">
                <a:latin typeface="Times New Roman" panose="02020603050405020304" pitchFamily="18" charset="0"/>
                <a:cs typeface="Times New Roman" panose="02020603050405020304" pitchFamily="18" charset="0"/>
              </a:rPr>
              <a:t>)</a:t>
            </a:r>
          </a:p>
          <a:p>
            <a:pPr algn="just"/>
            <a:r>
              <a:rPr lang="en-IN" sz="2400" b="1" dirty="0">
                <a:latin typeface="Times New Roman" panose="02020603050405020304" pitchFamily="18" charset="0"/>
                <a:cs typeface="Times New Roman" panose="02020603050405020304" pitchFamily="18" charset="0"/>
              </a:rPr>
              <a:t>Dhana Lakshmi </a:t>
            </a:r>
            <a:r>
              <a:rPr lang="en-IN" sz="2400" b="1" dirty="0" err="1">
                <a:latin typeface="Times New Roman" panose="02020603050405020304" pitchFamily="18" charset="0"/>
                <a:cs typeface="Times New Roman" panose="02020603050405020304" pitchFamily="18" charset="0"/>
              </a:rPr>
              <a:t>Anke</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Login, Cart and Contact us(Frontend) </a:t>
            </a:r>
          </a:p>
          <a:p>
            <a:pPr algn="just"/>
            <a:r>
              <a:rPr lang="en-IN" sz="2400" b="1" dirty="0">
                <a:latin typeface="Times New Roman" panose="02020603050405020304" pitchFamily="18" charset="0"/>
                <a:cs typeface="Times New Roman" panose="02020603050405020304" pitchFamily="18" charset="0"/>
              </a:rPr>
              <a:t>Harshavardhan </a:t>
            </a:r>
            <a:r>
              <a:rPr lang="en-IN" sz="2400" b="1" dirty="0" err="1">
                <a:latin typeface="Times New Roman" panose="02020603050405020304" pitchFamily="18" charset="0"/>
                <a:cs typeface="Times New Roman" panose="02020603050405020304" pitchFamily="18" charset="0"/>
              </a:rPr>
              <a:t>Padmala</a:t>
            </a:r>
            <a:r>
              <a:rPr lang="en-IN" sz="2400" b="1"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Homepage,Menu</a:t>
            </a:r>
            <a:r>
              <a:rPr lang="en-IN" sz="2400" dirty="0">
                <a:latin typeface="Times New Roman" panose="02020603050405020304" pitchFamily="18" charset="0"/>
                <a:cs typeface="Times New Roman" panose="02020603050405020304" pitchFamily="18" charset="0"/>
              </a:rPr>
              <a:t> and Customer registration(Frontend)</a:t>
            </a:r>
          </a:p>
          <a:p>
            <a:pPr algn="just"/>
            <a:r>
              <a:rPr lang="en-IN" sz="2400" b="1" dirty="0">
                <a:latin typeface="Times New Roman" panose="02020603050405020304" pitchFamily="18" charset="0"/>
                <a:cs typeface="Times New Roman" panose="02020603050405020304" pitchFamily="18" charset="0"/>
              </a:rPr>
              <a:t>Jitendra Verma</a:t>
            </a:r>
            <a:r>
              <a:rPr lang="en-IN" sz="2400" dirty="0">
                <a:latin typeface="Times New Roman" panose="02020603050405020304" pitchFamily="18" charset="0"/>
                <a:cs typeface="Times New Roman" panose="02020603050405020304" pitchFamily="18" charset="0"/>
              </a:rPr>
              <a:t> - Restaurant Registration</a:t>
            </a:r>
            <a:r>
              <a:rPr lang="en-IN" sz="2400">
                <a:latin typeface="Times New Roman" panose="02020603050405020304" pitchFamily="18" charset="0"/>
                <a:cs typeface="Times New Roman" panose="02020603050405020304" pitchFamily="18" charset="0"/>
              </a:rPr>
              <a:t>, Homepage(</a:t>
            </a:r>
            <a:r>
              <a:rPr lang="en-IN" sz="2400" dirty="0">
                <a:latin typeface="Times New Roman" panose="02020603050405020304" pitchFamily="18" charset="0"/>
                <a:cs typeface="Times New Roman" panose="02020603050405020304" pitchFamily="18" charset="0"/>
              </a:rPr>
              <a:t>Frontend) </a:t>
            </a:r>
          </a:p>
        </p:txBody>
      </p:sp>
    </p:spTree>
    <p:extLst>
      <p:ext uri="{BB962C8B-B14F-4D97-AF65-F5344CB8AC3E}">
        <p14:creationId xmlns:p14="http://schemas.microsoft.com/office/powerpoint/2010/main" val="1984533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0F40-734E-4511-9FEB-6E842AFF58AF}"/>
              </a:ext>
            </a:extLst>
          </p:cNvPr>
          <p:cNvSpPr>
            <a:spLocks noGrp="1"/>
          </p:cNvSpPr>
          <p:nvPr>
            <p:ph type="title"/>
          </p:nvPr>
        </p:nvSpPr>
        <p:spPr>
          <a:xfrm>
            <a:off x="1154954" y="973668"/>
            <a:ext cx="8761413" cy="706964"/>
          </a:xfrm>
        </p:spPr>
        <p:txBody>
          <a:bodyPr>
            <a:normAutofit/>
          </a:bodyPr>
          <a:lstStyle/>
          <a:p>
            <a:r>
              <a:rPr lang="en-IN">
                <a:solidFill>
                  <a:srgbClr val="EBEBEB"/>
                </a:solidFill>
              </a:rPr>
              <a:t>Abstract</a:t>
            </a:r>
          </a:p>
        </p:txBody>
      </p:sp>
      <p:sp>
        <p:nvSpPr>
          <p:cNvPr id="3" name="Content Placeholder 2">
            <a:extLst>
              <a:ext uri="{FF2B5EF4-FFF2-40B4-BE49-F238E27FC236}">
                <a16:creationId xmlns:a16="http://schemas.microsoft.com/office/drawing/2014/main" id="{0EFA7B95-981B-4772-86C5-65E619C0A77E}"/>
              </a:ext>
            </a:extLst>
          </p:cNvPr>
          <p:cNvSpPr>
            <a:spLocks noGrp="1"/>
          </p:cNvSpPr>
          <p:nvPr>
            <p:ph idx="1"/>
          </p:nvPr>
        </p:nvSpPr>
        <p:spPr>
          <a:xfrm>
            <a:off x="450104" y="2468032"/>
            <a:ext cx="6397313" cy="3416300"/>
          </a:xfrm>
        </p:spPr>
        <p:txBody>
          <a:bodyPr anchor="ctr">
            <a:normAutofit/>
          </a:bodyPr>
          <a:lstStyle/>
          <a:p>
            <a:pPr algn="just">
              <a:lnSpc>
                <a:spcPct val="90000"/>
              </a:lnSpc>
            </a:pPr>
            <a:r>
              <a:rPr lang="en-US" dirty="0">
                <a:latin typeface="Times New Roman" panose="02020603050405020304" pitchFamily="18" charset="0"/>
                <a:cs typeface="Times New Roman" panose="02020603050405020304" pitchFamily="18" charset="0"/>
              </a:rPr>
              <a:t>The Online Food Ordering System is designed to provide a convenient and efficient platform for users to browse, select, and order food from a variety of restaurants. This system aims to bridge the gap between customers and restaurants by offering an intuitive and user-friendly interface accessible via web and mobile applications. Key features include real-time menu updates, secure payment processing, order tracking, and customer feedback mechanisms. Restaurants benefit from increased visibility and streamlined order management, while customers enjoy a seamless dining experience from ordering to delivery. The system employs modern web technologies and robust backend infrastructure to ensure scalability, reliability, and security. </a:t>
            </a:r>
            <a:endParaRPr lang="en-IN" dirty="0">
              <a:latin typeface="Times New Roman" panose="02020603050405020304" pitchFamily="18" charset="0"/>
              <a:cs typeface="Times New Roman" panose="02020603050405020304" pitchFamily="18" charset="0"/>
            </a:endParaRPr>
          </a:p>
        </p:txBody>
      </p:sp>
      <p:pic>
        <p:nvPicPr>
          <p:cNvPr id="5" name="Picture 4" descr="A phone with a pizza delivery truck and a person running&#10;&#10;Description automatically generated">
            <a:extLst>
              <a:ext uri="{FF2B5EF4-FFF2-40B4-BE49-F238E27FC236}">
                <a16:creationId xmlns:a16="http://schemas.microsoft.com/office/drawing/2014/main" id="{768C03F2-15F3-4FD4-8FF7-9CDBBB9DA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4188" y="2613025"/>
            <a:ext cx="4677707" cy="341630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329654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665F-451E-446F-953C-A61EEB6E4E2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CA45F1C-0E6F-4E68-B7D2-3B9FED9AD5F4}"/>
              </a:ext>
            </a:extLst>
          </p:cNvPr>
          <p:cNvSpPr>
            <a:spLocks noGrp="1"/>
          </p:cNvSpPr>
          <p:nvPr>
            <p:ph idx="1"/>
          </p:nvPr>
        </p:nvSpPr>
        <p:spPr>
          <a:xfrm>
            <a:off x="1316319" y="2352488"/>
            <a:ext cx="8825659" cy="4254500"/>
          </a:xfrm>
        </p:spPr>
        <p:txBody>
          <a:bodyPr>
            <a:noAutofit/>
          </a:bodyPr>
          <a:lstStyle/>
          <a:p>
            <a:pPr algn="just"/>
            <a:r>
              <a:rPr lang="en-US" sz="2000" dirty="0">
                <a:latin typeface="Times New Roman" panose="02020603050405020304" pitchFamily="18" charset="0"/>
                <a:cs typeface="Times New Roman" panose="02020603050405020304" pitchFamily="18" charset="0"/>
              </a:rPr>
              <a:t>The Online Food Ordering System is a digital platform designed to streamline the process of ordering food from restaurants and food outlets. This system serves as a bridge between customers and food service providers, enabling a more efficient, user-friendly, and accessible dining experience. It allows customers to browse through a digital menu, select their desired dishes, and place orders with just a few clicks. The integration of advanced features such as real-time order tracking, secure payment gateways, and customer feedback mechanisms further enhances the user experience. </a:t>
            </a:r>
          </a:p>
          <a:p>
            <a:pPr algn="just"/>
            <a:r>
              <a:rPr lang="en-US" sz="2000" dirty="0">
                <a:latin typeface="Times New Roman" panose="02020603050405020304" pitchFamily="18" charset="0"/>
                <a:cs typeface="Times New Roman" panose="02020603050405020304" pitchFamily="18" charset="0"/>
              </a:rPr>
              <a:t>For restaurants, the system offers a robust management interface to update menus, manage orders, and analyze customer preferences. This leads to improved service quality and operational efficiency. Additionally, the system’s data analytics capabilities enable food service providers to make informed decisions to grow their business.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863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7C8E-A3A3-4CE2-BDFB-A6197087FFEC}"/>
              </a:ext>
            </a:extLst>
          </p:cNvPr>
          <p:cNvSpPr>
            <a:spLocks noGrp="1"/>
          </p:cNvSpPr>
          <p:nvPr>
            <p:ph type="title"/>
          </p:nvPr>
        </p:nvSpPr>
        <p:spPr/>
        <p:txBody>
          <a:bodyPr/>
          <a:lstStyle/>
          <a:p>
            <a:r>
              <a:rPr lang="en-IN"/>
              <a:t>Use case Diagram and Class Diagram</a:t>
            </a:r>
            <a:endParaRPr lang="en-IN" dirty="0"/>
          </a:p>
        </p:txBody>
      </p:sp>
      <p:pic>
        <p:nvPicPr>
          <p:cNvPr id="4" name="Content Placeholder 3" descr="A diagram of a restaurant&#10;&#10;Description automatically generated">
            <a:extLst>
              <a:ext uri="{FF2B5EF4-FFF2-40B4-BE49-F238E27FC236}">
                <a16:creationId xmlns:a16="http://schemas.microsoft.com/office/drawing/2014/main" id="{101F3217-FFEF-4168-9713-A99C2253DB8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50578" y="2371725"/>
            <a:ext cx="3464271" cy="413385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0702ABC5-6E49-488E-AD34-F629EAC7D4C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1325" y="2371725"/>
            <a:ext cx="4184015" cy="4365307"/>
          </a:xfrm>
          <a:prstGeom prst="rect">
            <a:avLst/>
          </a:prstGeom>
          <a:noFill/>
        </p:spPr>
      </p:pic>
    </p:spTree>
    <p:extLst>
      <p:ext uri="{BB962C8B-B14F-4D97-AF65-F5344CB8AC3E}">
        <p14:creationId xmlns:p14="http://schemas.microsoft.com/office/powerpoint/2010/main" val="128144474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food and management&#10;&#10;Description automatically generated">
            <a:extLst>
              <a:ext uri="{FF2B5EF4-FFF2-40B4-BE49-F238E27FC236}">
                <a16:creationId xmlns:a16="http://schemas.microsoft.com/office/drawing/2014/main" id="{34912039-E25B-4DBA-B3D0-F7CE645EA2F5}"/>
              </a:ext>
            </a:extLst>
          </p:cNvPr>
          <p:cNvPicPr/>
          <p:nvPr/>
        </p:nvPicPr>
        <p:blipFill>
          <a:blip r:embed="rId3">
            <a:extLst>
              <a:ext uri="{28A0092B-C50C-407E-A947-70E740481C1C}">
                <a14:useLocalDpi xmlns:a14="http://schemas.microsoft.com/office/drawing/2010/main" val="0"/>
              </a:ext>
            </a:extLst>
          </a:blip>
          <a:stretch>
            <a:fillRect/>
          </a:stretch>
        </p:blipFill>
        <p:spPr>
          <a:xfrm>
            <a:off x="6286689" y="1446022"/>
            <a:ext cx="5448111" cy="1838737"/>
          </a:xfrm>
          <a:prstGeom prst="roundRect">
            <a:avLst>
              <a:gd name="adj" fmla="val 0"/>
            </a:avLst>
          </a:prstGeom>
          <a:effectLst/>
        </p:spPr>
      </p:pic>
      <p:sp>
        <p:nvSpPr>
          <p:cNvPr id="18" name="Rectangle 17">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B74BD55B-EABB-4D7C-9816-2C0A678D5641}"/>
              </a:ext>
            </a:extLst>
          </p:cNvPr>
          <p:cNvPicPr>
            <a:picLocks noGrp="1"/>
          </p:cNvPicPr>
          <p:nvPr>
            <p:ph idx="1"/>
          </p:nvPr>
        </p:nvPicPr>
        <p:blipFill>
          <a:blip r:embed="rId4">
            <a:extLst>
              <a:ext uri="{28A0092B-C50C-407E-A947-70E740481C1C}">
                <a14:useLocalDpi xmlns:a14="http://schemas.microsoft.com/office/drawing/2010/main" val="0"/>
              </a:ext>
            </a:extLst>
          </a:blip>
          <a:stretch>
            <a:fillRect/>
          </a:stretch>
        </p:blipFill>
        <p:spPr bwMode="auto">
          <a:xfrm>
            <a:off x="535189" y="449970"/>
            <a:ext cx="5370123" cy="3235498"/>
          </a:xfrm>
          <a:prstGeom prst="roundRect">
            <a:avLst>
              <a:gd name="adj" fmla="val 0"/>
            </a:avLst>
          </a:prstGeom>
          <a:noFill/>
          <a:effectLst/>
        </p:spPr>
      </p:pic>
      <p:sp>
        <p:nvSpPr>
          <p:cNvPr id="20" name="Freeform: Shape 19">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2"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3E7AD772-18F3-4A35-AFC0-4267F0AB715C}"/>
              </a:ext>
            </a:extLst>
          </p:cNvPr>
          <p:cNvSpPr>
            <a:spLocks noGrp="1"/>
          </p:cNvSpPr>
          <p:nvPr>
            <p:ph type="title"/>
          </p:nvPr>
        </p:nvSpPr>
        <p:spPr>
          <a:xfrm>
            <a:off x="649975" y="4517136"/>
            <a:ext cx="10893095" cy="1174947"/>
          </a:xfrm>
        </p:spPr>
        <p:txBody>
          <a:bodyPr vert="horz" lIns="91440" tIns="45720" rIns="91440" bIns="45720" rtlCol="0" anchor="b">
            <a:normAutofit/>
          </a:bodyPr>
          <a:lstStyle/>
          <a:p>
            <a:pPr>
              <a:lnSpc>
                <a:spcPct val="90000"/>
              </a:lnSpc>
            </a:pPr>
            <a:r>
              <a:rPr lang="en-US" sz="3800" b="0" i="0" kern="1200">
                <a:solidFill>
                  <a:schemeClr val="bg2"/>
                </a:solidFill>
                <a:latin typeface="+mj-lt"/>
                <a:ea typeface="+mj-ea"/>
                <a:cs typeface="+mj-cs"/>
              </a:rPr>
              <a:t>Sequence Diagram and Data Flow Diagram</a:t>
            </a:r>
          </a:p>
        </p:txBody>
      </p:sp>
    </p:spTree>
    <p:extLst>
      <p:ext uri="{BB962C8B-B14F-4D97-AF65-F5344CB8AC3E}">
        <p14:creationId xmlns:p14="http://schemas.microsoft.com/office/powerpoint/2010/main" val="1401775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D40B773-7B09-4CA5-ACEF-6D8094970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9" name="Freeform: Shape 38">
            <a:extLst>
              <a:ext uri="{FF2B5EF4-FFF2-40B4-BE49-F238E27FC236}">
                <a16:creationId xmlns:a16="http://schemas.microsoft.com/office/drawing/2014/main" id="{9680A730-D307-4619-A089-699C8994C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00913" y="588083"/>
            <a:ext cx="6053670" cy="5681834"/>
          </a:xfrm>
          <a:custGeom>
            <a:avLst/>
            <a:gdLst>
              <a:gd name="connsiteX0" fmla="*/ 6053670 w 6053670"/>
              <a:gd name="connsiteY0" fmla="*/ 1098 h 5681834"/>
              <a:gd name="connsiteX1" fmla="*/ 6053670 w 6053670"/>
              <a:gd name="connsiteY1" fmla="*/ 1012899 h 5681834"/>
              <a:gd name="connsiteX2" fmla="*/ 6053670 w 6053670"/>
              <a:gd name="connsiteY2" fmla="*/ 1254558 h 5681834"/>
              <a:gd name="connsiteX3" fmla="*/ 6053670 w 6053670"/>
              <a:gd name="connsiteY3" fmla="*/ 5681834 h 5681834"/>
              <a:gd name="connsiteX4" fmla="*/ 0 w 6053670"/>
              <a:gd name="connsiteY4" fmla="*/ 5681834 h 5681834"/>
              <a:gd name="connsiteX5" fmla="*/ 0 w 6053670"/>
              <a:gd name="connsiteY5" fmla="*/ 1249853 h 5681834"/>
              <a:gd name="connsiteX6" fmla="*/ 0 w 6053670"/>
              <a:gd name="connsiteY6" fmla="*/ 1012899 h 5681834"/>
              <a:gd name="connsiteX7" fmla="*/ 0 w 6053670"/>
              <a:gd name="connsiteY7" fmla="*/ 0 h 5681834"/>
              <a:gd name="connsiteX8" fmla="*/ 35717 w 6053670"/>
              <a:gd name="connsiteY8" fmla="*/ 5488 h 5681834"/>
              <a:gd name="connsiteX9" fmla="*/ 140445 w 6053670"/>
              <a:gd name="connsiteY9" fmla="*/ 21641 h 5681834"/>
              <a:gd name="connsiteX10" fmla="*/ 216722 w 6053670"/>
              <a:gd name="connsiteY10" fmla="*/ 32932 h 5681834"/>
              <a:gd name="connsiteX11" fmla="*/ 307527 w 6053670"/>
              <a:gd name="connsiteY11" fmla="*/ 44850 h 5681834"/>
              <a:gd name="connsiteX12" fmla="*/ 415282 w 6053670"/>
              <a:gd name="connsiteY12" fmla="*/ 59121 h 5681834"/>
              <a:gd name="connsiteX13" fmla="*/ 534539 w 6053670"/>
              <a:gd name="connsiteY13" fmla="*/ 74175 h 5681834"/>
              <a:gd name="connsiteX14" fmla="*/ 668931 w 6053670"/>
              <a:gd name="connsiteY14" fmla="*/ 90014 h 5681834"/>
              <a:gd name="connsiteX15" fmla="*/ 815430 w 6053670"/>
              <a:gd name="connsiteY15" fmla="*/ 106794 h 5681834"/>
              <a:gd name="connsiteX16" fmla="*/ 974641 w 6053670"/>
              <a:gd name="connsiteY16" fmla="*/ 123574 h 5681834"/>
              <a:gd name="connsiteX17" fmla="*/ 1144144 w 6053670"/>
              <a:gd name="connsiteY17" fmla="*/ 140667 h 5681834"/>
              <a:gd name="connsiteX18" fmla="*/ 1326965 w 6053670"/>
              <a:gd name="connsiteY18" fmla="*/ 156506 h 5681834"/>
              <a:gd name="connsiteX19" fmla="*/ 1518261 w 6053670"/>
              <a:gd name="connsiteY19" fmla="*/ 171717 h 5681834"/>
              <a:gd name="connsiteX20" fmla="*/ 1720453 w 6053670"/>
              <a:gd name="connsiteY20" fmla="*/ 185518 h 5681834"/>
              <a:gd name="connsiteX21" fmla="*/ 1931121 w 6053670"/>
              <a:gd name="connsiteY21" fmla="*/ 198690 h 5681834"/>
              <a:gd name="connsiteX22" fmla="*/ 2150869 w 6053670"/>
              <a:gd name="connsiteY22" fmla="*/ 211079 h 5681834"/>
              <a:gd name="connsiteX23" fmla="*/ 2263467 w 6053670"/>
              <a:gd name="connsiteY23" fmla="*/ 215470 h 5681834"/>
              <a:gd name="connsiteX24" fmla="*/ 2378487 w 6053670"/>
              <a:gd name="connsiteY24" fmla="*/ 220332 h 5681834"/>
              <a:gd name="connsiteX25" fmla="*/ 2495323 w 6053670"/>
              <a:gd name="connsiteY25" fmla="*/ 224879 h 5681834"/>
              <a:gd name="connsiteX26" fmla="*/ 2612764 w 6053670"/>
              <a:gd name="connsiteY26" fmla="*/ 227859 h 5681834"/>
              <a:gd name="connsiteX27" fmla="*/ 2732627 w 6053670"/>
              <a:gd name="connsiteY27" fmla="*/ 230525 h 5681834"/>
              <a:gd name="connsiteX28" fmla="*/ 2853700 w 6053670"/>
              <a:gd name="connsiteY28" fmla="*/ 233348 h 5681834"/>
              <a:gd name="connsiteX29" fmla="*/ 2977195 w 6053670"/>
              <a:gd name="connsiteY29" fmla="*/ 235229 h 5681834"/>
              <a:gd name="connsiteX30" fmla="*/ 3101901 w 6053670"/>
              <a:gd name="connsiteY30" fmla="*/ 235229 h 5681834"/>
              <a:gd name="connsiteX31" fmla="*/ 3227817 w 6053670"/>
              <a:gd name="connsiteY31" fmla="*/ 236170 h 5681834"/>
              <a:gd name="connsiteX32" fmla="*/ 3354944 w 6053670"/>
              <a:gd name="connsiteY32" fmla="*/ 235229 h 5681834"/>
              <a:gd name="connsiteX33" fmla="*/ 3483887 w 6053670"/>
              <a:gd name="connsiteY33" fmla="*/ 233348 h 5681834"/>
              <a:gd name="connsiteX34" fmla="*/ 3612830 w 6053670"/>
              <a:gd name="connsiteY34" fmla="*/ 231623 h 5681834"/>
              <a:gd name="connsiteX35" fmla="*/ 3743590 w 6053670"/>
              <a:gd name="connsiteY35" fmla="*/ 227859 h 5681834"/>
              <a:gd name="connsiteX36" fmla="*/ 3875560 w 6053670"/>
              <a:gd name="connsiteY36" fmla="*/ 223938 h 5681834"/>
              <a:gd name="connsiteX37" fmla="*/ 4007530 w 6053670"/>
              <a:gd name="connsiteY37" fmla="*/ 219391 h 5681834"/>
              <a:gd name="connsiteX38" fmla="*/ 4140710 w 6053670"/>
              <a:gd name="connsiteY38" fmla="*/ 212961 h 5681834"/>
              <a:gd name="connsiteX39" fmla="*/ 4275102 w 6053670"/>
              <a:gd name="connsiteY39" fmla="*/ 205277 h 5681834"/>
              <a:gd name="connsiteX40" fmla="*/ 4410098 w 6053670"/>
              <a:gd name="connsiteY40" fmla="*/ 197907 h 5681834"/>
              <a:gd name="connsiteX41" fmla="*/ 4545096 w 6053670"/>
              <a:gd name="connsiteY41" fmla="*/ 188498 h 5681834"/>
              <a:gd name="connsiteX42" fmla="*/ 4681909 w 6053670"/>
              <a:gd name="connsiteY42" fmla="*/ 177207 h 5681834"/>
              <a:gd name="connsiteX43" fmla="*/ 4816905 w 6053670"/>
              <a:gd name="connsiteY43" fmla="*/ 165916 h 5681834"/>
              <a:gd name="connsiteX44" fmla="*/ 4954323 w 6053670"/>
              <a:gd name="connsiteY44" fmla="*/ 152899 h 5681834"/>
              <a:gd name="connsiteX45" fmla="*/ 5092347 w 6053670"/>
              <a:gd name="connsiteY45" fmla="*/ 138629 h 5681834"/>
              <a:gd name="connsiteX46" fmla="*/ 5228555 w 6053670"/>
              <a:gd name="connsiteY46" fmla="*/ 123574 h 5681834"/>
              <a:gd name="connsiteX47" fmla="*/ 5366578 w 6053670"/>
              <a:gd name="connsiteY47" fmla="*/ 106010 h 5681834"/>
              <a:gd name="connsiteX48" fmla="*/ 5503997 w 6053670"/>
              <a:gd name="connsiteY48" fmla="*/ 87192 h 5681834"/>
              <a:gd name="connsiteX49" fmla="*/ 5642020 w 6053670"/>
              <a:gd name="connsiteY49" fmla="*/ 68530 h 5681834"/>
              <a:gd name="connsiteX50" fmla="*/ 5779438 w 6053670"/>
              <a:gd name="connsiteY50" fmla="*/ 46733 h 5681834"/>
              <a:gd name="connsiteX51" fmla="*/ 5916251 w 6053670"/>
              <a:gd name="connsiteY51" fmla="*/ 24464 h 568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681834">
                <a:moveTo>
                  <a:pt x="6053670" y="1098"/>
                </a:moveTo>
                <a:lnTo>
                  <a:pt x="6053670" y="1012899"/>
                </a:lnTo>
                <a:lnTo>
                  <a:pt x="6053670" y="1254558"/>
                </a:lnTo>
                <a:lnTo>
                  <a:pt x="6053670" y="5681834"/>
                </a:lnTo>
                <a:lnTo>
                  <a:pt x="0" y="5681834"/>
                </a:lnTo>
                <a:lnTo>
                  <a:pt x="0" y="1249853"/>
                </a:lnTo>
                <a:lnTo>
                  <a:pt x="0" y="101289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41" name="Freeform 5">
            <a:extLst>
              <a:ext uri="{FF2B5EF4-FFF2-40B4-BE49-F238E27FC236}">
                <a16:creationId xmlns:a16="http://schemas.microsoft.com/office/drawing/2014/main" id="{9768AB41-1F45-4D7D-8E9F-F32F00C12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3" name="Freeform 5">
            <a:extLst>
              <a:ext uri="{FF2B5EF4-FFF2-40B4-BE49-F238E27FC236}">
                <a16:creationId xmlns:a16="http://schemas.microsoft.com/office/drawing/2014/main" id="{22CC7380-78F8-4871-A3DB-C4F04F39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59838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B4511381-7322-44BF-9C27-AE07E8FB5CC9}"/>
              </a:ext>
            </a:extLst>
          </p:cNvPr>
          <p:cNvSpPr>
            <a:spLocks noGrp="1"/>
          </p:cNvSpPr>
          <p:nvPr>
            <p:ph type="title"/>
          </p:nvPr>
        </p:nvSpPr>
        <p:spPr>
          <a:xfrm>
            <a:off x="639098" y="629265"/>
            <a:ext cx="5373877" cy="1622322"/>
          </a:xfrm>
        </p:spPr>
        <p:txBody>
          <a:bodyPr vert="horz" lIns="91440" tIns="45720" rIns="91440" bIns="45720" rtlCol="0" anchor="ctr">
            <a:normAutofit/>
          </a:bodyPr>
          <a:lstStyle/>
          <a:p>
            <a:r>
              <a:rPr lang="en-US">
                <a:solidFill>
                  <a:schemeClr val="tx1"/>
                </a:solidFill>
              </a:rPr>
              <a:t>Registration and Login</a:t>
            </a:r>
          </a:p>
        </p:txBody>
      </p:sp>
      <p:sp>
        <p:nvSpPr>
          <p:cNvPr id="45" name="Rectangle 44">
            <a:extLst>
              <a:ext uri="{FF2B5EF4-FFF2-40B4-BE49-F238E27FC236}">
                <a16:creationId xmlns:a16="http://schemas.microsoft.com/office/drawing/2014/main" id="{B4FA2E53-B132-494A-BD39-D0FF6158E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TextBox 9">
            <a:extLst>
              <a:ext uri="{FF2B5EF4-FFF2-40B4-BE49-F238E27FC236}">
                <a16:creationId xmlns:a16="http://schemas.microsoft.com/office/drawing/2014/main" id="{13C4BB24-428A-4EC9-925C-230A9B137605}"/>
              </a:ext>
            </a:extLst>
          </p:cNvPr>
          <p:cNvSpPr txBox="1"/>
          <p:nvPr/>
        </p:nvSpPr>
        <p:spPr>
          <a:xfrm>
            <a:off x="661178" y="2162235"/>
            <a:ext cx="5373877" cy="3092828"/>
          </a:xfrm>
          <a:prstGeom prst="rect">
            <a:avLst/>
          </a:prstGeom>
        </p:spPr>
        <p:txBody>
          <a:bodyPr vert="horz" lIns="91440" tIns="45720" rIns="91440" bIns="45720" rtlCol="0" anchor="ctr">
            <a:normAutofit/>
          </a:bodyPr>
          <a:lstStyle/>
          <a:p>
            <a:pPr marL="285750" indent="-285750">
              <a:spcBef>
                <a:spcPts val="1000"/>
              </a:spcBef>
              <a:buClr>
                <a:schemeClr val="accent1"/>
              </a:buClr>
              <a:buSzPct val="80000"/>
              <a:buFont typeface="Wingdings 3" charset="2"/>
              <a:buChar char=""/>
            </a:pPr>
            <a:r>
              <a:rPr lang="en-US" dirty="0"/>
              <a:t>Implemented registration  functionality.  </a:t>
            </a:r>
          </a:p>
          <a:p>
            <a:pPr marL="285750" indent="-285750">
              <a:spcBef>
                <a:spcPts val="1000"/>
              </a:spcBef>
              <a:buClr>
                <a:schemeClr val="accent1"/>
              </a:buClr>
              <a:buSzPct val="80000"/>
              <a:buFont typeface="Wingdings 3" charset="2"/>
              <a:buChar char=""/>
            </a:pPr>
            <a:r>
              <a:rPr lang="en-US" dirty="0"/>
              <a:t>Developed user login mechanism.</a:t>
            </a:r>
          </a:p>
          <a:p>
            <a:pPr marL="285750" indent="-285750">
              <a:spcBef>
                <a:spcPts val="1000"/>
              </a:spcBef>
              <a:buClr>
                <a:schemeClr val="accent1"/>
              </a:buClr>
              <a:buSzPct val="80000"/>
              <a:buFont typeface="Wingdings 3" charset="2"/>
              <a:buChar char=""/>
            </a:pPr>
            <a:r>
              <a:rPr lang="en-US" dirty="0"/>
              <a:t>Integrated email verification and  password reset features </a:t>
            </a:r>
          </a:p>
        </p:txBody>
      </p:sp>
      <p:pic>
        <p:nvPicPr>
          <p:cNvPr id="12" name="Picture 11" descr="A screenshot of a login form&#10;&#10;Description automatically generated">
            <a:extLst>
              <a:ext uri="{FF2B5EF4-FFF2-40B4-BE49-F238E27FC236}">
                <a16:creationId xmlns:a16="http://schemas.microsoft.com/office/drawing/2014/main" id="{3C39942E-AF21-4708-B5E5-E2BCDBF47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726" y="167463"/>
            <a:ext cx="3501961" cy="3155182"/>
          </a:xfrm>
          <a:prstGeom prst="rect">
            <a:avLst/>
          </a:prstGeom>
        </p:spPr>
      </p:pic>
      <p:pic>
        <p:nvPicPr>
          <p:cNvPr id="18" name="Content Placeholder 17" descr="A screenshot of a login form&#10;&#10;Description automatically generated">
            <a:extLst>
              <a:ext uri="{FF2B5EF4-FFF2-40B4-BE49-F238E27FC236}">
                <a16:creationId xmlns:a16="http://schemas.microsoft.com/office/drawing/2014/main" id="{92F1F788-45E4-4441-9059-E303E790A4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94114" y="3371726"/>
            <a:ext cx="2861045" cy="3416300"/>
          </a:xfrm>
        </p:spPr>
      </p:pic>
      <p:pic>
        <p:nvPicPr>
          <p:cNvPr id="22" name="Picture 21" descr="A screenshot of a restaurant register&#10;&#10;Description automatically generated">
            <a:extLst>
              <a:ext uri="{FF2B5EF4-FFF2-40B4-BE49-F238E27FC236}">
                <a16:creationId xmlns:a16="http://schemas.microsoft.com/office/drawing/2014/main" id="{4DFD17BD-BB7D-48EE-AD80-12E74E6019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8710" y="3522933"/>
            <a:ext cx="3007146" cy="3078387"/>
          </a:xfrm>
          <a:prstGeom prst="rect">
            <a:avLst/>
          </a:prstGeom>
        </p:spPr>
      </p:pic>
    </p:spTree>
    <p:extLst>
      <p:ext uri="{BB962C8B-B14F-4D97-AF65-F5344CB8AC3E}">
        <p14:creationId xmlns:p14="http://schemas.microsoft.com/office/powerpoint/2010/main" val="1370893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3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3" name="Rectangle 3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5" name="Rectangle 3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7" name="Rectangle 39">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D89CB2-20A6-41C6-AD23-9303F092B086}"/>
              </a:ext>
            </a:extLst>
          </p:cNvPr>
          <p:cNvSpPr>
            <a:spLocks noGrp="1"/>
          </p:cNvSpPr>
          <p:nvPr>
            <p:ph type="title"/>
          </p:nvPr>
        </p:nvSpPr>
        <p:spPr>
          <a:xfrm>
            <a:off x="5405811" y="708213"/>
            <a:ext cx="4314824" cy="1143000"/>
          </a:xfrm>
        </p:spPr>
        <p:txBody>
          <a:bodyPr vert="horz" lIns="91440" tIns="45720" rIns="91440" bIns="45720" rtlCol="0" anchor="b">
            <a:normAutofit/>
          </a:bodyPr>
          <a:lstStyle/>
          <a:p>
            <a:r>
              <a:rPr lang="en-US" sz="5400" b="0" i="0" kern="1200">
                <a:solidFill>
                  <a:srgbClr val="EBEBEB"/>
                </a:solidFill>
                <a:latin typeface="+mj-lt"/>
                <a:ea typeface="+mj-ea"/>
                <a:cs typeface="+mj-cs"/>
              </a:rPr>
              <a:t>Home Page</a:t>
            </a:r>
            <a:endParaRPr lang="en-US" sz="5400" b="0" i="0" kern="1200" dirty="0">
              <a:solidFill>
                <a:srgbClr val="EBEBEB"/>
              </a:solidFill>
              <a:latin typeface="+mj-lt"/>
              <a:ea typeface="+mj-ea"/>
              <a:cs typeface="+mj-cs"/>
            </a:endParaRPr>
          </a:p>
        </p:txBody>
      </p:sp>
      <p:pic>
        <p:nvPicPr>
          <p:cNvPr id="5" name="Content Placeholder 4" descr="A screenshot of a food website&#10;&#10;Description automatically generated">
            <a:extLst>
              <a:ext uri="{FF2B5EF4-FFF2-40B4-BE49-F238E27FC236}">
                <a16:creationId xmlns:a16="http://schemas.microsoft.com/office/drawing/2014/main" id="{0B13BA31-A13D-4409-B89F-27194F5A82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1" y="457200"/>
            <a:ext cx="3911600" cy="6006353"/>
          </a:xfrm>
          <a:prstGeom prst="roundRect">
            <a:avLst>
              <a:gd name="adj" fmla="val 1858"/>
            </a:avLst>
          </a:prstGeom>
          <a:effectLst>
            <a:outerShdw blurRad="50800" dist="50800" dir="5400000" algn="tl" rotWithShape="0">
              <a:srgbClr val="000000">
                <a:alpha val="43000"/>
              </a:srgbClr>
            </a:outerShdw>
          </a:effectLst>
        </p:spPr>
      </p:pic>
      <p:sp>
        <p:nvSpPr>
          <p:cNvPr id="49" name="TextBox 48">
            <a:extLst>
              <a:ext uri="{FF2B5EF4-FFF2-40B4-BE49-F238E27FC236}">
                <a16:creationId xmlns:a16="http://schemas.microsoft.com/office/drawing/2014/main" id="{EA9783F0-831A-4E80-8E00-3CA143D88B2E}"/>
              </a:ext>
            </a:extLst>
          </p:cNvPr>
          <p:cNvSpPr txBox="1"/>
          <p:nvPr/>
        </p:nvSpPr>
        <p:spPr>
          <a:xfrm>
            <a:off x="5298141" y="2505670"/>
            <a:ext cx="6096000" cy="1754326"/>
          </a:xfrm>
          <a:prstGeom prst="rect">
            <a:avLst/>
          </a:prstGeom>
          <a:noFill/>
        </p:spPr>
        <p:txBody>
          <a:bodyPr wrap="square">
            <a:spAutoFit/>
          </a:bodyPr>
          <a:lstStyle/>
          <a:p>
            <a:pPr marL="285750" indent="-285750">
              <a:buFont typeface="Wingdings" panose="05000000000000000000" pitchFamily="2" charset="2"/>
              <a:buChar char="Ø"/>
            </a:pPr>
            <a:r>
              <a:rPr lang="en-US" dirty="0"/>
              <a:t>It features options to log in, view the menu, search for restaurants or cuisines, track orders, and contact support. </a:t>
            </a:r>
          </a:p>
          <a:p>
            <a:pPr marL="285750" indent="-285750">
              <a:buFont typeface="Wingdings" panose="05000000000000000000" pitchFamily="2" charset="2"/>
              <a:buChar char="Ø"/>
            </a:pPr>
            <a:r>
              <a:rPr lang="en-US" dirty="0"/>
              <a:t>The page highlights food items, popular dishes, and a selection of featured restaurants with ratings and descriptions. </a:t>
            </a:r>
            <a:endParaRPr lang="en-IN" dirty="0"/>
          </a:p>
        </p:txBody>
      </p:sp>
    </p:spTree>
    <p:extLst>
      <p:ext uri="{BB962C8B-B14F-4D97-AF65-F5344CB8AC3E}">
        <p14:creationId xmlns:p14="http://schemas.microsoft.com/office/powerpoint/2010/main" val="22906250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118</TotalTime>
  <Words>706</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Ion Boardroom</vt:lpstr>
      <vt:lpstr>PowerPoint Presentation</vt:lpstr>
      <vt:lpstr>Team 3</vt:lpstr>
      <vt:lpstr>Work Distribution</vt:lpstr>
      <vt:lpstr>Abstract</vt:lpstr>
      <vt:lpstr>Introduction</vt:lpstr>
      <vt:lpstr>Use case Diagram and Class Diagram</vt:lpstr>
      <vt:lpstr>Sequence Diagram and Data Flow Diagram</vt:lpstr>
      <vt:lpstr>Registration and Login</vt:lpstr>
      <vt:lpstr>Home Page</vt:lpstr>
      <vt:lpstr>Menu Page</vt:lpstr>
      <vt:lpstr>Cart and Payment</vt:lpstr>
      <vt:lpstr>Contact us</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Dhanalakshmi</dc:creator>
  <cp:lastModifiedBy>Nisha Gurav</cp:lastModifiedBy>
  <cp:revision>9</cp:revision>
  <dcterms:created xsi:type="dcterms:W3CDTF">2024-06-14T04:27:38Z</dcterms:created>
  <dcterms:modified xsi:type="dcterms:W3CDTF">2024-06-14T07:22:13Z</dcterms:modified>
</cp:coreProperties>
</file>