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747775"/>
          </p15:clr>
        </p15:guide>
        <p15:guide id="2" orient="horz" pos="2880">
          <p15:clr>
            <a:srgbClr val="747775"/>
          </p15:clr>
        </p15:guide>
        <p15:guide id="3" pos="864">
          <p15:clr>
            <a:srgbClr val="747775"/>
          </p15:clr>
        </p15:guide>
        <p15:guide id="4" pos="489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2880" orient="horz"/>
        <p:guide pos="864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121fcdd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121fcdd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3b05a9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3b05a9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121fcdd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121fcdd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fe09ea4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2fe09ea4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121fcddb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121fcddb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121fcddb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121fcdd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121fcddb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121fcddb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121fcdd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121fcdd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2fd668e0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2fd668e0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121fcdd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121fcdd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121fcdd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121fcdd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6776750" y="3951575"/>
            <a:ext cx="1552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Ing. Erick Silva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625" y="124300"/>
            <a:ext cx="9525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3537150" y="1371600"/>
            <a:ext cx="4100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Aplicaciones Móviles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598050" y="2874300"/>
            <a:ext cx="3978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Clase 7 -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5443355" y="3903604"/>
            <a:ext cx="1493100" cy="66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Modelo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5395975" y="1143154"/>
            <a:ext cx="1493100" cy="668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Vista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443347" y="2986688"/>
            <a:ext cx="1493100" cy="668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ViewModel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1" name="Google Shape;211;p22"/>
          <p:cNvCxnSpPr>
            <a:stCxn id="210" idx="2"/>
            <a:endCxn id="208" idx="0"/>
          </p:cNvCxnSpPr>
          <p:nvPr/>
        </p:nvCxnSpPr>
        <p:spPr>
          <a:xfrm>
            <a:off x="6189897" y="3655088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2"/>
          <p:cNvSpPr txBox="1"/>
          <p:nvPr/>
        </p:nvSpPr>
        <p:spPr>
          <a:xfrm>
            <a:off x="1371600" y="1143000"/>
            <a:ext cx="2919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vista observa el estado que es manipulado por el ViewModel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vista notifica eventos 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través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intenciones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ViewModel mapea los datos del Modelo en el estado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6279297" y="2064925"/>
            <a:ext cx="1493100" cy="668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Intencion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4550272" y="2064925"/>
            <a:ext cx="1493100" cy="668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Estado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Google Shape;215;p22"/>
          <p:cNvCxnSpPr>
            <a:stCxn id="209" idx="1"/>
            <a:endCxn id="214" idx="0"/>
          </p:cNvCxnSpPr>
          <p:nvPr/>
        </p:nvCxnSpPr>
        <p:spPr>
          <a:xfrm flipH="1">
            <a:off x="5296675" y="1477354"/>
            <a:ext cx="99300" cy="58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6" name="Google Shape;216;p22"/>
          <p:cNvCxnSpPr>
            <a:stCxn id="209" idx="3"/>
            <a:endCxn id="213" idx="0"/>
          </p:cNvCxnSpPr>
          <p:nvPr/>
        </p:nvCxnSpPr>
        <p:spPr>
          <a:xfrm>
            <a:off x="6889075" y="1477354"/>
            <a:ext cx="136800" cy="58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" name="Google Shape;217;p22"/>
          <p:cNvCxnSpPr>
            <a:stCxn id="210" idx="1"/>
            <a:endCxn id="214" idx="2"/>
          </p:cNvCxnSpPr>
          <p:nvPr/>
        </p:nvCxnSpPr>
        <p:spPr>
          <a:xfrm rot="10800000">
            <a:off x="5296947" y="2733188"/>
            <a:ext cx="146400" cy="58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2"/>
          <p:cNvCxnSpPr>
            <a:stCxn id="213" idx="2"/>
            <a:endCxn id="210" idx="3"/>
          </p:cNvCxnSpPr>
          <p:nvPr/>
        </p:nvCxnSpPr>
        <p:spPr>
          <a:xfrm rot="5400000">
            <a:off x="6687297" y="2982475"/>
            <a:ext cx="587700" cy="89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7: </a:t>
            </a:r>
            <a:r>
              <a:rPr lang="en"/>
              <a:t>WeatherApp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Crear repositorio en GitHub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Crear nuevo proyecto (WeatherApp)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Subir proyecto al repo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Crear una page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básica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para probar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Aplicar patron MVVM en la page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Hacer una prueba con MVI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7: WeatherApp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175" y="1143000"/>
            <a:ext cx="4571982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Arquitectura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 son?</a:t>
            </a:r>
            <a:br>
              <a:rPr lang="en" sz="1600">
                <a:latin typeface="Montserrat"/>
                <a:ea typeface="Montserrat"/>
                <a:cs typeface="Montserrat"/>
                <a:sym typeface="Montserrat"/>
              </a:rPr>
            </a:b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Arquitectura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 son?</a:t>
            </a:r>
            <a:br>
              <a:rPr lang="en" sz="16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Son formas de organización de código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Arquitectura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 son?</a:t>
            </a:r>
            <a:br>
              <a:rPr lang="en" sz="16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Son formas de organización de código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 diferencia tienen con los patrones de diseño?</a:t>
            </a:r>
            <a:br>
              <a:rPr lang="en" sz="1600">
                <a:latin typeface="Montserrat"/>
                <a:ea typeface="Montserrat"/>
                <a:cs typeface="Montserrat"/>
                <a:sym typeface="Montserrat"/>
              </a:rPr>
            </a:b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Arquitectura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 son?</a:t>
            </a:r>
            <a:br>
              <a:rPr lang="en" sz="16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Son formas de organización de código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 diferencia tienen con los patrones de diseño?</a:t>
            </a:r>
            <a:br>
              <a:rPr lang="en" sz="16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Los patrones de diseño son técnicas para lograr una comportamiento en particular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Arquitectura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Principios de Vitruvio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Firmeza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Utilidad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Belleza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275" y="2190300"/>
            <a:ext cx="4234126" cy="23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6279305" y="2932154"/>
            <a:ext cx="1493100" cy="66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Modelo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368025" y="2932154"/>
            <a:ext cx="1493100" cy="668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Vista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299447" y="1542950"/>
            <a:ext cx="1493100" cy="668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Controlador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19"/>
          <p:cNvCxnSpPr>
            <a:stCxn id="176" idx="2"/>
            <a:endCxn id="175" idx="0"/>
          </p:cNvCxnSpPr>
          <p:nvPr/>
        </p:nvCxnSpPr>
        <p:spPr>
          <a:xfrm flipH="1">
            <a:off x="5114497" y="2211350"/>
            <a:ext cx="931500" cy="7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>
            <a:stCxn id="176" idx="2"/>
            <a:endCxn id="174" idx="0"/>
          </p:cNvCxnSpPr>
          <p:nvPr/>
        </p:nvCxnSpPr>
        <p:spPr>
          <a:xfrm>
            <a:off x="6045997" y="2211350"/>
            <a:ext cx="979800" cy="7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9"/>
          <p:cNvSpPr txBox="1"/>
          <p:nvPr/>
        </p:nvSpPr>
        <p:spPr>
          <a:xfrm>
            <a:off x="1371600" y="1143000"/>
            <a:ext cx="2919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controlador crea la vista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controlador manipula los modelos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controlador atiende las interacciones de usuario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vista es manipulada por el controlador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6279305" y="2187104"/>
            <a:ext cx="1493100" cy="66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Modelo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4533300" y="1518804"/>
            <a:ext cx="1493100" cy="668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Vista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33297" y="2956300"/>
            <a:ext cx="1493100" cy="668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Presentador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20"/>
          <p:cNvCxnSpPr>
            <a:stCxn id="187" idx="0"/>
            <a:endCxn id="186" idx="2"/>
          </p:cNvCxnSpPr>
          <p:nvPr/>
        </p:nvCxnSpPr>
        <p:spPr>
          <a:xfrm rot="10800000">
            <a:off x="5279847" y="2187100"/>
            <a:ext cx="0" cy="7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89" name="Google Shape;189;p20"/>
          <p:cNvCxnSpPr>
            <a:stCxn id="187" idx="3"/>
            <a:endCxn id="185" idx="2"/>
          </p:cNvCxnSpPr>
          <p:nvPr/>
        </p:nvCxnSpPr>
        <p:spPr>
          <a:xfrm flipH="1" rot="10800000">
            <a:off x="6026397" y="2855500"/>
            <a:ext cx="999600" cy="43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1371600" y="1143000"/>
            <a:ext cx="2919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vista informa los eventos al presentador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presentador provee los modelos a la vista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Hay 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comunicación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bidireccional entre vista y presentador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20"/>
          <p:cNvCxnSpPr>
            <a:stCxn id="186" idx="3"/>
            <a:endCxn id="185" idx="0"/>
          </p:cNvCxnSpPr>
          <p:nvPr/>
        </p:nvCxnSpPr>
        <p:spPr>
          <a:xfrm>
            <a:off x="6026400" y="1853004"/>
            <a:ext cx="999600" cy="3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MVVM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5846255" y="3527954"/>
            <a:ext cx="1493100" cy="66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Modelo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5846250" y="1143154"/>
            <a:ext cx="1493100" cy="668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Vista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5846247" y="2335550"/>
            <a:ext cx="1493100" cy="668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ViewModel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21"/>
          <p:cNvCxnSpPr>
            <a:stCxn id="199" idx="2"/>
            <a:endCxn id="197" idx="0"/>
          </p:cNvCxnSpPr>
          <p:nvPr/>
        </p:nvCxnSpPr>
        <p:spPr>
          <a:xfrm>
            <a:off x="6592797" y="3003950"/>
            <a:ext cx="0" cy="52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1"/>
          <p:cNvSpPr txBox="1"/>
          <p:nvPr/>
        </p:nvSpPr>
        <p:spPr>
          <a:xfrm>
            <a:off x="1371600" y="1143000"/>
            <a:ext cx="315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ViewModel mapea el modelo para ser consumido por la vista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vista observa los valores del ViewModel y reacciona ante los cambios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ViewModel responde a eventos provenientes de la vista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" name="Google Shape;202;p21"/>
          <p:cNvCxnSpPr>
            <a:endCxn id="199" idx="0"/>
          </p:cNvCxnSpPr>
          <p:nvPr/>
        </p:nvCxnSpPr>
        <p:spPr>
          <a:xfrm>
            <a:off x="6592797" y="1811450"/>
            <a:ext cx="0" cy="52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