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4f8111a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a4f8111a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Doruk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89f36f1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89f36f1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Doruk/Reva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4f8111a3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a4f8111a3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89f36f1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89f36f1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4f8111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4f8111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SCRUM Master - Tsugu (Sophomore) - roles included creating tasks and divvying up assignments on AIECode to different group members. </a:t>
            </a:r>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The Product Owner was Kit (Junior) - roles included communicating with our client Brandon Burkett about any progress we were making and any issues that arose from week-to-week.</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Finally, me (Reva) and Doruk were lead developers in this project and our job was mainly focussed on spearheading the design and implementation of the classes. </a:t>
            </a: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89f36f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89f36f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4f8111a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4f8111a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89f36f1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89f36f1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4f8111a3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4f8111a3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4f8111a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4f8111a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important objects in your project were being encapsulated, and what did your class abstractions look like for those objects? Present only significant, important parts of your UML class diagram, and only show the box with class names and important relationships. Make sure its readable on your video! And more importantly, make sure you can clearly explain it! Keep unnecessary details out, such as fields and methods. If it's helpful, you may include only those fields and methods that are an integral part of your design and are relevant for your presentation.</a:t>
            </a:r>
            <a:endParaRPr/>
          </a:p>
          <a:p>
            <a:pPr indent="0" lvl="0" marL="0" rtl="0" algn="l">
              <a:spcBef>
                <a:spcPts val="0"/>
              </a:spcBef>
              <a:spcAft>
                <a:spcPts val="0"/>
              </a:spcAft>
              <a:buClr>
                <a:schemeClr val="dk1"/>
              </a:buClr>
              <a:buSzPts val="1100"/>
              <a:buFont typeface="Arial"/>
              <a:buNone/>
            </a:pPr>
            <a:r>
              <a:rPr lang="en"/>
              <a:t>The team is encouraged to use UML state and sequence diagrams to help discuss challenging parts of their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900358146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900358146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important objects in your project were being encapsulated, and what did your class abstractions look like for those objects? Present only significant, important parts of your UML class diagram, and only show the box with class names and important relationships. Make sure its readable on your video! And more importantly, make sure you can clearly explain it! Keep unnecessary details out, such as fields and methods. If it's helpful, you may include only those fields and methods that are an integral part of your design and are relevant for your presentation.</a:t>
            </a:r>
            <a:endParaRPr/>
          </a:p>
          <a:p>
            <a:pPr indent="0" lvl="0" marL="0" rtl="0" algn="l">
              <a:spcBef>
                <a:spcPts val="0"/>
              </a:spcBef>
              <a:spcAft>
                <a:spcPts val="0"/>
              </a:spcAft>
              <a:buNone/>
            </a:pPr>
            <a:r>
              <a:rPr lang="en"/>
              <a:t>The team is encouraged to use UML state and sequence diagrams to help discuss challenging parts of their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4f8111a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4f8111a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tsugu</a:t>
            </a:r>
            <a:endParaRPr/>
          </a:p>
          <a:p>
            <a:pPr indent="0" lvl="0" marL="0" rtl="0" algn="l">
              <a:spcBef>
                <a:spcPts val="0"/>
              </a:spcBef>
              <a:spcAft>
                <a:spcPts val="0"/>
              </a:spcAft>
              <a:buClr>
                <a:schemeClr val="dk1"/>
              </a:buClr>
              <a:buSzPts val="1100"/>
              <a:buFont typeface="Arial"/>
              <a:buNone/>
            </a:pPr>
            <a:r>
              <a:rPr lang="en"/>
              <a:t>Discuss any interesting data structure or critical algorithms used that you're particularly proud of. (e.g. if you implemented a computer player, how did you govern how the computer plays? Did you apply any AI algorithms? Or brute force? What rules did you use?)</a:t>
            </a:r>
            <a:endParaRPr/>
          </a:p>
          <a:p>
            <a:pPr indent="0" lvl="0" marL="0" rtl="0" algn="l">
              <a:spcBef>
                <a:spcPts val="0"/>
              </a:spcBef>
              <a:spcAft>
                <a:spcPts val="0"/>
              </a:spcAft>
              <a:buClr>
                <a:schemeClr val="dk1"/>
              </a:buClr>
              <a:buSzPts val="1100"/>
              <a:buFont typeface="Arial"/>
              <a:buNone/>
            </a:pPr>
            <a:r>
              <a:rPr lang="en"/>
              <a:t>Discuss any tools (e.g. SceneBuilder, Gradle, etc.) or anything else used to help design the UI o Discuss any advanced libraries used beyond Java and JavaFX you used and why.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CSCI 205 Team 8 Final Project</a:t>
            </a:r>
            <a:endParaRPr/>
          </a:p>
        </p:txBody>
      </p:sp>
      <p:sp>
        <p:nvSpPr>
          <p:cNvPr id="135" name="Google Shape;135;p13"/>
          <p:cNvSpPr txBox="1"/>
          <p:nvPr>
            <p:ph idx="1" type="subTitle"/>
          </p:nvPr>
        </p:nvSpPr>
        <p:spPr>
          <a:xfrm>
            <a:off x="3664050" y="3144375"/>
            <a:ext cx="4890600" cy="5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Tsugunobu Miyake,  Doruk Ozar,  Reva Sharma, and Kit Jackson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Demonstration:</a:t>
            </a:r>
            <a:endParaRPr b="1"/>
          </a:p>
        </p:txBody>
      </p:sp>
      <p:sp>
        <p:nvSpPr>
          <p:cNvPr id="196" name="Google Shape;196;p22"/>
          <p:cNvSpPr txBox="1"/>
          <p:nvPr>
            <p:ph idx="1" type="body"/>
          </p:nvPr>
        </p:nvSpPr>
        <p:spPr>
          <a:xfrm>
            <a:off x="1250475" y="6930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200"/>
              </a:spcBef>
              <a:spcAft>
                <a:spcPts val="0"/>
              </a:spcAft>
              <a:buSzPts val="1600"/>
              <a:buChar char="-"/>
            </a:pPr>
            <a:r>
              <a:rPr lang="en" sz="1600"/>
              <a:t>Menu</a:t>
            </a:r>
            <a:endParaRPr sz="1600"/>
          </a:p>
          <a:p>
            <a:pPr indent="-330200" lvl="1" marL="914400" rtl="0" algn="l">
              <a:spcBef>
                <a:spcPts val="0"/>
              </a:spcBef>
              <a:spcAft>
                <a:spcPts val="0"/>
              </a:spcAft>
              <a:buSzPts val="1600"/>
              <a:buChar char="-"/>
            </a:pPr>
            <a:r>
              <a:rPr lang="en" sz="1600"/>
              <a:t>Play button</a:t>
            </a:r>
            <a:endParaRPr sz="1600"/>
          </a:p>
          <a:p>
            <a:pPr indent="-330200" lvl="1" marL="914400" rtl="0" algn="l">
              <a:spcBef>
                <a:spcPts val="0"/>
              </a:spcBef>
              <a:spcAft>
                <a:spcPts val="0"/>
              </a:spcAft>
              <a:buSzPts val="1600"/>
              <a:buChar char="-"/>
            </a:pPr>
            <a:r>
              <a:rPr lang="en" sz="1600"/>
              <a:t>Exit button</a:t>
            </a:r>
            <a:endParaRPr sz="1600"/>
          </a:p>
          <a:p>
            <a:pPr indent="-330200" lvl="1" marL="914400" rtl="0" algn="l">
              <a:spcBef>
                <a:spcPts val="0"/>
              </a:spcBef>
              <a:spcAft>
                <a:spcPts val="0"/>
              </a:spcAft>
              <a:buSzPts val="1600"/>
              <a:buChar char="-"/>
            </a:pPr>
            <a:r>
              <a:rPr lang="en" sz="1600"/>
              <a:t>Resizing</a:t>
            </a:r>
            <a:endParaRPr sz="1600"/>
          </a:p>
          <a:p>
            <a:pPr indent="-330200" lvl="0" marL="457200" rtl="0" algn="l">
              <a:spcBef>
                <a:spcPts val="0"/>
              </a:spcBef>
              <a:spcAft>
                <a:spcPts val="0"/>
              </a:spcAft>
              <a:buSzPts val="1600"/>
              <a:buChar char="-"/>
            </a:pPr>
            <a:r>
              <a:rPr lang="en" sz="1600"/>
              <a:t>Sudoku game</a:t>
            </a:r>
            <a:endParaRPr sz="1600"/>
          </a:p>
          <a:p>
            <a:pPr indent="-330200" lvl="1" marL="914400" rtl="0" algn="l">
              <a:spcBef>
                <a:spcPts val="0"/>
              </a:spcBef>
              <a:spcAft>
                <a:spcPts val="0"/>
              </a:spcAft>
              <a:buSzPts val="1600"/>
              <a:buChar char="-"/>
            </a:pPr>
            <a:r>
              <a:rPr lang="en" sz="1600"/>
              <a:t>Input validation</a:t>
            </a:r>
            <a:endParaRPr sz="1600"/>
          </a:p>
          <a:p>
            <a:pPr indent="-330200" lvl="1" marL="914400" rtl="0" algn="l">
              <a:spcBef>
                <a:spcPts val="0"/>
              </a:spcBef>
              <a:spcAft>
                <a:spcPts val="0"/>
              </a:spcAft>
              <a:buSzPts val="1600"/>
              <a:buChar char="-"/>
            </a:pPr>
            <a:r>
              <a:rPr lang="en" sz="1600"/>
              <a:t>Timer</a:t>
            </a:r>
            <a:endParaRPr sz="1600"/>
          </a:p>
          <a:p>
            <a:pPr indent="-330200" lvl="1" marL="914400" rtl="0" algn="l">
              <a:spcBef>
                <a:spcPts val="0"/>
              </a:spcBef>
              <a:spcAft>
                <a:spcPts val="0"/>
              </a:spcAft>
              <a:buSzPts val="1600"/>
              <a:buChar char="-"/>
            </a:pPr>
            <a:r>
              <a:rPr lang="en" sz="1600"/>
              <a:t>Blocks left</a:t>
            </a:r>
            <a:endParaRPr sz="1600"/>
          </a:p>
          <a:p>
            <a:pPr indent="-330200" lvl="1" marL="914400" rtl="0" algn="l">
              <a:spcBef>
                <a:spcPts val="0"/>
              </a:spcBef>
              <a:spcAft>
                <a:spcPts val="0"/>
              </a:spcAft>
              <a:buSzPts val="1600"/>
              <a:buChar char="-"/>
            </a:pPr>
            <a:r>
              <a:rPr lang="en" sz="1600"/>
              <a:t>Errors made</a:t>
            </a:r>
            <a:endParaRPr sz="1600"/>
          </a:p>
          <a:p>
            <a:pPr indent="-330200" lvl="1" marL="914400" rtl="0" algn="l">
              <a:spcBef>
                <a:spcPts val="0"/>
              </a:spcBef>
              <a:spcAft>
                <a:spcPts val="0"/>
              </a:spcAft>
              <a:buSzPts val="1600"/>
              <a:buChar char="-"/>
            </a:pPr>
            <a:r>
              <a:rPr lang="en" sz="1600"/>
              <a:t>Undo button</a:t>
            </a:r>
            <a:endParaRPr sz="1600"/>
          </a:p>
          <a:p>
            <a:pPr indent="-330200" lvl="1" marL="914400" rtl="0" algn="l">
              <a:spcBef>
                <a:spcPts val="0"/>
              </a:spcBef>
              <a:spcAft>
                <a:spcPts val="0"/>
              </a:spcAft>
              <a:buSzPts val="1600"/>
              <a:buChar char="-"/>
            </a:pPr>
            <a:r>
              <a:rPr lang="en" sz="1600"/>
              <a:t>Give up button</a:t>
            </a:r>
            <a:endParaRPr sz="1600"/>
          </a:p>
          <a:p>
            <a:pPr indent="-330200" lvl="1" marL="914400" rtl="0" algn="l">
              <a:spcBef>
                <a:spcPts val="0"/>
              </a:spcBef>
              <a:spcAft>
                <a:spcPts val="0"/>
              </a:spcAft>
              <a:buSzPts val="1600"/>
              <a:buChar char="-"/>
            </a:pPr>
            <a:r>
              <a:rPr lang="en" sz="1600"/>
              <a:t>Tutorial button</a:t>
            </a:r>
            <a:endParaRPr sz="1600"/>
          </a:p>
          <a:p>
            <a:pPr indent="-330200" lvl="1" marL="914400" rtl="0" algn="l">
              <a:spcBef>
                <a:spcPts val="0"/>
              </a:spcBef>
              <a:spcAft>
                <a:spcPts val="0"/>
              </a:spcAft>
              <a:buSzPts val="1600"/>
              <a:buChar char="-"/>
            </a:pPr>
            <a:r>
              <a:rPr lang="en" sz="1600"/>
              <a:t>Completion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Reflection:</a:t>
            </a:r>
            <a:endParaRPr b="1"/>
          </a:p>
        </p:txBody>
      </p:sp>
      <p:sp>
        <p:nvSpPr>
          <p:cNvPr id="202" name="Google Shape;202;p23"/>
          <p:cNvSpPr txBox="1"/>
          <p:nvPr>
            <p:ph idx="1" type="body"/>
          </p:nvPr>
        </p:nvSpPr>
        <p:spPr>
          <a:xfrm>
            <a:off x="1297500" y="1398300"/>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Daily Scrums</a:t>
            </a:r>
            <a:endParaRPr sz="2200"/>
          </a:p>
          <a:p>
            <a:pPr indent="-368300" lvl="0" marL="457200" rtl="0" algn="l">
              <a:spcBef>
                <a:spcPts val="0"/>
              </a:spcBef>
              <a:spcAft>
                <a:spcPts val="0"/>
              </a:spcAft>
              <a:buSzPts val="2200"/>
              <a:buChar char="●"/>
            </a:pPr>
            <a:r>
              <a:rPr lang="en" sz="2200"/>
              <a:t>What we would do differently next time?</a:t>
            </a:r>
            <a:endParaRPr sz="2200"/>
          </a:p>
          <a:p>
            <a:pPr indent="-368300" lvl="0" marL="457200" rtl="0" algn="l">
              <a:spcBef>
                <a:spcPts val="0"/>
              </a:spcBef>
              <a:spcAft>
                <a:spcPts val="0"/>
              </a:spcAft>
              <a:buSzPts val="2200"/>
              <a:buChar char="●"/>
            </a:pPr>
            <a:r>
              <a:rPr lang="en" sz="2200"/>
              <a:t>Major Successes </a:t>
            </a:r>
            <a:endParaRPr sz="2200"/>
          </a:p>
          <a:p>
            <a:pPr indent="-368300" lvl="0" marL="457200" rtl="0" algn="l">
              <a:spcBef>
                <a:spcPts val="0"/>
              </a:spcBef>
              <a:spcAft>
                <a:spcPts val="0"/>
              </a:spcAft>
              <a:buSzPts val="2200"/>
              <a:buChar char="●"/>
            </a:pPr>
            <a:r>
              <a:rPr lang="en" sz="2200"/>
              <a:t>Time estimation</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08" name="Google Shape;208;p24"/>
          <p:cNvSpPr txBox="1"/>
          <p:nvPr>
            <p:ph idx="1" type="body"/>
          </p:nvPr>
        </p:nvSpPr>
        <p:spPr>
          <a:xfrm>
            <a:off x="1165875" y="1238450"/>
            <a:ext cx="7038900" cy="3555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t>Major accomplishments: </a:t>
            </a:r>
            <a:endParaRPr b="1" sz="1700"/>
          </a:p>
          <a:p>
            <a:pPr indent="-336550" lvl="0" marL="457200" marR="0" rtl="0" algn="l">
              <a:lnSpc>
                <a:spcPct val="115000"/>
              </a:lnSpc>
              <a:spcBef>
                <a:spcPts val="1200"/>
              </a:spcBef>
              <a:spcAft>
                <a:spcPts val="0"/>
              </a:spcAft>
              <a:buSzPts val="1700"/>
              <a:buChar char="●"/>
            </a:pPr>
            <a:r>
              <a:rPr lang="en" sz="1700"/>
              <a:t>Implemented Sudoku Game</a:t>
            </a:r>
            <a:endParaRPr sz="1700"/>
          </a:p>
          <a:p>
            <a:pPr indent="-336550" lvl="0" marL="457200" marR="0" rtl="0" algn="l">
              <a:lnSpc>
                <a:spcPct val="115000"/>
              </a:lnSpc>
              <a:spcBef>
                <a:spcPts val="0"/>
              </a:spcBef>
              <a:spcAft>
                <a:spcPts val="0"/>
              </a:spcAft>
              <a:buSzPts val="1700"/>
              <a:buChar char="●"/>
            </a:pPr>
            <a:r>
              <a:rPr lang="en" sz="1700"/>
              <a:t>Reading data from CSV</a:t>
            </a:r>
            <a:endParaRPr sz="1700"/>
          </a:p>
          <a:p>
            <a:pPr indent="-336550" lvl="0" marL="457200" marR="0" rtl="0" algn="l">
              <a:lnSpc>
                <a:spcPct val="115000"/>
              </a:lnSpc>
              <a:spcBef>
                <a:spcPts val="0"/>
              </a:spcBef>
              <a:spcAft>
                <a:spcPts val="0"/>
              </a:spcAft>
              <a:buSzPts val="1700"/>
              <a:buChar char="●"/>
            </a:pPr>
            <a:r>
              <a:rPr lang="en" sz="1700"/>
              <a:t>Board highlighting</a:t>
            </a:r>
            <a:endParaRPr sz="1700"/>
          </a:p>
          <a:p>
            <a:pPr indent="-336550" lvl="0" marL="457200" marR="0" rtl="0" algn="l">
              <a:lnSpc>
                <a:spcPct val="115000"/>
              </a:lnSpc>
              <a:spcBef>
                <a:spcPts val="0"/>
              </a:spcBef>
              <a:spcAft>
                <a:spcPts val="0"/>
              </a:spcAft>
              <a:buSzPts val="1700"/>
              <a:buChar char="●"/>
            </a:pPr>
            <a:r>
              <a:rPr lang="en" sz="1700"/>
              <a:t>Resizing the Logo</a:t>
            </a:r>
            <a:endParaRPr sz="1700"/>
          </a:p>
          <a:p>
            <a:pPr indent="0" lvl="0" marL="0" marR="0" rtl="0" algn="l">
              <a:lnSpc>
                <a:spcPct val="115000"/>
              </a:lnSpc>
              <a:spcBef>
                <a:spcPts val="1200"/>
              </a:spcBef>
              <a:spcAft>
                <a:spcPts val="0"/>
              </a:spcAft>
              <a:buNone/>
            </a:pPr>
            <a:r>
              <a:rPr b="1" lang="en" sz="1700"/>
              <a:t>Future Considerations: </a:t>
            </a:r>
            <a:endParaRPr b="1" sz="1700"/>
          </a:p>
          <a:p>
            <a:pPr indent="-336550" lvl="0" marL="457200" marR="0" rtl="0" algn="l">
              <a:lnSpc>
                <a:spcPct val="115000"/>
              </a:lnSpc>
              <a:spcBef>
                <a:spcPts val="1200"/>
              </a:spcBef>
              <a:spcAft>
                <a:spcPts val="0"/>
              </a:spcAft>
              <a:buSzPts val="1700"/>
              <a:buChar char="●"/>
            </a:pPr>
            <a:r>
              <a:rPr lang="en" sz="1700"/>
              <a:t>Different levels</a:t>
            </a:r>
            <a:endParaRPr sz="1700"/>
          </a:p>
          <a:p>
            <a:pPr indent="-336550" lvl="0" marL="457200" marR="0" rtl="0" algn="l">
              <a:lnSpc>
                <a:spcPct val="115000"/>
              </a:lnSpc>
              <a:spcBef>
                <a:spcPts val="0"/>
              </a:spcBef>
              <a:spcAft>
                <a:spcPts val="0"/>
              </a:spcAft>
              <a:buSzPts val="1700"/>
              <a:buChar char="●"/>
            </a:pPr>
            <a:r>
              <a:rPr lang="en" sz="1700"/>
              <a:t>Saving progress</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2938800" y="2114700"/>
            <a:ext cx="32664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a:t>THANK YOU!</a:t>
            </a:r>
            <a:endParaRPr b="1"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650" y="440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Members and Roles:</a:t>
            </a:r>
            <a:endParaRPr b="1"/>
          </a:p>
        </p:txBody>
      </p:sp>
      <p:sp>
        <p:nvSpPr>
          <p:cNvPr id="141" name="Google Shape;141;p14"/>
          <p:cNvSpPr txBox="1"/>
          <p:nvPr>
            <p:ph idx="1" type="body"/>
          </p:nvPr>
        </p:nvSpPr>
        <p:spPr>
          <a:xfrm>
            <a:off x="752250" y="1307850"/>
            <a:ext cx="7584300" cy="333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408"/>
              <a:t>Team Members: </a:t>
            </a:r>
            <a:r>
              <a:rPr lang="en" sz="2408"/>
              <a:t>Tsugunobu Miyake,  Doruk Ozar,  Reva Sharma, and Kit Jackson</a:t>
            </a:r>
            <a:endParaRPr sz="2408"/>
          </a:p>
          <a:p>
            <a:pPr indent="0" lvl="0" marL="0" rtl="0" algn="l">
              <a:spcBef>
                <a:spcPts val="1200"/>
              </a:spcBef>
              <a:spcAft>
                <a:spcPts val="0"/>
              </a:spcAft>
              <a:buNone/>
            </a:pPr>
            <a:r>
              <a:rPr b="1" lang="en" sz="2408"/>
              <a:t>Majors:</a:t>
            </a:r>
            <a:r>
              <a:rPr lang="en" sz="2408"/>
              <a:t> We’re all  Computer Science &amp; Engineering majors!</a:t>
            </a:r>
            <a:endParaRPr sz="2408"/>
          </a:p>
          <a:p>
            <a:pPr indent="0" lvl="0" marL="0" rtl="0" algn="l">
              <a:spcBef>
                <a:spcPts val="1200"/>
              </a:spcBef>
              <a:spcAft>
                <a:spcPts val="0"/>
              </a:spcAft>
              <a:buNone/>
            </a:pPr>
            <a:r>
              <a:rPr b="1" lang="en" sz="2408"/>
              <a:t>SCRUM Master: </a:t>
            </a:r>
            <a:r>
              <a:rPr lang="en" sz="2408"/>
              <a:t>Tsugunobu Miyake</a:t>
            </a:r>
            <a:endParaRPr sz="2408"/>
          </a:p>
          <a:p>
            <a:pPr indent="0" lvl="0" marL="0" rtl="0" algn="l">
              <a:spcBef>
                <a:spcPts val="1200"/>
              </a:spcBef>
              <a:spcAft>
                <a:spcPts val="0"/>
              </a:spcAft>
              <a:buNone/>
            </a:pPr>
            <a:r>
              <a:rPr b="1" lang="en" sz="2408"/>
              <a:t>Product Owner: </a:t>
            </a:r>
            <a:r>
              <a:rPr lang="en" sz="2408"/>
              <a:t>Kit Jackson</a:t>
            </a:r>
            <a:endParaRPr sz="2408"/>
          </a:p>
          <a:p>
            <a:pPr indent="0" lvl="0" marL="0" rtl="0" algn="l">
              <a:spcBef>
                <a:spcPts val="1200"/>
              </a:spcBef>
              <a:spcAft>
                <a:spcPts val="0"/>
              </a:spcAft>
              <a:buNone/>
            </a:pPr>
            <a:r>
              <a:rPr b="1" lang="en" sz="2408"/>
              <a:t>Developers: </a:t>
            </a:r>
            <a:r>
              <a:rPr lang="en" sz="2408"/>
              <a:t>Doruk Ozar, Reva Sharma</a:t>
            </a:r>
            <a:endParaRPr sz="2408"/>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03475" y="965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User Interface &amp; Design: </a:t>
            </a:r>
            <a:r>
              <a:rPr lang="en" sz="2200"/>
              <a:t>Doruk and Tsugunobu mostly worked on the </a:t>
            </a:r>
            <a:r>
              <a:rPr b="1" lang="en" sz="2200"/>
              <a:t>User Interface</a:t>
            </a:r>
            <a:r>
              <a:rPr lang="en" sz="2200"/>
              <a:t> and </a:t>
            </a:r>
            <a:r>
              <a:rPr b="1" lang="en" sz="2200"/>
              <a:t>Design.</a:t>
            </a:r>
            <a:r>
              <a:rPr lang="en" sz="2200"/>
              <a:t> </a:t>
            </a:r>
            <a:endParaRPr sz="2200"/>
          </a:p>
          <a:p>
            <a:pPr indent="0" lvl="0" marL="0" rtl="0" algn="l">
              <a:spcBef>
                <a:spcPts val="1200"/>
              </a:spcBef>
              <a:spcAft>
                <a:spcPts val="0"/>
              </a:spcAft>
              <a:buNone/>
            </a:pPr>
            <a:r>
              <a:rPr b="1" lang="en" sz="2200"/>
              <a:t>Game logic: </a:t>
            </a:r>
            <a:r>
              <a:rPr lang="en" sz="2200"/>
              <a:t>Reva and Kit mostly worked on the </a:t>
            </a:r>
            <a:r>
              <a:rPr b="1" lang="en" sz="2200"/>
              <a:t>game logic</a:t>
            </a:r>
            <a:r>
              <a:rPr lang="en" sz="2200"/>
              <a:t> and </a:t>
            </a:r>
            <a:r>
              <a:rPr b="1" lang="en" sz="2200"/>
              <a:t>backend development</a:t>
            </a:r>
            <a:r>
              <a:rPr lang="en" sz="2200"/>
              <a:t> of the project.</a:t>
            </a:r>
            <a:endParaRPr sz="2200"/>
          </a:p>
          <a:p>
            <a:pPr indent="0" lvl="0" marL="0" rtl="0" algn="l">
              <a:spcBef>
                <a:spcPts val="1200"/>
              </a:spcBef>
              <a:spcAft>
                <a:spcPts val="0"/>
              </a:spcAft>
              <a:buNone/>
            </a:pPr>
            <a:r>
              <a:rPr lang="en" sz="2200"/>
              <a:t>We all worked together on connecting the 2 and writing up the documentation </a:t>
            </a:r>
            <a:endParaRPr sz="2200"/>
          </a:p>
          <a:p>
            <a:pPr indent="0" lvl="0" marL="0" rtl="0" algn="l">
              <a:spcBef>
                <a:spcPts val="1200"/>
              </a:spcBef>
              <a:spcAft>
                <a:spcPts val="12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Background/Motivation:</a:t>
            </a:r>
            <a:endParaRPr b="1"/>
          </a:p>
        </p:txBody>
      </p:sp>
      <p:sp>
        <p:nvSpPr>
          <p:cNvPr id="152" name="Google Shape;152;p16"/>
          <p:cNvSpPr txBox="1"/>
          <p:nvPr>
            <p:ph idx="1" type="body"/>
          </p:nvPr>
        </p:nvSpPr>
        <p:spPr>
          <a:xfrm>
            <a:off x="566350" y="582750"/>
            <a:ext cx="7922400" cy="34350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770"/>
              <a:buNone/>
            </a:pPr>
            <a:r>
              <a:t/>
            </a:r>
            <a:endParaRPr sz="2000"/>
          </a:p>
          <a:p>
            <a:pPr indent="-355600" lvl="0" marL="457200" rtl="0" algn="l">
              <a:lnSpc>
                <a:spcPct val="130000"/>
              </a:lnSpc>
              <a:spcBef>
                <a:spcPts val="1200"/>
              </a:spcBef>
              <a:spcAft>
                <a:spcPts val="0"/>
              </a:spcAft>
              <a:buSzPts val="2000"/>
              <a:buChar char="●"/>
            </a:pPr>
            <a:r>
              <a:rPr lang="en" sz="2000"/>
              <a:t>Always knew we wanted to build a game</a:t>
            </a:r>
            <a:endParaRPr sz="2000"/>
          </a:p>
          <a:p>
            <a:pPr indent="-355600" lvl="0" marL="457200" rtl="0" algn="l">
              <a:lnSpc>
                <a:spcPct val="130000"/>
              </a:lnSpc>
              <a:spcBef>
                <a:spcPts val="0"/>
              </a:spcBef>
              <a:spcAft>
                <a:spcPts val="0"/>
              </a:spcAft>
              <a:buSzPts val="2000"/>
              <a:buChar char="●"/>
            </a:pPr>
            <a:r>
              <a:rPr lang="en" sz="2000"/>
              <a:t>Selected Sudoku as after research we realized that rules are complex but not too difficult</a:t>
            </a:r>
            <a:endParaRPr sz="2000"/>
          </a:p>
          <a:p>
            <a:pPr indent="-355600" lvl="0" marL="457200" rtl="0" algn="l">
              <a:lnSpc>
                <a:spcPct val="130000"/>
              </a:lnSpc>
              <a:spcBef>
                <a:spcPts val="0"/>
              </a:spcBef>
              <a:spcAft>
                <a:spcPts val="0"/>
              </a:spcAft>
              <a:buSzPts val="2000"/>
              <a:buChar char="●"/>
            </a:pPr>
            <a:r>
              <a:rPr lang="en" sz="2000"/>
              <a:t>Popular game so there is a demand for it</a:t>
            </a:r>
            <a:endParaRPr sz="2000"/>
          </a:p>
          <a:p>
            <a:pPr indent="-355600" lvl="0" marL="457200" rtl="0" algn="l">
              <a:lnSpc>
                <a:spcPct val="130000"/>
              </a:lnSpc>
              <a:spcBef>
                <a:spcPts val="0"/>
              </a:spcBef>
              <a:spcAft>
                <a:spcPts val="0"/>
              </a:spcAft>
              <a:buSzPts val="2000"/>
              <a:buChar char="●"/>
            </a:pPr>
            <a:r>
              <a:rPr lang="en" sz="2000"/>
              <a:t>This particular implementation would make apt use of our teams’ strengths</a:t>
            </a:r>
            <a:endParaRPr sz="2000"/>
          </a:p>
          <a:p>
            <a:pPr indent="0" lvl="0" marL="0" rtl="0" algn="l">
              <a:lnSpc>
                <a:spcPct val="130000"/>
              </a:lnSpc>
              <a:spcBef>
                <a:spcPts val="1200"/>
              </a:spcBef>
              <a:spcAft>
                <a:spcPts val="0"/>
              </a:spcAft>
              <a:buSzPts val="770"/>
              <a:buNone/>
            </a:pPr>
            <a:r>
              <a:t/>
            </a:r>
            <a:endParaRPr sz="2000"/>
          </a:p>
          <a:p>
            <a:pPr indent="0" lvl="0" marL="0" rtl="0" algn="l">
              <a:lnSpc>
                <a:spcPct val="130000"/>
              </a:lnSpc>
              <a:spcBef>
                <a:spcPts val="1200"/>
              </a:spcBef>
              <a:spcAft>
                <a:spcPts val="1200"/>
              </a:spcAft>
              <a:buSzPts val="770"/>
              <a:buNone/>
            </a:pPr>
            <a:r>
              <a:t/>
            </a:r>
            <a:endParaRPr sz="2000"/>
          </a:p>
        </p:txBody>
      </p:sp>
      <p:pic>
        <p:nvPicPr>
          <p:cNvPr id="153" name="Google Shape;153;p16"/>
          <p:cNvPicPr preferRelativeResize="0"/>
          <p:nvPr/>
        </p:nvPicPr>
        <p:blipFill>
          <a:blip r:embed="rId3">
            <a:alphaModFix/>
          </a:blip>
          <a:stretch>
            <a:fillRect/>
          </a:stretch>
        </p:blipFill>
        <p:spPr>
          <a:xfrm>
            <a:off x="5256325" y="3235600"/>
            <a:ext cx="3535575" cy="167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88950"/>
            <a:ext cx="3018600" cy="393300"/>
          </a:xfrm>
          <a:prstGeom prst="rect">
            <a:avLst/>
          </a:prstGeom>
        </p:spPr>
        <p:txBody>
          <a:bodyPr anchorCtr="0" anchor="t" bIns="91425" lIns="91425" spcFirstLastPara="1" rIns="91425" wrap="square" tIns="91425">
            <a:normAutofit fontScale="90000"/>
          </a:bodyPr>
          <a:lstStyle/>
          <a:p>
            <a:pPr indent="-314325" lvl="0" marL="457200" rtl="0" algn="l">
              <a:lnSpc>
                <a:spcPct val="130000"/>
              </a:lnSpc>
              <a:spcBef>
                <a:spcPts val="0"/>
              </a:spcBef>
              <a:spcAft>
                <a:spcPts val="0"/>
              </a:spcAft>
              <a:buSzPct val="100000"/>
              <a:buFont typeface="Lato"/>
              <a:buChar char="●"/>
            </a:pPr>
            <a:r>
              <a:rPr lang="en" sz="1500">
                <a:latin typeface="Lato"/>
                <a:ea typeface="Lato"/>
                <a:cs typeface="Lato"/>
                <a:sym typeface="Lato"/>
              </a:rPr>
              <a:t>Özkan Pektemek: (Complete)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rotWithShape="1">
          <a:blip r:embed="rId3">
            <a:alphaModFix/>
          </a:blip>
          <a:srcRect b="18053" l="744" r="6197" t="23042"/>
          <a:stretch/>
        </p:blipFill>
        <p:spPr>
          <a:xfrm>
            <a:off x="427350" y="482300"/>
            <a:ext cx="8509798" cy="1317625"/>
          </a:xfrm>
          <a:prstGeom prst="rect">
            <a:avLst/>
          </a:prstGeom>
          <a:noFill/>
          <a:ln>
            <a:noFill/>
          </a:ln>
        </p:spPr>
      </p:pic>
      <p:sp>
        <p:nvSpPr>
          <p:cNvPr id="161" name="Google Shape;161;p17"/>
          <p:cNvSpPr txBox="1"/>
          <p:nvPr>
            <p:ph type="title"/>
          </p:nvPr>
        </p:nvSpPr>
        <p:spPr>
          <a:xfrm>
            <a:off x="1374675" y="1773075"/>
            <a:ext cx="3018600" cy="393300"/>
          </a:xfrm>
          <a:prstGeom prst="rect">
            <a:avLst/>
          </a:prstGeom>
        </p:spPr>
        <p:txBody>
          <a:bodyPr anchorCtr="0" anchor="t" bIns="91425" lIns="91425" spcFirstLastPara="1" rIns="91425" wrap="square" tIns="91425">
            <a:normAutofit fontScale="90000"/>
          </a:bodyPr>
          <a:lstStyle/>
          <a:p>
            <a:pPr indent="-314325" lvl="0" marL="457200" rtl="0" algn="l">
              <a:lnSpc>
                <a:spcPct val="130000"/>
              </a:lnSpc>
              <a:spcBef>
                <a:spcPts val="0"/>
              </a:spcBef>
              <a:spcAft>
                <a:spcPts val="0"/>
              </a:spcAft>
              <a:buSzPct val="100000"/>
              <a:buFont typeface="Lato"/>
              <a:buChar char="●"/>
            </a:pPr>
            <a:r>
              <a:rPr lang="en" sz="1500">
                <a:latin typeface="Lato"/>
                <a:ea typeface="Lato"/>
                <a:cs typeface="Lato"/>
                <a:sym typeface="Lato"/>
              </a:rPr>
              <a:t>Chloe Taylor</a:t>
            </a:r>
            <a:r>
              <a:rPr lang="en" sz="1500">
                <a:latin typeface="Lato"/>
                <a:ea typeface="Lato"/>
                <a:cs typeface="Lato"/>
                <a:sym typeface="Lato"/>
              </a:rPr>
              <a:t>: (Complete)</a:t>
            </a:r>
            <a:endParaRPr/>
          </a:p>
        </p:txBody>
      </p:sp>
      <p:pic>
        <p:nvPicPr>
          <p:cNvPr id="162" name="Google Shape;162;p17"/>
          <p:cNvPicPr preferRelativeResize="0"/>
          <p:nvPr/>
        </p:nvPicPr>
        <p:blipFill rotWithShape="1">
          <a:blip r:embed="rId4">
            <a:alphaModFix/>
          </a:blip>
          <a:srcRect b="26405" l="1184" r="1747" t="0"/>
          <a:stretch/>
        </p:blipFill>
        <p:spPr>
          <a:xfrm>
            <a:off x="459775" y="2127950"/>
            <a:ext cx="8455352" cy="1317625"/>
          </a:xfrm>
          <a:prstGeom prst="rect">
            <a:avLst/>
          </a:prstGeom>
          <a:noFill/>
          <a:ln>
            <a:noFill/>
          </a:ln>
        </p:spPr>
      </p:pic>
      <p:sp>
        <p:nvSpPr>
          <p:cNvPr id="163" name="Google Shape;163;p17"/>
          <p:cNvSpPr txBox="1"/>
          <p:nvPr>
            <p:ph type="title"/>
          </p:nvPr>
        </p:nvSpPr>
        <p:spPr>
          <a:xfrm>
            <a:off x="1374675" y="3419575"/>
            <a:ext cx="3018600" cy="393300"/>
          </a:xfrm>
          <a:prstGeom prst="rect">
            <a:avLst/>
          </a:prstGeom>
        </p:spPr>
        <p:txBody>
          <a:bodyPr anchorCtr="0" anchor="t" bIns="91425" lIns="91425" spcFirstLastPara="1" rIns="91425" wrap="square" tIns="91425">
            <a:normAutofit fontScale="90000"/>
          </a:bodyPr>
          <a:lstStyle/>
          <a:p>
            <a:pPr indent="-314325" lvl="0" marL="457200" rtl="0" algn="l">
              <a:lnSpc>
                <a:spcPct val="130000"/>
              </a:lnSpc>
              <a:spcBef>
                <a:spcPts val="0"/>
              </a:spcBef>
              <a:spcAft>
                <a:spcPts val="0"/>
              </a:spcAft>
              <a:buSzPct val="100000"/>
              <a:buFont typeface="Lato"/>
              <a:buChar char="●"/>
            </a:pPr>
            <a:r>
              <a:rPr lang="en" sz="1500">
                <a:latin typeface="Lato"/>
                <a:ea typeface="Lato"/>
                <a:cs typeface="Lato"/>
                <a:sym typeface="Lato"/>
              </a:rPr>
              <a:t>Marius Madsen</a:t>
            </a:r>
            <a:r>
              <a:rPr lang="en" sz="1500">
                <a:latin typeface="Lato"/>
                <a:ea typeface="Lato"/>
                <a:cs typeface="Lato"/>
                <a:sym typeface="Lato"/>
              </a:rPr>
              <a:t>: (Incomplete)</a:t>
            </a:r>
            <a:endParaRPr/>
          </a:p>
        </p:txBody>
      </p:sp>
      <p:pic>
        <p:nvPicPr>
          <p:cNvPr id="164" name="Google Shape;164;p17"/>
          <p:cNvPicPr preferRelativeResize="0"/>
          <p:nvPr/>
        </p:nvPicPr>
        <p:blipFill>
          <a:blip r:embed="rId5">
            <a:alphaModFix/>
          </a:blip>
          <a:stretch>
            <a:fillRect/>
          </a:stretch>
        </p:blipFill>
        <p:spPr>
          <a:xfrm>
            <a:off x="507275" y="3773600"/>
            <a:ext cx="8407849" cy="1276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8"/>
          <p:cNvPicPr preferRelativeResize="0"/>
          <p:nvPr/>
        </p:nvPicPr>
        <p:blipFill rotWithShape="1">
          <a:blip r:embed="rId3">
            <a:alphaModFix/>
          </a:blip>
          <a:srcRect b="9763" l="2029" r="4424" t="0"/>
          <a:stretch/>
        </p:blipFill>
        <p:spPr>
          <a:xfrm>
            <a:off x="984337" y="400462"/>
            <a:ext cx="7175326" cy="43425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Discuss your design</a:t>
            </a:r>
            <a:endParaRPr b="1"/>
          </a:p>
        </p:txBody>
      </p:sp>
      <p:pic>
        <p:nvPicPr>
          <p:cNvPr id="177" name="Google Shape;177;p19"/>
          <p:cNvPicPr preferRelativeResize="0"/>
          <p:nvPr/>
        </p:nvPicPr>
        <p:blipFill>
          <a:blip r:embed="rId3">
            <a:alphaModFix/>
          </a:blip>
          <a:stretch>
            <a:fillRect/>
          </a:stretch>
        </p:blipFill>
        <p:spPr>
          <a:xfrm>
            <a:off x="1297500" y="1031625"/>
            <a:ext cx="6675150" cy="380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Discuss your design</a:t>
            </a:r>
            <a:endParaRPr b="1"/>
          </a:p>
        </p:txBody>
      </p:sp>
      <p:pic>
        <p:nvPicPr>
          <p:cNvPr id="183" name="Google Shape;183;p20"/>
          <p:cNvPicPr preferRelativeResize="0"/>
          <p:nvPr/>
        </p:nvPicPr>
        <p:blipFill>
          <a:blip r:embed="rId3">
            <a:alphaModFix/>
          </a:blip>
          <a:stretch>
            <a:fillRect/>
          </a:stretch>
        </p:blipFill>
        <p:spPr>
          <a:xfrm>
            <a:off x="39813" y="1640200"/>
            <a:ext cx="9064375" cy="23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Implementation:</a:t>
            </a:r>
            <a:endParaRPr b="1"/>
          </a:p>
        </p:txBody>
      </p:sp>
      <p:sp>
        <p:nvSpPr>
          <p:cNvPr id="189" name="Google Shape;189;p21"/>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Scene</a:t>
            </a:r>
            <a:r>
              <a:rPr lang="en" sz="1800"/>
              <a:t> </a:t>
            </a:r>
            <a:r>
              <a:rPr lang="en" sz="1800"/>
              <a:t>Builder</a:t>
            </a:r>
            <a:endParaRPr sz="1800"/>
          </a:p>
          <a:p>
            <a:pPr indent="-342900" lvl="0" marL="457200" rtl="0" algn="l">
              <a:spcBef>
                <a:spcPts val="0"/>
              </a:spcBef>
              <a:spcAft>
                <a:spcPts val="0"/>
              </a:spcAft>
              <a:buSzPts val="1800"/>
              <a:buChar char="●"/>
            </a:pPr>
            <a:r>
              <a:rPr lang="en" sz="1800"/>
              <a:t>GridPane/CSS</a:t>
            </a:r>
            <a:endParaRPr sz="1800"/>
          </a:p>
          <a:p>
            <a:pPr indent="-342900" lvl="0" marL="457200" rtl="0" algn="l">
              <a:spcBef>
                <a:spcPts val="0"/>
              </a:spcBef>
              <a:spcAft>
                <a:spcPts val="0"/>
              </a:spcAft>
              <a:buSzPts val="1800"/>
              <a:buChar char="●"/>
            </a:pPr>
            <a:r>
              <a:rPr i="1" lang="en" sz="1800"/>
              <a:t>GridState </a:t>
            </a:r>
            <a:r>
              <a:rPr lang="en" sz="1800"/>
              <a:t>ObjectProperty to highlight Sudoku cells</a:t>
            </a:r>
            <a:endParaRPr sz="1800"/>
          </a:p>
          <a:p>
            <a:pPr indent="0" lvl="0" marL="0" rtl="0" algn="l">
              <a:spcBef>
                <a:spcPts val="120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4647000" y="1567550"/>
            <a:ext cx="3732624" cy="2969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