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5" r:id="rId4"/>
    <p:sldMasterId id="214748367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6858000" cx="12192000"/>
  <p:notesSz cx="7772400" cy="10058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208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368675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402138" y="0"/>
            <a:ext cx="3368675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869950" y="1257300"/>
            <a:ext cx="6032500" cy="3394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553575"/>
            <a:ext cx="3368675" cy="504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:notes"/>
          <p:cNvSpPr txBox="1"/>
          <p:nvPr>
            <p:ph idx="1" type="body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:notes"/>
          <p:cNvSpPr/>
          <p:nvPr>
            <p:ph idx="2" type="sldImg"/>
          </p:nvPr>
        </p:nvSpPr>
        <p:spPr>
          <a:xfrm>
            <a:off x="869950" y="1257300"/>
            <a:ext cx="6032500" cy="3394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26a8501a18_0_107:notes"/>
          <p:cNvSpPr/>
          <p:nvPr>
            <p:ph idx="2" type="sldImg"/>
          </p:nvPr>
        </p:nvSpPr>
        <p:spPr>
          <a:xfrm>
            <a:off x="869950" y="1257300"/>
            <a:ext cx="6032400" cy="3394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26a8501a18_0_107:notes"/>
          <p:cNvSpPr txBox="1"/>
          <p:nvPr>
            <p:ph idx="1" type="body"/>
          </p:nvPr>
        </p:nvSpPr>
        <p:spPr>
          <a:xfrm>
            <a:off x="777875" y="4840288"/>
            <a:ext cx="6216600" cy="396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126a8501a18_0_107:notes"/>
          <p:cNvSpPr txBox="1"/>
          <p:nvPr>
            <p:ph idx="12" type="sldNum"/>
          </p:nvPr>
        </p:nvSpPr>
        <p:spPr>
          <a:xfrm>
            <a:off x="4402138" y="9553575"/>
            <a:ext cx="3368700" cy="504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26a8501a18_0_68:notes"/>
          <p:cNvSpPr/>
          <p:nvPr>
            <p:ph idx="2" type="sldImg"/>
          </p:nvPr>
        </p:nvSpPr>
        <p:spPr>
          <a:xfrm>
            <a:off x="869950" y="1257300"/>
            <a:ext cx="6032400" cy="3394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26a8501a18_0_68:notes"/>
          <p:cNvSpPr txBox="1"/>
          <p:nvPr>
            <p:ph idx="1" type="body"/>
          </p:nvPr>
        </p:nvSpPr>
        <p:spPr>
          <a:xfrm>
            <a:off x="777875" y="4840288"/>
            <a:ext cx="6216600" cy="396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126a8501a18_0_68:notes"/>
          <p:cNvSpPr txBox="1"/>
          <p:nvPr>
            <p:ph idx="12" type="sldNum"/>
          </p:nvPr>
        </p:nvSpPr>
        <p:spPr>
          <a:xfrm>
            <a:off x="4402138" y="9553575"/>
            <a:ext cx="3368700" cy="504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26a8501a18_0_87:notes"/>
          <p:cNvSpPr/>
          <p:nvPr>
            <p:ph idx="2" type="sldImg"/>
          </p:nvPr>
        </p:nvSpPr>
        <p:spPr>
          <a:xfrm>
            <a:off x="869950" y="1257300"/>
            <a:ext cx="6032400" cy="3394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26a8501a18_0_87:notes"/>
          <p:cNvSpPr txBox="1"/>
          <p:nvPr>
            <p:ph idx="1" type="body"/>
          </p:nvPr>
        </p:nvSpPr>
        <p:spPr>
          <a:xfrm>
            <a:off x="777875" y="4840288"/>
            <a:ext cx="6216600" cy="396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126a8501a18_0_87:notes"/>
          <p:cNvSpPr txBox="1"/>
          <p:nvPr>
            <p:ph idx="12" type="sldNum"/>
          </p:nvPr>
        </p:nvSpPr>
        <p:spPr>
          <a:xfrm>
            <a:off x="4402138" y="9553575"/>
            <a:ext cx="3368700" cy="504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26a8501a18_0_117:notes"/>
          <p:cNvSpPr/>
          <p:nvPr>
            <p:ph idx="2" type="sldImg"/>
          </p:nvPr>
        </p:nvSpPr>
        <p:spPr>
          <a:xfrm>
            <a:off x="869950" y="1257300"/>
            <a:ext cx="6032400" cy="3394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26a8501a18_0_117:notes"/>
          <p:cNvSpPr txBox="1"/>
          <p:nvPr>
            <p:ph idx="1" type="body"/>
          </p:nvPr>
        </p:nvSpPr>
        <p:spPr>
          <a:xfrm>
            <a:off x="777875" y="4840288"/>
            <a:ext cx="6216600" cy="396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g126a8501a18_0_117:notes"/>
          <p:cNvSpPr txBox="1"/>
          <p:nvPr>
            <p:ph idx="12" type="sldNum"/>
          </p:nvPr>
        </p:nvSpPr>
        <p:spPr>
          <a:xfrm>
            <a:off x="4402138" y="9553575"/>
            <a:ext cx="3368700" cy="504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26a8501a18_0_124:notes"/>
          <p:cNvSpPr/>
          <p:nvPr>
            <p:ph idx="2" type="sldImg"/>
          </p:nvPr>
        </p:nvSpPr>
        <p:spPr>
          <a:xfrm>
            <a:off x="869950" y="1257300"/>
            <a:ext cx="6032400" cy="3394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26a8501a18_0_124:notes"/>
          <p:cNvSpPr txBox="1"/>
          <p:nvPr>
            <p:ph idx="1" type="body"/>
          </p:nvPr>
        </p:nvSpPr>
        <p:spPr>
          <a:xfrm>
            <a:off x="777875" y="4840288"/>
            <a:ext cx="6216600" cy="396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g126a8501a18_0_124:notes"/>
          <p:cNvSpPr txBox="1"/>
          <p:nvPr>
            <p:ph idx="12" type="sldNum"/>
          </p:nvPr>
        </p:nvSpPr>
        <p:spPr>
          <a:xfrm>
            <a:off x="4402138" y="9553575"/>
            <a:ext cx="3368700" cy="504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11bc5a3561_0_0:notes"/>
          <p:cNvSpPr/>
          <p:nvPr>
            <p:ph idx="2" type="sldImg"/>
          </p:nvPr>
        </p:nvSpPr>
        <p:spPr>
          <a:xfrm>
            <a:off x="869950" y="1257300"/>
            <a:ext cx="6032400" cy="3394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11bc5a3561_0_0:notes"/>
          <p:cNvSpPr txBox="1"/>
          <p:nvPr>
            <p:ph idx="1" type="body"/>
          </p:nvPr>
        </p:nvSpPr>
        <p:spPr>
          <a:xfrm>
            <a:off x="777875" y="4840288"/>
            <a:ext cx="6216600" cy="396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g111bc5a3561_0_0:notes"/>
          <p:cNvSpPr txBox="1"/>
          <p:nvPr>
            <p:ph idx="12" type="sldNum"/>
          </p:nvPr>
        </p:nvSpPr>
        <p:spPr>
          <a:xfrm>
            <a:off x="4402138" y="9553575"/>
            <a:ext cx="3368700" cy="504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:notes"/>
          <p:cNvSpPr txBox="1"/>
          <p:nvPr>
            <p:ph idx="1" type="body"/>
          </p:nvPr>
        </p:nvSpPr>
        <p:spPr>
          <a:xfrm>
            <a:off x="777875" y="4840288"/>
            <a:ext cx="6216600" cy="396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:notes"/>
          <p:cNvSpPr/>
          <p:nvPr>
            <p:ph idx="2" type="sldImg"/>
          </p:nvPr>
        </p:nvSpPr>
        <p:spPr>
          <a:xfrm>
            <a:off x="869950" y="1257300"/>
            <a:ext cx="6032400" cy="3394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261cdddb3f_0_13:notes"/>
          <p:cNvSpPr/>
          <p:nvPr>
            <p:ph idx="2" type="sldImg"/>
          </p:nvPr>
        </p:nvSpPr>
        <p:spPr>
          <a:xfrm>
            <a:off x="869950" y="1257300"/>
            <a:ext cx="6032400" cy="3394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261cdddb3f_0_13:notes"/>
          <p:cNvSpPr txBox="1"/>
          <p:nvPr>
            <p:ph idx="1" type="body"/>
          </p:nvPr>
        </p:nvSpPr>
        <p:spPr>
          <a:xfrm>
            <a:off x="777875" y="4840288"/>
            <a:ext cx="6216600" cy="396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1261cdddb3f_0_13:notes"/>
          <p:cNvSpPr txBox="1"/>
          <p:nvPr>
            <p:ph idx="12" type="sldNum"/>
          </p:nvPr>
        </p:nvSpPr>
        <p:spPr>
          <a:xfrm>
            <a:off x="4402138" y="9553575"/>
            <a:ext cx="3368700" cy="504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26a8501a18_0_29:notes"/>
          <p:cNvSpPr/>
          <p:nvPr>
            <p:ph idx="2" type="sldImg"/>
          </p:nvPr>
        </p:nvSpPr>
        <p:spPr>
          <a:xfrm>
            <a:off x="869950" y="1257300"/>
            <a:ext cx="6032400" cy="3394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26a8501a18_0_29:notes"/>
          <p:cNvSpPr txBox="1"/>
          <p:nvPr>
            <p:ph idx="1" type="body"/>
          </p:nvPr>
        </p:nvSpPr>
        <p:spPr>
          <a:xfrm>
            <a:off x="777875" y="4840288"/>
            <a:ext cx="6216600" cy="396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126a8501a18_0_29:notes"/>
          <p:cNvSpPr txBox="1"/>
          <p:nvPr>
            <p:ph idx="12" type="sldNum"/>
          </p:nvPr>
        </p:nvSpPr>
        <p:spPr>
          <a:xfrm>
            <a:off x="4402138" y="9553575"/>
            <a:ext cx="3368700" cy="504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6a8501a18_0_45:notes"/>
          <p:cNvSpPr/>
          <p:nvPr>
            <p:ph idx="2" type="sldImg"/>
          </p:nvPr>
        </p:nvSpPr>
        <p:spPr>
          <a:xfrm>
            <a:off x="869950" y="1257300"/>
            <a:ext cx="6032400" cy="3394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26a8501a18_0_45:notes"/>
          <p:cNvSpPr txBox="1"/>
          <p:nvPr>
            <p:ph idx="1" type="body"/>
          </p:nvPr>
        </p:nvSpPr>
        <p:spPr>
          <a:xfrm>
            <a:off x="777875" y="4840288"/>
            <a:ext cx="6216600" cy="396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126a8501a18_0_45:notes"/>
          <p:cNvSpPr txBox="1"/>
          <p:nvPr>
            <p:ph idx="12" type="sldNum"/>
          </p:nvPr>
        </p:nvSpPr>
        <p:spPr>
          <a:xfrm>
            <a:off x="4402138" y="9553575"/>
            <a:ext cx="3368700" cy="504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26a8501a18_0_37:notes"/>
          <p:cNvSpPr/>
          <p:nvPr>
            <p:ph idx="2" type="sldImg"/>
          </p:nvPr>
        </p:nvSpPr>
        <p:spPr>
          <a:xfrm>
            <a:off x="869950" y="1257300"/>
            <a:ext cx="6032400" cy="3394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26a8501a18_0_37:notes"/>
          <p:cNvSpPr txBox="1"/>
          <p:nvPr>
            <p:ph idx="1" type="body"/>
          </p:nvPr>
        </p:nvSpPr>
        <p:spPr>
          <a:xfrm>
            <a:off x="777875" y="4840288"/>
            <a:ext cx="6216600" cy="396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126a8501a18_0_37:notes"/>
          <p:cNvSpPr txBox="1"/>
          <p:nvPr>
            <p:ph idx="12" type="sldNum"/>
          </p:nvPr>
        </p:nvSpPr>
        <p:spPr>
          <a:xfrm>
            <a:off x="4402138" y="9553575"/>
            <a:ext cx="3368700" cy="504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26a8501a18_0_53:notes"/>
          <p:cNvSpPr/>
          <p:nvPr>
            <p:ph idx="2" type="sldImg"/>
          </p:nvPr>
        </p:nvSpPr>
        <p:spPr>
          <a:xfrm>
            <a:off x="869950" y="1257300"/>
            <a:ext cx="6032400" cy="3394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26a8501a18_0_53:notes"/>
          <p:cNvSpPr txBox="1"/>
          <p:nvPr>
            <p:ph idx="1" type="body"/>
          </p:nvPr>
        </p:nvSpPr>
        <p:spPr>
          <a:xfrm>
            <a:off x="777875" y="4840288"/>
            <a:ext cx="6216600" cy="396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126a8501a18_0_53:notes"/>
          <p:cNvSpPr txBox="1"/>
          <p:nvPr>
            <p:ph idx="12" type="sldNum"/>
          </p:nvPr>
        </p:nvSpPr>
        <p:spPr>
          <a:xfrm>
            <a:off x="4402138" y="9553575"/>
            <a:ext cx="3368700" cy="504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26a8501a18_0_61:notes"/>
          <p:cNvSpPr/>
          <p:nvPr>
            <p:ph idx="2" type="sldImg"/>
          </p:nvPr>
        </p:nvSpPr>
        <p:spPr>
          <a:xfrm>
            <a:off x="869950" y="1257300"/>
            <a:ext cx="6032400" cy="3394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26a8501a18_0_61:notes"/>
          <p:cNvSpPr txBox="1"/>
          <p:nvPr>
            <p:ph idx="1" type="body"/>
          </p:nvPr>
        </p:nvSpPr>
        <p:spPr>
          <a:xfrm>
            <a:off x="777875" y="4840288"/>
            <a:ext cx="6216600" cy="396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126a8501a18_0_61:notes"/>
          <p:cNvSpPr txBox="1"/>
          <p:nvPr>
            <p:ph idx="12" type="sldNum"/>
          </p:nvPr>
        </p:nvSpPr>
        <p:spPr>
          <a:xfrm>
            <a:off x="4402138" y="9553575"/>
            <a:ext cx="3368700" cy="504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26a8501a18_0_98:notes"/>
          <p:cNvSpPr/>
          <p:nvPr>
            <p:ph idx="2" type="sldImg"/>
          </p:nvPr>
        </p:nvSpPr>
        <p:spPr>
          <a:xfrm>
            <a:off x="869950" y="1257300"/>
            <a:ext cx="6032400" cy="3394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26a8501a18_0_98:notes"/>
          <p:cNvSpPr txBox="1"/>
          <p:nvPr>
            <p:ph idx="1" type="body"/>
          </p:nvPr>
        </p:nvSpPr>
        <p:spPr>
          <a:xfrm>
            <a:off x="777875" y="4840288"/>
            <a:ext cx="6216600" cy="396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126a8501a18_0_98:notes"/>
          <p:cNvSpPr txBox="1"/>
          <p:nvPr>
            <p:ph idx="12" type="sldNum"/>
          </p:nvPr>
        </p:nvSpPr>
        <p:spPr>
          <a:xfrm>
            <a:off x="4402138" y="9553575"/>
            <a:ext cx="3368700" cy="504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1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/>
          <p:nvPr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3860800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0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2"/>
          <p:cNvSpPr txBox="1"/>
          <p:nvPr>
            <p:ph idx="1" type="body"/>
          </p:nvPr>
        </p:nvSpPr>
        <p:spPr>
          <a:xfrm>
            <a:off x="3352800" y="5410200"/>
            <a:ext cx="802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type="title"/>
          </p:nvPr>
        </p:nvSpPr>
        <p:spPr>
          <a:xfrm>
            <a:off x="3352800" y="3810000"/>
            <a:ext cx="8026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BITS_university_logo_whitevert.png" id="27" name="Google Shape;27;p2"/>
          <p:cNvPicPr preferRelativeResize="0"/>
          <p:nvPr/>
        </p:nvPicPr>
        <p:blipFill rotWithShape="1">
          <a:blip r:embed="rId3">
            <a:alphaModFix/>
          </a:blip>
          <a:srcRect b="28592" l="0" r="0" t="2"/>
          <a:stretch/>
        </p:blipFill>
        <p:spPr>
          <a:xfrm>
            <a:off x="101600" y="3352800"/>
            <a:ext cx="2743200" cy="19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2"/>
          <p:cNvSpPr txBox="1"/>
          <p:nvPr/>
        </p:nvSpPr>
        <p:spPr>
          <a:xfrm>
            <a:off x="-101600" y="5257800"/>
            <a:ext cx="29464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b="0" i="0" lang="en-IN" sz="2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/>
          </a:p>
        </p:txBody>
      </p:sp>
      <p:sp>
        <p:nvSpPr>
          <p:cNvPr id="29" name="Google Shape;29;p2"/>
          <p:cNvSpPr txBox="1"/>
          <p:nvPr/>
        </p:nvSpPr>
        <p:spPr>
          <a:xfrm>
            <a:off x="203200" y="5666602"/>
            <a:ext cx="2540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Pilani Campus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2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2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16"/>
          <p:cNvGrpSpPr/>
          <p:nvPr/>
        </p:nvGrpSpPr>
        <p:grpSpPr>
          <a:xfrm>
            <a:off x="2778448" y="6550672"/>
            <a:ext cx="9413346" cy="48601"/>
            <a:chOff x="2083888" y="6550671"/>
            <a:chExt cx="7060186" cy="48601"/>
          </a:xfrm>
        </p:grpSpPr>
        <p:sp>
          <p:nvSpPr>
            <p:cNvPr id="113" name="Google Shape;113;p16"/>
            <p:cNvSpPr/>
            <p:nvPr/>
          </p:nvSpPr>
          <p:spPr>
            <a:xfrm>
              <a:off x="4630476" y="6550672"/>
              <a:ext cx="2328600" cy="486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6"/>
            <p:cNvSpPr/>
            <p:nvPr/>
          </p:nvSpPr>
          <p:spPr>
            <a:xfrm>
              <a:off x="6907874" y="6550671"/>
              <a:ext cx="2236200" cy="45600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2083888" y="6550672"/>
              <a:ext cx="2580600" cy="486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Picture 7.png" id="116" name="Google Shape;116;p16"/>
          <p:cNvPicPr preferRelativeResize="0"/>
          <p:nvPr/>
        </p:nvPicPr>
        <p:blipFill rotWithShape="1">
          <a:blip r:embed="rId2">
            <a:alphaModFix/>
          </a:blip>
          <a:srcRect b="5338" l="1922" r="0" t="0"/>
          <a:stretch/>
        </p:blipFill>
        <p:spPr>
          <a:xfrm>
            <a:off x="8839201" y="-1"/>
            <a:ext cx="2924257" cy="6926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" name="Google Shape;117;p16"/>
          <p:cNvGrpSpPr/>
          <p:nvPr/>
        </p:nvGrpSpPr>
        <p:grpSpPr>
          <a:xfrm>
            <a:off x="2844737" y="6553201"/>
            <a:ext cx="9346979" cy="45600"/>
            <a:chOff x="1905000" y="6553200"/>
            <a:chExt cx="7010409" cy="45600"/>
          </a:xfrm>
        </p:grpSpPr>
        <p:sp>
          <p:nvSpPr>
            <p:cNvPr id="118" name="Google Shape;118;p16"/>
            <p:cNvSpPr/>
            <p:nvPr/>
          </p:nvSpPr>
          <p:spPr>
            <a:xfrm>
              <a:off x="4267200" y="6553200"/>
              <a:ext cx="2328600" cy="456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1905000" y="6553200"/>
              <a:ext cx="2362200" cy="456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6586809" y="6553200"/>
              <a:ext cx="2328600" cy="45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1" name="Google Shape;121;p16"/>
          <p:cNvGrpSpPr/>
          <p:nvPr/>
        </p:nvGrpSpPr>
        <p:grpSpPr>
          <a:xfrm>
            <a:off x="10" y="257259"/>
            <a:ext cx="8826806" cy="45605"/>
            <a:chOff x="1905000" y="6553200"/>
            <a:chExt cx="7010409" cy="45600"/>
          </a:xfrm>
        </p:grpSpPr>
        <p:sp>
          <p:nvSpPr>
            <p:cNvPr id="122" name="Google Shape;122;p16"/>
            <p:cNvSpPr/>
            <p:nvPr/>
          </p:nvSpPr>
          <p:spPr>
            <a:xfrm>
              <a:off x="4267200" y="6553200"/>
              <a:ext cx="2328600" cy="456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1905000" y="6553200"/>
              <a:ext cx="2362200" cy="456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6"/>
            <p:cNvSpPr/>
            <p:nvPr/>
          </p:nvSpPr>
          <p:spPr>
            <a:xfrm>
              <a:off x="6586809" y="6553200"/>
              <a:ext cx="2328600" cy="45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16"/>
          <p:cNvSpPr txBox="1"/>
          <p:nvPr>
            <p:ph idx="1" type="body"/>
          </p:nvPr>
        </p:nvSpPr>
        <p:spPr>
          <a:xfrm>
            <a:off x="740650" y="2857500"/>
            <a:ext cx="8432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16"/>
          <p:cNvSpPr txBox="1"/>
          <p:nvPr>
            <p:ph idx="11" type="ftr"/>
          </p:nvPr>
        </p:nvSpPr>
        <p:spPr>
          <a:xfrm>
            <a:off x="0" y="6554056"/>
            <a:ext cx="121920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Google Shape;127;p16"/>
          <p:cNvSpPr txBox="1"/>
          <p:nvPr>
            <p:ph idx="12" type="sldNum"/>
          </p:nvPr>
        </p:nvSpPr>
        <p:spPr>
          <a:xfrm>
            <a:off x="11815" y="6554055"/>
            <a:ext cx="121803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/>
        </p:nvSpPr>
        <p:spPr>
          <a:xfrm>
            <a:off x="159125" y="159125"/>
            <a:ext cx="8290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  <p:sp>
        <p:nvSpPr>
          <p:cNvPr id="130" name="Google Shape;130;p1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>
            <p:ph type="title"/>
          </p:nvPr>
        </p:nvSpPr>
        <p:spPr>
          <a:xfrm>
            <a:off x="5" y="347475"/>
            <a:ext cx="109725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8"/>
          <p:cNvSpPr txBox="1"/>
          <p:nvPr>
            <p:ph idx="1" type="subTitle"/>
          </p:nvPr>
        </p:nvSpPr>
        <p:spPr>
          <a:xfrm>
            <a:off x="704955" y="1492270"/>
            <a:ext cx="109725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1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5" y="347475"/>
            <a:ext cx="109725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9"/>
          <p:cNvSpPr txBox="1"/>
          <p:nvPr>
            <p:ph idx="1" type="body"/>
          </p:nvPr>
        </p:nvSpPr>
        <p:spPr>
          <a:xfrm>
            <a:off x="704955" y="1492270"/>
            <a:ext cx="109725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1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5" y="347475"/>
            <a:ext cx="109725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609480" y="1604520"/>
            <a:ext cx="53544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20"/>
          <p:cNvSpPr txBox="1"/>
          <p:nvPr>
            <p:ph idx="2" type="body"/>
          </p:nvPr>
        </p:nvSpPr>
        <p:spPr>
          <a:xfrm>
            <a:off x="6231960" y="1604520"/>
            <a:ext cx="53544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3" name="Google Shape;143;p2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5" y="347475"/>
            <a:ext cx="109725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idx="1" type="subTitle"/>
          </p:nvPr>
        </p:nvSpPr>
        <p:spPr>
          <a:xfrm>
            <a:off x="609480" y="273600"/>
            <a:ext cx="10972500" cy="53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5" y="347475"/>
            <a:ext cx="109725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609480" y="160452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" name="Google Shape;153;p23"/>
          <p:cNvSpPr txBox="1"/>
          <p:nvPr>
            <p:ph idx="2" type="body"/>
          </p:nvPr>
        </p:nvSpPr>
        <p:spPr>
          <a:xfrm>
            <a:off x="6231960" y="1604520"/>
            <a:ext cx="53544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23"/>
          <p:cNvSpPr txBox="1"/>
          <p:nvPr>
            <p:ph idx="3" type="body"/>
          </p:nvPr>
        </p:nvSpPr>
        <p:spPr>
          <a:xfrm>
            <a:off x="609480" y="368208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5" name="Google Shape;155;p2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5" y="347475"/>
            <a:ext cx="109725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609480" y="1604520"/>
            <a:ext cx="53544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24"/>
          <p:cNvSpPr txBox="1"/>
          <p:nvPr>
            <p:ph idx="2" type="body"/>
          </p:nvPr>
        </p:nvSpPr>
        <p:spPr>
          <a:xfrm>
            <a:off x="6231960" y="160452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24"/>
          <p:cNvSpPr txBox="1"/>
          <p:nvPr>
            <p:ph idx="3" type="body"/>
          </p:nvPr>
        </p:nvSpPr>
        <p:spPr>
          <a:xfrm>
            <a:off x="6231960" y="368208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" name="Google Shape;161;p2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5" y="347475"/>
            <a:ext cx="109725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609480" y="160452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5" name="Google Shape;165;p25"/>
          <p:cNvSpPr txBox="1"/>
          <p:nvPr>
            <p:ph idx="2" type="body"/>
          </p:nvPr>
        </p:nvSpPr>
        <p:spPr>
          <a:xfrm>
            <a:off x="6231960" y="160452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6" name="Google Shape;166;p25"/>
          <p:cNvSpPr txBox="1"/>
          <p:nvPr>
            <p:ph idx="3" type="body"/>
          </p:nvPr>
        </p:nvSpPr>
        <p:spPr>
          <a:xfrm>
            <a:off x="609480" y="3682080"/>
            <a:ext cx="109725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7" name="Google Shape;167;p2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5" y="347475"/>
            <a:ext cx="109725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609480" y="1604520"/>
            <a:ext cx="109725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1" name="Google Shape;171;p26"/>
          <p:cNvSpPr txBox="1"/>
          <p:nvPr>
            <p:ph idx="2" type="body"/>
          </p:nvPr>
        </p:nvSpPr>
        <p:spPr>
          <a:xfrm>
            <a:off x="609480" y="3682080"/>
            <a:ext cx="109725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2" name="Google Shape;172;p2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5" y="347475"/>
            <a:ext cx="109725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7"/>
          <p:cNvSpPr txBox="1"/>
          <p:nvPr>
            <p:ph idx="1" type="body"/>
          </p:nvPr>
        </p:nvSpPr>
        <p:spPr>
          <a:xfrm>
            <a:off x="609480" y="160452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6" name="Google Shape;176;p27"/>
          <p:cNvSpPr txBox="1"/>
          <p:nvPr>
            <p:ph idx="2" type="body"/>
          </p:nvPr>
        </p:nvSpPr>
        <p:spPr>
          <a:xfrm>
            <a:off x="6231960" y="160452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7" name="Google Shape;177;p27"/>
          <p:cNvSpPr txBox="1"/>
          <p:nvPr>
            <p:ph idx="3" type="body"/>
          </p:nvPr>
        </p:nvSpPr>
        <p:spPr>
          <a:xfrm>
            <a:off x="609480" y="368208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8" name="Google Shape;178;p27"/>
          <p:cNvSpPr txBox="1"/>
          <p:nvPr>
            <p:ph idx="4" type="body"/>
          </p:nvPr>
        </p:nvSpPr>
        <p:spPr>
          <a:xfrm>
            <a:off x="6231960" y="368208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9" name="Google Shape;179;p2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5" y="347475"/>
            <a:ext cx="109725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609480" y="1604520"/>
            <a:ext cx="35331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3" name="Google Shape;183;p28"/>
          <p:cNvSpPr txBox="1"/>
          <p:nvPr>
            <p:ph idx="2" type="body"/>
          </p:nvPr>
        </p:nvSpPr>
        <p:spPr>
          <a:xfrm>
            <a:off x="4319640" y="1604520"/>
            <a:ext cx="35331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4" name="Google Shape;184;p28"/>
          <p:cNvSpPr txBox="1"/>
          <p:nvPr>
            <p:ph idx="3" type="body"/>
          </p:nvPr>
        </p:nvSpPr>
        <p:spPr>
          <a:xfrm>
            <a:off x="8029800" y="1604520"/>
            <a:ext cx="35331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5" name="Google Shape;185;p28"/>
          <p:cNvSpPr txBox="1"/>
          <p:nvPr>
            <p:ph idx="4" type="body"/>
          </p:nvPr>
        </p:nvSpPr>
        <p:spPr>
          <a:xfrm>
            <a:off x="609480" y="3682080"/>
            <a:ext cx="35331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6" name="Google Shape;186;p28"/>
          <p:cNvSpPr txBox="1"/>
          <p:nvPr>
            <p:ph idx="5" type="body"/>
          </p:nvPr>
        </p:nvSpPr>
        <p:spPr>
          <a:xfrm>
            <a:off x="4319640" y="3682080"/>
            <a:ext cx="35331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" name="Google Shape;187;p28"/>
          <p:cNvSpPr txBox="1"/>
          <p:nvPr>
            <p:ph idx="6" type="body"/>
          </p:nvPr>
        </p:nvSpPr>
        <p:spPr>
          <a:xfrm>
            <a:off x="8029800" y="3682080"/>
            <a:ext cx="35331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8" name="Google Shape;188;p2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5" y="347475"/>
            <a:ext cx="109725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idx="1"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jp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6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3352680"/>
            <a:ext cx="11581200" cy="2742120"/>
          </a:xfrm>
          <a:prstGeom prst="rect">
            <a:avLst/>
          </a:prstGeom>
          <a:solidFill>
            <a:srgbClr val="101141"/>
          </a:solidFill>
          <a:ln>
            <a:noFill/>
          </a:ln>
          <a:effectLst>
            <a:outerShdw blurRad="4000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3860640" y="6095880"/>
            <a:ext cx="3859560" cy="75240"/>
          </a:xfrm>
          <a:prstGeom prst="rect">
            <a:avLst/>
          </a:prstGeom>
          <a:solidFill>
            <a:srgbClr val="76C2E5"/>
          </a:solidFill>
          <a:ln>
            <a:noFill/>
          </a:ln>
          <a:effectLst>
            <a:outerShdw blurRad="4000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0" y="6095880"/>
            <a:ext cx="3859560" cy="75240"/>
          </a:xfrm>
          <a:prstGeom prst="rect">
            <a:avLst/>
          </a:prstGeom>
          <a:solidFill>
            <a:srgbClr val="FCB017"/>
          </a:solidFill>
          <a:ln>
            <a:noFill/>
          </a:ln>
          <a:effectLst>
            <a:outerShdw blurRad="4000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7721640" y="6095880"/>
            <a:ext cx="3859560" cy="7524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000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2">
            <a:alphaModFix/>
          </a:blip>
          <a:srcRect b="28589" l="0" r="0" t="0"/>
          <a:stretch/>
        </p:blipFill>
        <p:spPr>
          <a:xfrm>
            <a:off x="101520" y="3352680"/>
            <a:ext cx="2742120" cy="197892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/>
          <p:nvPr/>
        </p:nvSpPr>
        <p:spPr>
          <a:xfrm>
            <a:off x="-101520" y="5257800"/>
            <a:ext cx="2945160" cy="531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b="0" i="0" lang="en-IN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 b="0" i="0" sz="2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203040" y="5666760"/>
            <a:ext cx="2539080" cy="272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Pilani Campus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" name="Google Shape;18;p1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</a:defRPr>
            </a:lvl1pPr>
            <a:lvl2pPr lvl="1" algn="r">
              <a:buNone/>
              <a:defRPr sz="1300">
                <a:solidFill>
                  <a:schemeClr val="dk1"/>
                </a:solidFill>
              </a:defRPr>
            </a:lvl2pPr>
            <a:lvl3pPr lvl="2" algn="r">
              <a:buNone/>
              <a:defRPr sz="1300">
                <a:solidFill>
                  <a:schemeClr val="dk1"/>
                </a:solidFill>
              </a:defRPr>
            </a:lvl3pPr>
            <a:lvl4pPr lvl="3" algn="r">
              <a:buNone/>
              <a:defRPr sz="1300">
                <a:solidFill>
                  <a:schemeClr val="dk1"/>
                </a:solidFill>
              </a:defRPr>
            </a:lvl4pPr>
            <a:lvl5pPr lvl="4" algn="r">
              <a:buNone/>
              <a:defRPr sz="1300">
                <a:solidFill>
                  <a:schemeClr val="dk1"/>
                </a:solidFill>
              </a:defRPr>
            </a:lvl5pPr>
            <a:lvl6pPr lvl="5" algn="r">
              <a:buNone/>
              <a:defRPr sz="1300">
                <a:solidFill>
                  <a:schemeClr val="dk1"/>
                </a:solidFill>
              </a:defRPr>
            </a:lvl6pPr>
            <a:lvl7pPr lvl="6" algn="r">
              <a:buNone/>
              <a:defRPr sz="1300">
                <a:solidFill>
                  <a:schemeClr val="dk1"/>
                </a:solidFill>
              </a:defRPr>
            </a:lvl7pPr>
            <a:lvl8pPr lvl="7" algn="r">
              <a:buNone/>
              <a:defRPr sz="1300">
                <a:solidFill>
                  <a:schemeClr val="dk1"/>
                </a:solidFill>
              </a:defRPr>
            </a:lvl8pPr>
            <a:lvl9pPr lvl="8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/>
          <p:nvPr/>
        </p:nvSpPr>
        <p:spPr>
          <a:xfrm>
            <a:off x="4368960" y="6596280"/>
            <a:ext cx="7822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100" strike="noStrik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b="0" lang="en-IN" sz="1100" strike="noStrik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Pilani Campus</a:t>
            </a:r>
            <a:endParaRPr b="0" sz="11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" name="Google Shape;95;p15"/>
          <p:cNvGrpSpPr/>
          <p:nvPr/>
        </p:nvGrpSpPr>
        <p:grpSpPr>
          <a:xfrm>
            <a:off x="2778480" y="6550560"/>
            <a:ext cx="9412620" cy="47400"/>
            <a:chOff x="2778480" y="6550560"/>
            <a:chExt cx="9412620" cy="47400"/>
          </a:xfrm>
        </p:grpSpPr>
        <p:sp>
          <p:nvSpPr>
            <p:cNvPr id="96" name="Google Shape;96;p15"/>
            <p:cNvSpPr/>
            <p:nvPr/>
          </p:nvSpPr>
          <p:spPr>
            <a:xfrm>
              <a:off x="6174000" y="6550560"/>
              <a:ext cx="3103500" cy="474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>
              <a:outerShdw blurRad="40000" rotWithShape="0" dir="5400000" dist="2304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9210600" y="6550560"/>
              <a:ext cx="2980500" cy="44700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>
              <a:outerShdw blurRad="40000" rotWithShape="0" dir="5400000" dist="2304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2778480" y="6550560"/>
              <a:ext cx="3439800" cy="474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>
              <a:outerShdw blurRad="40000" rotWithShape="0" dir="5400000" dist="2304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9" name="Google Shape;99;p15"/>
          <p:cNvPicPr preferRelativeResize="0"/>
          <p:nvPr/>
        </p:nvPicPr>
        <p:blipFill rotWithShape="1">
          <a:blip r:embed="rId1">
            <a:alphaModFix/>
          </a:blip>
          <a:srcRect b="5311" l="1912" r="0" t="0"/>
          <a:stretch/>
        </p:blipFill>
        <p:spPr>
          <a:xfrm>
            <a:off x="8839080" y="0"/>
            <a:ext cx="2923200" cy="6915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" name="Google Shape;100;p15"/>
          <p:cNvGrpSpPr/>
          <p:nvPr/>
        </p:nvGrpSpPr>
        <p:grpSpPr>
          <a:xfrm>
            <a:off x="2844720" y="6553080"/>
            <a:ext cx="9345900" cy="44700"/>
            <a:chOff x="2844720" y="6553080"/>
            <a:chExt cx="9345900" cy="44700"/>
          </a:xfrm>
        </p:grpSpPr>
        <p:sp>
          <p:nvSpPr>
            <p:cNvPr id="101" name="Google Shape;101;p15"/>
            <p:cNvSpPr/>
            <p:nvPr/>
          </p:nvSpPr>
          <p:spPr>
            <a:xfrm>
              <a:off x="5994360" y="6553080"/>
              <a:ext cx="3103500" cy="447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>
              <a:outerShdw blurRad="40000" rotWithShape="0" dir="5400000" dist="2304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2844720" y="6553080"/>
              <a:ext cx="3148500" cy="447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>
              <a:outerShdw blurRad="40000" rotWithShape="0" dir="5400000" dist="2304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9087120" y="6553080"/>
              <a:ext cx="3103500" cy="447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blurRad="40000" rotWithShape="0" dir="5400000" dist="2304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" name="Google Shape;104;p15"/>
          <p:cNvGrpSpPr/>
          <p:nvPr/>
        </p:nvGrpSpPr>
        <p:grpSpPr>
          <a:xfrm flipH="1" rot="10800000">
            <a:off x="111400" y="1001887"/>
            <a:ext cx="8839352" cy="47588"/>
            <a:chOff x="0" y="1295280"/>
            <a:chExt cx="9345900" cy="44700"/>
          </a:xfrm>
        </p:grpSpPr>
        <p:sp>
          <p:nvSpPr>
            <p:cNvPr id="105" name="Google Shape;105;p15"/>
            <p:cNvSpPr/>
            <p:nvPr/>
          </p:nvSpPr>
          <p:spPr>
            <a:xfrm>
              <a:off x="3149640" y="1295280"/>
              <a:ext cx="3103500" cy="447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>
              <a:outerShdw blurRad="40000" rotWithShape="0" dir="5400000" dist="2304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0" y="1295280"/>
              <a:ext cx="3148500" cy="447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>
              <a:outerShdw blurRad="40000" rotWithShape="0" dir="5400000" dist="2304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6242400" y="1295280"/>
              <a:ext cx="3103500" cy="447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blurRad="40000" rotWithShape="0" dir="5400000" dist="2304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" name="Google Shape;108;p15"/>
          <p:cNvSpPr txBox="1"/>
          <p:nvPr>
            <p:ph type="title"/>
          </p:nvPr>
        </p:nvSpPr>
        <p:spPr>
          <a:xfrm>
            <a:off x="5" y="347475"/>
            <a:ext cx="109725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9" name="Google Shape;109;p15"/>
          <p:cNvSpPr txBox="1"/>
          <p:nvPr>
            <p:ph idx="1" type="body"/>
          </p:nvPr>
        </p:nvSpPr>
        <p:spPr>
          <a:xfrm>
            <a:off x="704955" y="1492270"/>
            <a:ext cx="109725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1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</a:defRPr>
            </a:lvl1pPr>
            <a:lvl2pPr lvl="1" algn="r">
              <a:buNone/>
              <a:defRPr sz="1300">
                <a:solidFill>
                  <a:schemeClr val="dk1"/>
                </a:solidFill>
              </a:defRPr>
            </a:lvl2pPr>
            <a:lvl3pPr lvl="2" algn="r">
              <a:buNone/>
              <a:defRPr sz="1300">
                <a:solidFill>
                  <a:schemeClr val="dk1"/>
                </a:solidFill>
              </a:defRPr>
            </a:lvl3pPr>
            <a:lvl4pPr lvl="3" algn="r">
              <a:buNone/>
              <a:defRPr sz="1300">
                <a:solidFill>
                  <a:schemeClr val="dk1"/>
                </a:solidFill>
              </a:defRPr>
            </a:lvl4pPr>
            <a:lvl5pPr lvl="4" algn="r">
              <a:buNone/>
              <a:defRPr sz="1300">
                <a:solidFill>
                  <a:schemeClr val="dk1"/>
                </a:solidFill>
              </a:defRPr>
            </a:lvl5pPr>
            <a:lvl6pPr lvl="5" algn="r">
              <a:buNone/>
              <a:defRPr sz="1300">
                <a:solidFill>
                  <a:schemeClr val="dk1"/>
                </a:solidFill>
              </a:defRPr>
            </a:lvl6pPr>
            <a:lvl7pPr lvl="6" algn="r">
              <a:buNone/>
              <a:defRPr sz="1300">
                <a:solidFill>
                  <a:schemeClr val="dk1"/>
                </a:solidFill>
              </a:defRPr>
            </a:lvl7pPr>
            <a:lvl8pPr lvl="7" algn="r">
              <a:buNone/>
              <a:defRPr sz="1300">
                <a:solidFill>
                  <a:schemeClr val="dk1"/>
                </a:solidFill>
              </a:defRPr>
            </a:lvl8pPr>
            <a:lvl9pPr lvl="8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/>
        </p:nvSpPr>
        <p:spPr>
          <a:xfrm>
            <a:off x="3532925" y="3640275"/>
            <a:ext cx="7527000" cy="11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IN" sz="3400">
                <a:solidFill>
                  <a:schemeClr val="lt1"/>
                </a:solidFill>
              </a:rPr>
              <a:t>Flexible and Wearable sensors for health monitoring applications</a:t>
            </a:r>
            <a:endParaRPr sz="3400"/>
          </a:p>
        </p:txBody>
      </p:sp>
      <p:sp>
        <p:nvSpPr>
          <p:cNvPr id="197" name="Google Shape;197;p30"/>
          <p:cNvSpPr txBox="1"/>
          <p:nvPr/>
        </p:nvSpPr>
        <p:spPr>
          <a:xfrm>
            <a:off x="10178283" y="0"/>
            <a:ext cx="19543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0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99" name="Google Shape;199;p30"/>
          <p:cNvSpPr txBox="1"/>
          <p:nvPr/>
        </p:nvSpPr>
        <p:spPr>
          <a:xfrm>
            <a:off x="3532925" y="5296875"/>
            <a:ext cx="2169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>
                <a:solidFill>
                  <a:schemeClr val="lt1"/>
                </a:solidFill>
              </a:rPr>
              <a:t> Reva Teotia (2019A3PS0268P)</a:t>
            </a: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9"/>
          <p:cNvSpPr txBox="1"/>
          <p:nvPr/>
        </p:nvSpPr>
        <p:spPr>
          <a:xfrm>
            <a:off x="135050" y="405175"/>
            <a:ext cx="8523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/>
              <a:t>Pressure Sensors</a:t>
            </a:r>
            <a:endParaRPr sz="3000"/>
          </a:p>
        </p:txBody>
      </p:sp>
      <p:sp>
        <p:nvSpPr>
          <p:cNvPr id="278" name="Google Shape;278;p39"/>
          <p:cNvSpPr txBox="1"/>
          <p:nvPr>
            <p:ph idx="12" type="sldNum"/>
          </p:nvPr>
        </p:nvSpPr>
        <p:spPr>
          <a:xfrm>
            <a:off x="11394045" y="625608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400"/>
              <a:t>‹#›</a:t>
            </a:fld>
            <a:endParaRPr sz="1400"/>
          </a:p>
        </p:txBody>
      </p:sp>
      <p:sp>
        <p:nvSpPr>
          <p:cNvPr id="279" name="Google Shape;279;p39"/>
          <p:cNvSpPr txBox="1"/>
          <p:nvPr/>
        </p:nvSpPr>
        <p:spPr>
          <a:xfrm>
            <a:off x="300125" y="1290575"/>
            <a:ext cx="6738000" cy="41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900"/>
              <a:t>Piezoresistive Pressure sensor</a:t>
            </a:r>
            <a:endParaRPr b="1"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/>
              <a:t>Piezoresistance  - Deformation in the structure cause change in electrical resistance.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/>
              <a:t>Active material - </a:t>
            </a:r>
            <a:r>
              <a:rPr lang="en-IN" sz="1800"/>
              <a:t>metallic particles, metal NW </a:t>
            </a:r>
            <a:endParaRPr sz="1800"/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carbon-based materials including carbon black, CNTs, and reduced graphene oxide (rGO)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80" name="Google Shape;28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5525" y="2246888"/>
            <a:ext cx="4849076" cy="19507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0"/>
          <p:cNvSpPr txBox="1"/>
          <p:nvPr/>
        </p:nvSpPr>
        <p:spPr>
          <a:xfrm>
            <a:off x="135050" y="405175"/>
            <a:ext cx="8523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/>
              <a:t>Strain</a:t>
            </a:r>
            <a:r>
              <a:rPr lang="en-IN" sz="3000"/>
              <a:t> Sensors</a:t>
            </a:r>
            <a:endParaRPr sz="3000"/>
          </a:p>
        </p:txBody>
      </p:sp>
      <p:sp>
        <p:nvSpPr>
          <p:cNvPr id="287" name="Google Shape;287;p40"/>
          <p:cNvSpPr txBox="1"/>
          <p:nvPr>
            <p:ph idx="12" type="sldNum"/>
          </p:nvPr>
        </p:nvSpPr>
        <p:spPr>
          <a:xfrm>
            <a:off x="11394045" y="625608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400"/>
              <a:t>‹#›</a:t>
            </a:fld>
            <a:endParaRPr sz="1400"/>
          </a:p>
        </p:txBody>
      </p:sp>
      <p:sp>
        <p:nvSpPr>
          <p:cNvPr id="288" name="Google Shape;288;p40"/>
          <p:cNvSpPr txBox="1"/>
          <p:nvPr/>
        </p:nvSpPr>
        <p:spPr>
          <a:xfrm>
            <a:off x="300125" y="1290575"/>
            <a:ext cx="6858000" cy="48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Strain is the relative change in the length of a structure under stress.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Strain sensors convert mechanical stimuli into optical or electrical signals.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/>
              <a:t>Application</a:t>
            </a:r>
            <a:r>
              <a:rPr lang="en-IN" sz="1800"/>
              <a:t> - Recognize the posture or gesture</a:t>
            </a:r>
            <a:endParaRPr sz="18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/>
              <a:t>Continuous blood pressure monitoring</a:t>
            </a:r>
            <a:endParaRPr sz="18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/>
              <a:t>Artificial tactile sensation </a:t>
            </a:r>
            <a:endParaRPr sz="18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/>
              <a:t>Vocal-cord vibrations</a:t>
            </a:r>
            <a:endParaRPr sz="18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/>
              <a:t>Pulse</a:t>
            </a:r>
            <a:endParaRPr sz="18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/>
              <a:t>Respiration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/>
              <a:t>Transduction mechanism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/>
              <a:t>Piezoresistive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/>
              <a:t>Capacitive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/>
              <a:t>Piezoelectric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89" name="Google Shape;28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5525" y="1290575"/>
            <a:ext cx="4729075" cy="3872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1"/>
          <p:cNvSpPr txBox="1"/>
          <p:nvPr/>
        </p:nvSpPr>
        <p:spPr>
          <a:xfrm>
            <a:off x="135050" y="405175"/>
            <a:ext cx="8523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/>
              <a:t>Strain Sensors</a:t>
            </a:r>
            <a:endParaRPr sz="3000"/>
          </a:p>
        </p:txBody>
      </p:sp>
      <p:sp>
        <p:nvSpPr>
          <p:cNvPr id="296" name="Google Shape;296;p41"/>
          <p:cNvSpPr txBox="1"/>
          <p:nvPr>
            <p:ph idx="12" type="sldNum"/>
          </p:nvPr>
        </p:nvSpPr>
        <p:spPr>
          <a:xfrm>
            <a:off x="11394045" y="625608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400"/>
              <a:t>‹#›</a:t>
            </a:fld>
            <a:endParaRPr sz="1400"/>
          </a:p>
        </p:txBody>
      </p:sp>
      <p:pic>
        <p:nvPicPr>
          <p:cNvPr id="297" name="Google Shape;29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2560" y="1290575"/>
            <a:ext cx="5743191" cy="221462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1"/>
          <p:cNvSpPr txBox="1"/>
          <p:nvPr/>
        </p:nvSpPr>
        <p:spPr>
          <a:xfrm>
            <a:off x="300125" y="1290575"/>
            <a:ext cx="6858000" cy="51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/>
              <a:t>Piezoresistive Strain sensor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Tensile strain 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Gauge factor (GF) = (ΔR / R0) / ε, that is, the fractional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/>
              <a:t>change in the resistance, with ε being the strain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Compressive strain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Sensitivity = (ΔE / E0) / ΔP. where ΔE represents the change in the electrical signals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/>
              <a:t>Active material - </a:t>
            </a:r>
            <a:r>
              <a:rPr lang="en-IN" sz="1800"/>
              <a:t>CNT, graphene, carbon black, polymers, metal nanowires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Advantages - simple structure, low cost, high linearity and excellent sensing performance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99" name="Google Shape;299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81175" y="4043050"/>
            <a:ext cx="2068575" cy="170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2"/>
          <p:cNvSpPr txBox="1"/>
          <p:nvPr/>
        </p:nvSpPr>
        <p:spPr>
          <a:xfrm>
            <a:off x="135050" y="405175"/>
            <a:ext cx="8523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/>
              <a:t>Strain Sensors</a:t>
            </a:r>
            <a:endParaRPr sz="3000"/>
          </a:p>
        </p:txBody>
      </p:sp>
      <p:sp>
        <p:nvSpPr>
          <p:cNvPr id="306" name="Google Shape;306;p42"/>
          <p:cNvSpPr txBox="1"/>
          <p:nvPr>
            <p:ph idx="12" type="sldNum"/>
          </p:nvPr>
        </p:nvSpPr>
        <p:spPr>
          <a:xfrm>
            <a:off x="11394045" y="625608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400"/>
              <a:t>‹#›</a:t>
            </a:fld>
            <a:endParaRPr sz="1400"/>
          </a:p>
        </p:txBody>
      </p:sp>
      <p:sp>
        <p:nvSpPr>
          <p:cNvPr id="307" name="Google Shape;307;p42"/>
          <p:cNvSpPr txBox="1"/>
          <p:nvPr/>
        </p:nvSpPr>
        <p:spPr>
          <a:xfrm>
            <a:off x="300125" y="1290575"/>
            <a:ext cx="65130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/>
              <a:t>Capacitive</a:t>
            </a:r>
            <a:r>
              <a:rPr b="1" lang="en-IN" sz="1800"/>
              <a:t> Strain sensor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Gauge factor,  GF = (∆C / C0) / ε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/>
              <a:t>Active material - </a:t>
            </a:r>
            <a:r>
              <a:rPr lang="en-IN" sz="1800"/>
              <a:t>dielectric material - elastomers, ionic liquid/gels, thinned inorganic material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/>
              <a:t>Advantages -</a:t>
            </a:r>
            <a:r>
              <a:rPr lang="en-IN" sz="1800"/>
              <a:t> Low input energy, </a:t>
            </a:r>
            <a:endParaRPr sz="18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 High dynamic response and</a:t>
            </a:r>
            <a:endParaRPr sz="18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 Low noise impact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pic>
        <p:nvPicPr>
          <p:cNvPr id="308" name="Google Shape;308;p42"/>
          <p:cNvPicPr preferRelativeResize="0"/>
          <p:nvPr/>
        </p:nvPicPr>
        <p:blipFill rotWithShape="1">
          <a:blip r:embed="rId3">
            <a:alphaModFix/>
          </a:blip>
          <a:srcRect b="0" l="9208" r="9734" t="0"/>
          <a:stretch/>
        </p:blipFill>
        <p:spPr>
          <a:xfrm>
            <a:off x="6812975" y="1483350"/>
            <a:ext cx="4802100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3"/>
          <p:cNvSpPr txBox="1"/>
          <p:nvPr/>
        </p:nvSpPr>
        <p:spPr>
          <a:xfrm>
            <a:off x="135050" y="405175"/>
            <a:ext cx="8523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/>
              <a:t>Strain Sensors</a:t>
            </a:r>
            <a:endParaRPr sz="3000"/>
          </a:p>
        </p:txBody>
      </p:sp>
      <p:sp>
        <p:nvSpPr>
          <p:cNvPr id="315" name="Google Shape;315;p43"/>
          <p:cNvSpPr txBox="1"/>
          <p:nvPr>
            <p:ph idx="12" type="sldNum"/>
          </p:nvPr>
        </p:nvSpPr>
        <p:spPr>
          <a:xfrm>
            <a:off x="11394045" y="625608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400"/>
              <a:t>‹#›</a:t>
            </a:fld>
            <a:endParaRPr sz="1400"/>
          </a:p>
        </p:txBody>
      </p:sp>
      <p:sp>
        <p:nvSpPr>
          <p:cNvPr id="316" name="Google Shape;316;p43"/>
          <p:cNvSpPr txBox="1"/>
          <p:nvPr/>
        </p:nvSpPr>
        <p:spPr>
          <a:xfrm>
            <a:off x="300125" y="1290575"/>
            <a:ext cx="68580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/>
              <a:t>Piezoelectric Strain sensor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These can be used as a generator as well as the biosensor.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Evaluated in either of the two working modes -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open circuit voltage (V</a:t>
            </a:r>
            <a:r>
              <a:rPr baseline="-25000" lang="en-IN" sz="1800"/>
              <a:t>oc</a:t>
            </a:r>
            <a:r>
              <a:rPr lang="en-IN" sz="1800"/>
              <a:t>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Short circuit current (I</a:t>
            </a:r>
            <a:r>
              <a:rPr baseline="-25000" lang="en-IN" sz="1800"/>
              <a:t>sc</a:t>
            </a:r>
            <a:r>
              <a:rPr lang="en-IN" sz="1800"/>
              <a:t>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/>
              <a:t>Active material - </a:t>
            </a:r>
            <a:r>
              <a:rPr lang="en-IN" sz="1800"/>
              <a:t>ZnO, PZT nanoribbons, BaTiO3, and organic polymer like PVDF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4"/>
          <p:cNvSpPr txBox="1"/>
          <p:nvPr/>
        </p:nvSpPr>
        <p:spPr>
          <a:xfrm>
            <a:off x="3019650" y="3135750"/>
            <a:ext cx="6152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/>
              <a:t>Thank You</a:t>
            </a:r>
            <a:endParaRPr sz="3600"/>
          </a:p>
        </p:txBody>
      </p:sp>
      <p:sp>
        <p:nvSpPr>
          <p:cNvPr id="323" name="Google Shape;323;p4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/>
          <p:nvPr/>
        </p:nvSpPr>
        <p:spPr>
          <a:xfrm>
            <a:off x="135050" y="405175"/>
            <a:ext cx="8523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/>
              <a:t>Introduction</a:t>
            </a:r>
            <a:endParaRPr sz="3000"/>
          </a:p>
        </p:txBody>
      </p:sp>
      <p:sp>
        <p:nvSpPr>
          <p:cNvPr id="205" name="Google Shape;205;p31"/>
          <p:cNvSpPr txBox="1"/>
          <p:nvPr/>
        </p:nvSpPr>
        <p:spPr>
          <a:xfrm>
            <a:off x="300125" y="1346750"/>
            <a:ext cx="5796000" cy="48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Wearable devices for continuous and </a:t>
            </a:r>
            <a:r>
              <a:rPr lang="en-IN" sz="1800"/>
              <a:t>remote</a:t>
            </a:r>
            <a:r>
              <a:rPr lang="en-IN" sz="1800"/>
              <a:t> health monitoring.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Requirements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/>
              <a:t>Light weight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/>
              <a:t>Flexible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/>
              <a:t>Biocompatible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Applications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/>
              <a:t>Pulse rate measurement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/>
              <a:t>Motion detection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/>
              <a:t>Glucose, pH and other biological indicators detection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/>
              <a:t>Physiological signal like EEG, EMG, ECG monitoring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6" name="Google Shape;206;p31"/>
          <p:cNvSpPr txBox="1"/>
          <p:nvPr>
            <p:ph idx="12" type="sldNum"/>
          </p:nvPr>
        </p:nvSpPr>
        <p:spPr>
          <a:xfrm>
            <a:off x="11460295" y="6242959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400"/>
              <a:t>‹#›</a:t>
            </a:fld>
            <a:endParaRPr sz="1400"/>
          </a:p>
        </p:txBody>
      </p:sp>
      <p:pic>
        <p:nvPicPr>
          <p:cNvPr id="207" name="Google Shape;20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7925" y="1745700"/>
            <a:ext cx="4690975" cy="414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/>
        </p:nvSpPr>
        <p:spPr>
          <a:xfrm>
            <a:off x="360150" y="1290575"/>
            <a:ext cx="59727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Temperature sensors are vital for monitoring the body temperature. Temperature outside the normal range can be critical for the health.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/>
              <a:t>Transduction mechanism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/>
              <a:t>Flexible resistance temperature detector (FRTD)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>
                <a:solidFill>
                  <a:schemeClr val="dk1"/>
                </a:solidFill>
              </a:rPr>
              <a:t>Thermistors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/>
              <a:t>Thermocouple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4" name="Google Shape;214;p32"/>
          <p:cNvSpPr txBox="1"/>
          <p:nvPr/>
        </p:nvSpPr>
        <p:spPr>
          <a:xfrm>
            <a:off x="135050" y="405175"/>
            <a:ext cx="8523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/>
              <a:t>Temperature Sensors</a:t>
            </a:r>
            <a:endParaRPr sz="3000"/>
          </a:p>
        </p:txBody>
      </p:sp>
      <p:sp>
        <p:nvSpPr>
          <p:cNvPr id="215" name="Google Shape;215;p32"/>
          <p:cNvSpPr txBox="1"/>
          <p:nvPr>
            <p:ph idx="12" type="sldNum"/>
          </p:nvPr>
        </p:nvSpPr>
        <p:spPr>
          <a:xfrm>
            <a:off x="11394045" y="625608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400"/>
              <a:t>‹#›</a:t>
            </a:fld>
            <a:endParaRPr sz="1400"/>
          </a:p>
        </p:txBody>
      </p:sp>
      <p:pic>
        <p:nvPicPr>
          <p:cNvPr id="216" name="Google Shape;21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2850" y="1888488"/>
            <a:ext cx="5645674" cy="32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/>
          <p:nvPr/>
        </p:nvSpPr>
        <p:spPr>
          <a:xfrm>
            <a:off x="300125" y="1290575"/>
            <a:ext cx="7218300" cy="54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/>
              <a:t>Flexible resistive temperature detector (FRTD)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Change in temperature cause a change in electrical resistance.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/>
              <a:t>Temperature coefficient of resistance (TCR) = (ΔR/R</a:t>
            </a:r>
            <a:r>
              <a:rPr baseline="-25000" lang="en-IN" sz="1800"/>
              <a:t>0</a:t>
            </a:r>
            <a:r>
              <a:rPr lang="en-IN" sz="1800"/>
              <a:t>)/</a:t>
            </a:r>
            <a:r>
              <a:rPr lang="en-IN" sz="1800">
                <a:solidFill>
                  <a:schemeClr val="dk1"/>
                </a:solidFill>
              </a:rPr>
              <a:t>ΔT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IN" sz="1800">
                <a:solidFill>
                  <a:schemeClr val="dk1"/>
                </a:solidFill>
              </a:rPr>
              <a:t>Sensitivity S = </a:t>
            </a:r>
            <a:r>
              <a:rPr lang="en-IN" sz="1800">
                <a:solidFill>
                  <a:schemeClr val="dk1"/>
                </a:solidFill>
              </a:rPr>
              <a:t>ΔR/R</a:t>
            </a:r>
            <a:r>
              <a:rPr baseline="-25000" lang="en-IN" sz="1800">
                <a:solidFill>
                  <a:schemeClr val="dk1"/>
                </a:solidFill>
              </a:rPr>
              <a:t>0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</a:rPr>
              <a:t>Active material</a:t>
            </a:r>
            <a:r>
              <a:rPr lang="en-IN" sz="1800">
                <a:solidFill>
                  <a:schemeClr val="dk1"/>
                </a:solidFill>
              </a:rPr>
              <a:t> - Metals like Ni, Cu, Pt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</a:rPr>
              <a:t>				Carbon derivatives - CNT, graphene, quantum dots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</a:rPr>
              <a:t>				Conducting polymers - PEDOT:PSS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</a:rPr>
              <a:t>Fabrication methods</a:t>
            </a:r>
            <a:r>
              <a:rPr lang="en-IN" sz="1800">
                <a:solidFill>
                  <a:schemeClr val="dk1"/>
                </a:solidFill>
              </a:rPr>
              <a:t> -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</a:rPr>
              <a:t>Laser Digital Printing (LDP)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</a:rPr>
              <a:t>Inkjet printing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</a:rPr>
              <a:t>Sputtering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</a:rPr>
              <a:t>Spin coating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3" name="Google Shape;223;p33"/>
          <p:cNvSpPr txBox="1"/>
          <p:nvPr/>
        </p:nvSpPr>
        <p:spPr>
          <a:xfrm>
            <a:off x="135050" y="405175"/>
            <a:ext cx="8523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/>
              <a:t>Temperature Sensors</a:t>
            </a:r>
            <a:endParaRPr sz="3000"/>
          </a:p>
        </p:txBody>
      </p:sp>
      <p:sp>
        <p:nvSpPr>
          <p:cNvPr id="224" name="Google Shape;224;p33"/>
          <p:cNvSpPr txBox="1"/>
          <p:nvPr>
            <p:ph idx="12" type="sldNum"/>
          </p:nvPr>
        </p:nvSpPr>
        <p:spPr>
          <a:xfrm>
            <a:off x="11394045" y="625608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400"/>
              <a:t>‹#›</a:t>
            </a:fld>
            <a:endParaRPr sz="1400"/>
          </a:p>
        </p:txBody>
      </p:sp>
      <p:pic>
        <p:nvPicPr>
          <p:cNvPr id="225" name="Google Shape;22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8425" y="2353438"/>
            <a:ext cx="4368775" cy="23035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4"/>
          <p:cNvSpPr txBox="1"/>
          <p:nvPr/>
        </p:nvSpPr>
        <p:spPr>
          <a:xfrm>
            <a:off x="300125" y="1319550"/>
            <a:ext cx="7113000" cy="43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/>
              <a:t>Thermistors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The resistance changes occurs due to change in temperature.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</a:rPr>
              <a:t>Active material</a:t>
            </a:r>
            <a:r>
              <a:rPr lang="en-IN" sz="1800">
                <a:solidFill>
                  <a:schemeClr val="dk1"/>
                </a:solidFill>
              </a:rPr>
              <a:t> - Metals like Pt, Cu, Ag, Au, AgNW	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</a:rPr>
              <a:t>			Carbon derivatives like rGO, CNT, graphene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</a:rPr>
              <a:t>Substrate</a:t>
            </a:r>
            <a:r>
              <a:rPr lang="en-IN" sz="1800">
                <a:solidFill>
                  <a:schemeClr val="dk1"/>
                </a:solidFill>
              </a:rPr>
              <a:t> - PI, PDMS, PET, PEN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</a:rPr>
              <a:t>Fabrication methods</a:t>
            </a:r>
            <a:r>
              <a:rPr lang="en-IN" sz="1800">
                <a:solidFill>
                  <a:schemeClr val="dk1"/>
                </a:solidFill>
              </a:rPr>
              <a:t> -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</a:rPr>
              <a:t>Inkjet printing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</a:rPr>
              <a:t>Sputtering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</a:rPr>
              <a:t>Spin coating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2" name="Google Shape;232;p34"/>
          <p:cNvSpPr txBox="1"/>
          <p:nvPr/>
        </p:nvSpPr>
        <p:spPr>
          <a:xfrm>
            <a:off x="135050" y="405175"/>
            <a:ext cx="8523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/>
              <a:t>Temperature Sensors</a:t>
            </a:r>
            <a:endParaRPr sz="3000"/>
          </a:p>
        </p:txBody>
      </p:sp>
      <p:sp>
        <p:nvSpPr>
          <p:cNvPr id="233" name="Google Shape;233;p34"/>
          <p:cNvSpPr txBox="1"/>
          <p:nvPr>
            <p:ph idx="12" type="sldNum"/>
          </p:nvPr>
        </p:nvSpPr>
        <p:spPr>
          <a:xfrm>
            <a:off x="11394045" y="625608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400"/>
              <a:t>‹#›</a:t>
            </a:fld>
            <a:endParaRPr sz="1400"/>
          </a:p>
        </p:txBody>
      </p:sp>
      <p:pic>
        <p:nvPicPr>
          <p:cNvPr id="234" name="Google Shape;23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6675" y="1710774"/>
            <a:ext cx="5130575" cy="3311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5"/>
          <p:cNvSpPr txBox="1"/>
          <p:nvPr/>
        </p:nvSpPr>
        <p:spPr>
          <a:xfrm>
            <a:off x="300125" y="1290575"/>
            <a:ext cx="6738000" cy="43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/>
              <a:t>Thermocouples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Seebeck effect - production of emf in two dissimilar conductors when the junctions are maintained at different temperatures.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</a:rPr>
              <a:t>Active material</a:t>
            </a:r>
            <a:r>
              <a:rPr lang="en-IN" sz="1800">
                <a:solidFill>
                  <a:schemeClr val="dk1"/>
                </a:solidFill>
              </a:rPr>
              <a:t> - alloy films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IN" sz="1800">
                <a:solidFill>
                  <a:schemeClr val="dk1"/>
                </a:solidFill>
              </a:rPr>
              <a:t>nickel-aluminum-silicon-manganese alloy film,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IN" sz="1800">
                <a:solidFill>
                  <a:schemeClr val="dk1"/>
                </a:solidFill>
              </a:rPr>
              <a:t>nickel-aluminum alloy film,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IN" sz="1800">
                <a:solidFill>
                  <a:schemeClr val="dk1"/>
                </a:solidFill>
              </a:rPr>
              <a:t>p-Sb2Te3 film, n-Bi3Te3 film, Bi-Te film and Sb-Te film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</a:rPr>
              <a:t> 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</a:rPr>
              <a:t>Fabrication methods</a:t>
            </a:r>
            <a:r>
              <a:rPr lang="en-IN" sz="1800">
                <a:solidFill>
                  <a:schemeClr val="dk1"/>
                </a:solidFill>
              </a:rPr>
              <a:t> -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</a:rPr>
              <a:t>Sputtering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Spin coating</a:t>
            </a:r>
            <a:endParaRPr sz="1800"/>
          </a:p>
        </p:txBody>
      </p:sp>
      <p:sp>
        <p:nvSpPr>
          <p:cNvPr id="241" name="Google Shape;241;p35"/>
          <p:cNvSpPr txBox="1"/>
          <p:nvPr/>
        </p:nvSpPr>
        <p:spPr>
          <a:xfrm>
            <a:off x="135050" y="405175"/>
            <a:ext cx="8523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/>
              <a:t>Temperature Sensors</a:t>
            </a:r>
            <a:endParaRPr sz="3000"/>
          </a:p>
        </p:txBody>
      </p:sp>
      <p:sp>
        <p:nvSpPr>
          <p:cNvPr id="242" name="Google Shape;242;p35"/>
          <p:cNvSpPr txBox="1"/>
          <p:nvPr>
            <p:ph idx="12" type="sldNum"/>
          </p:nvPr>
        </p:nvSpPr>
        <p:spPr>
          <a:xfrm>
            <a:off x="11394045" y="625608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400"/>
              <a:t>‹#›</a:t>
            </a:fld>
            <a:endParaRPr sz="1400"/>
          </a:p>
        </p:txBody>
      </p:sp>
      <p:pic>
        <p:nvPicPr>
          <p:cNvPr id="243" name="Google Shape;243;p35"/>
          <p:cNvPicPr preferRelativeResize="0"/>
          <p:nvPr/>
        </p:nvPicPr>
        <p:blipFill rotWithShape="1">
          <a:blip r:embed="rId3">
            <a:alphaModFix/>
          </a:blip>
          <a:srcRect b="0" l="2629" r="4468" t="0"/>
          <a:stretch/>
        </p:blipFill>
        <p:spPr>
          <a:xfrm>
            <a:off x="6879675" y="1993600"/>
            <a:ext cx="5312326" cy="190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38125" y="3994075"/>
            <a:ext cx="4849075" cy="1989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6"/>
          <p:cNvSpPr txBox="1"/>
          <p:nvPr/>
        </p:nvSpPr>
        <p:spPr>
          <a:xfrm>
            <a:off x="300125" y="1290575"/>
            <a:ext cx="63162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Pressure sensors can be used for determining pulse, blood pressure or external pressure applied on e-skin or prosthetics.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/>
              <a:t>Transduction mechanism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/>
              <a:t>Capacitive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/>
              <a:t>Piezoelectric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/>
              <a:t>Piezoresistive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1" name="Google Shape;251;p36"/>
          <p:cNvSpPr txBox="1"/>
          <p:nvPr/>
        </p:nvSpPr>
        <p:spPr>
          <a:xfrm>
            <a:off x="135050" y="405175"/>
            <a:ext cx="8523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/>
              <a:t>Pressure</a:t>
            </a:r>
            <a:r>
              <a:rPr lang="en-IN" sz="3000"/>
              <a:t> Sensors</a:t>
            </a:r>
            <a:endParaRPr sz="3000"/>
          </a:p>
        </p:txBody>
      </p:sp>
      <p:sp>
        <p:nvSpPr>
          <p:cNvPr id="252" name="Google Shape;252;p36"/>
          <p:cNvSpPr txBox="1"/>
          <p:nvPr>
            <p:ph idx="12" type="sldNum"/>
          </p:nvPr>
        </p:nvSpPr>
        <p:spPr>
          <a:xfrm>
            <a:off x="11394045" y="625608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400"/>
              <a:t>‹#›</a:t>
            </a:fld>
            <a:endParaRPr sz="1400"/>
          </a:p>
        </p:txBody>
      </p:sp>
      <p:pic>
        <p:nvPicPr>
          <p:cNvPr id="253" name="Google Shape;25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6300" y="1939400"/>
            <a:ext cx="5575700" cy="379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7"/>
          <p:cNvSpPr txBox="1"/>
          <p:nvPr/>
        </p:nvSpPr>
        <p:spPr>
          <a:xfrm>
            <a:off x="135050" y="405175"/>
            <a:ext cx="8523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/>
              <a:t>Pressure Sensors</a:t>
            </a:r>
            <a:endParaRPr sz="3000"/>
          </a:p>
        </p:txBody>
      </p:sp>
      <p:sp>
        <p:nvSpPr>
          <p:cNvPr id="260" name="Google Shape;260;p37"/>
          <p:cNvSpPr txBox="1"/>
          <p:nvPr>
            <p:ph idx="12" type="sldNum"/>
          </p:nvPr>
        </p:nvSpPr>
        <p:spPr>
          <a:xfrm>
            <a:off x="11394045" y="625608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400"/>
              <a:t>‹#›</a:t>
            </a:fld>
            <a:endParaRPr sz="1400"/>
          </a:p>
        </p:txBody>
      </p:sp>
      <p:sp>
        <p:nvSpPr>
          <p:cNvPr id="261" name="Google Shape;261;p37"/>
          <p:cNvSpPr txBox="1"/>
          <p:nvPr/>
        </p:nvSpPr>
        <p:spPr>
          <a:xfrm>
            <a:off x="300125" y="1290575"/>
            <a:ext cx="67380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900"/>
              <a:t>Capacitive Pressure sensor</a:t>
            </a:r>
            <a:endParaRPr b="1"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/>
              <a:t>C = 𝜀</a:t>
            </a:r>
            <a:r>
              <a:rPr baseline="-25000" lang="en-IN" sz="1900"/>
              <a:t>r</a:t>
            </a:r>
            <a:r>
              <a:rPr lang="en-IN" sz="1900">
                <a:solidFill>
                  <a:schemeClr val="dk1"/>
                </a:solidFill>
              </a:rPr>
              <a:t>𝜀</a:t>
            </a:r>
            <a:r>
              <a:rPr baseline="-25000" lang="en-IN" sz="1900">
                <a:solidFill>
                  <a:schemeClr val="dk1"/>
                </a:solidFill>
              </a:rPr>
              <a:t>0</a:t>
            </a:r>
            <a:r>
              <a:rPr lang="en-IN" sz="1900">
                <a:solidFill>
                  <a:schemeClr val="dk1"/>
                </a:solidFill>
              </a:rPr>
              <a:t>A/d 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chemeClr val="dk1"/>
                </a:solidFill>
              </a:rPr>
              <a:t>Where 𝜀</a:t>
            </a:r>
            <a:r>
              <a:rPr baseline="-25000" lang="en-IN" sz="1900">
                <a:solidFill>
                  <a:schemeClr val="dk1"/>
                </a:solidFill>
              </a:rPr>
              <a:t>r</a:t>
            </a:r>
            <a:r>
              <a:rPr lang="en-IN" sz="1900">
                <a:solidFill>
                  <a:schemeClr val="dk1"/>
                </a:solidFill>
              </a:rPr>
              <a:t> is the relative permittivity, A is the plate area and d is the gap between plates. 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/>
              <a:t>Active material - </a:t>
            </a:r>
            <a:r>
              <a:rPr lang="en-IN" sz="1800"/>
              <a:t>dielectric material - PDMS, PU, organosilicon elastomer, polystyrene, PET, woven-spacer structures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Microstructures are created to enhance sensitivity.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62" name="Google Shape;26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0525" y="1290575"/>
            <a:ext cx="4849076" cy="245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8"/>
          <p:cNvSpPr txBox="1"/>
          <p:nvPr/>
        </p:nvSpPr>
        <p:spPr>
          <a:xfrm>
            <a:off x="135050" y="405175"/>
            <a:ext cx="8523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/>
              <a:t>Pressure Sensors</a:t>
            </a:r>
            <a:endParaRPr sz="3000"/>
          </a:p>
        </p:txBody>
      </p:sp>
      <p:sp>
        <p:nvSpPr>
          <p:cNvPr id="269" name="Google Shape;269;p38"/>
          <p:cNvSpPr txBox="1"/>
          <p:nvPr>
            <p:ph idx="12" type="sldNum"/>
          </p:nvPr>
        </p:nvSpPr>
        <p:spPr>
          <a:xfrm>
            <a:off x="11394045" y="625608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400"/>
              <a:t>‹#›</a:t>
            </a:fld>
            <a:endParaRPr sz="1400"/>
          </a:p>
        </p:txBody>
      </p:sp>
      <p:sp>
        <p:nvSpPr>
          <p:cNvPr id="270" name="Google Shape;270;p38"/>
          <p:cNvSpPr txBox="1"/>
          <p:nvPr/>
        </p:nvSpPr>
        <p:spPr>
          <a:xfrm>
            <a:off x="300125" y="1290575"/>
            <a:ext cx="67380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900"/>
              <a:t>Piezoelectric</a:t>
            </a:r>
            <a:r>
              <a:rPr b="1" lang="en-IN" sz="1900"/>
              <a:t> Pressure sensor</a:t>
            </a:r>
            <a:endParaRPr b="1"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/>
              <a:t>Piezoelectric effect - The application of external pressure that cause deformation generates current and vice versa.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/>
              <a:t>Active material - </a:t>
            </a:r>
            <a:r>
              <a:rPr lang="en-IN" sz="1800"/>
              <a:t>P(VDF-TrFE)),barium titanate (BaTiO3), lead zirconate-titanate (PZT), and zinc oxide (ZnO)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71" name="Google Shape;27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5625" y="1736800"/>
            <a:ext cx="5286375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