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Poppins Bold" panose="020B0604020202020204" charset="0"/>
      <p:regular r:id="rId21"/>
    </p:embeddedFont>
    <p:embeddedFont>
      <p:font typeface="Poppins Light" panose="00000400000000000000" pitchFamily="2" charset="0"/>
      <p:regular r:id="rId22"/>
      <p:italic r:id="rId23"/>
    </p:embeddedFont>
    <p:embeddedFont>
      <p:font typeface="Poppins Light Bold" panose="020B0604020202020204" charset="0"/>
      <p:regular r:id="rId24"/>
    </p:embeddedFont>
    <p:embeddedFont>
      <p:font typeface="Poppins Medium" panose="00000600000000000000" pitchFamily="2" charset="0"/>
      <p:regular r:id="rId25"/>
      <p:italic r:id="rId26"/>
    </p:embeddedFont>
    <p:embeddedFont>
      <p:font typeface="Poppins Medium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3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svg"/><Relationship Id="rId7"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svg"/><Relationship Id="rId7"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5.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a:off x="711725" y="1297288"/>
            <a:ext cx="6848526" cy="8989712"/>
          </a:xfrm>
          <a:custGeom>
            <a:avLst/>
            <a:gdLst/>
            <a:ahLst/>
            <a:cxnLst/>
            <a:rect l="l" t="t" r="r" b="b"/>
            <a:pathLst>
              <a:path w="6848526" h="8989712">
                <a:moveTo>
                  <a:pt x="0" y="0"/>
                </a:moveTo>
                <a:lnTo>
                  <a:pt x="6848526" y="0"/>
                </a:lnTo>
                <a:lnTo>
                  <a:pt x="6848526" y="8989712"/>
                </a:lnTo>
                <a:lnTo>
                  <a:pt x="0" y="89897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679269" y="8051760"/>
            <a:ext cx="6256396" cy="4470480"/>
          </a:xfrm>
          <a:custGeom>
            <a:avLst/>
            <a:gdLst/>
            <a:ahLst/>
            <a:cxnLst/>
            <a:rect l="l" t="t" r="r" b="b"/>
            <a:pathLst>
              <a:path w="6256396" h="4470480">
                <a:moveTo>
                  <a:pt x="0" y="0"/>
                </a:moveTo>
                <a:lnTo>
                  <a:pt x="6256397" y="0"/>
                </a:lnTo>
                <a:lnTo>
                  <a:pt x="6256397" y="4470480"/>
                </a:lnTo>
                <a:lnTo>
                  <a:pt x="0" y="44704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8748634" y="1151452"/>
            <a:ext cx="7850072" cy="6306733"/>
            <a:chOff x="0" y="0"/>
            <a:chExt cx="10466763" cy="8408978"/>
          </a:xfrm>
        </p:grpSpPr>
        <p:sp>
          <p:nvSpPr>
            <p:cNvPr id="5" name="TextBox 5"/>
            <p:cNvSpPr txBox="1"/>
            <p:nvPr/>
          </p:nvSpPr>
          <p:spPr>
            <a:xfrm>
              <a:off x="0" y="1674789"/>
              <a:ext cx="10466763" cy="6734189"/>
            </a:xfrm>
            <a:prstGeom prst="rect">
              <a:avLst/>
            </a:prstGeom>
          </p:spPr>
          <p:txBody>
            <a:bodyPr lIns="0" tIns="0" rIns="0" bIns="0" rtlCol="0" anchor="t">
              <a:spAutoFit/>
            </a:bodyPr>
            <a:lstStyle/>
            <a:p>
              <a:pPr algn="l">
                <a:lnSpc>
                  <a:spcPts val="4950"/>
                </a:lnSpc>
              </a:pPr>
              <a:r>
                <a:rPr lang="en-US" sz="4500" b="1">
                  <a:solidFill>
                    <a:srgbClr val="2F2535"/>
                  </a:solidFill>
                  <a:latin typeface="Poppins Bold"/>
                  <a:ea typeface="Poppins Bold"/>
                  <a:cs typeface="Poppins Bold"/>
                  <a:sym typeface="Poppins Bold"/>
                </a:rPr>
                <a:t>PENGEMBANGAN MODEL KLASIFIKASI BIOAKTIVITAS SENYAWA TERHADAP SARS-COV-2 MELALUI INTEGRASI K-MEANS CLUSTERING DAN K-NEAREST NEIGHBORS (KNN)</a:t>
              </a:r>
            </a:p>
          </p:txBody>
        </p:sp>
        <p:sp>
          <p:nvSpPr>
            <p:cNvPr id="6" name="TextBox 6"/>
            <p:cNvSpPr txBox="1"/>
            <p:nvPr/>
          </p:nvSpPr>
          <p:spPr>
            <a:xfrm>
              <a:off x="0" y="19050"/>
              <a:ext cx="8284285" cy="1149350"/>
            </a:xfrm>
            <a:prstGeom prst="rect">
              <a:avLst/>
            </a:prstGeom>
          </p:spPr>
          <p:txBody>
            <a:bodyPr lIns="0" tIns="0" rIns="0" bIns="0" rtlCol="0" anchor="t">
              <a:spAutoFit/>
            </a:bodyPr>
            <a:lstStyle/>
            <a:p>
              <a:pPr algn="l">
                <a:lnSpc>
                  <a:spcPts val="3300"/>
                </a:lnSpc>
              </a:pPr>
              <a:r>
                <a:rPr lang="en-US" sz="3000" b="1" spc="60">
                  <a:solidFill>
                    <a:srgbClr val="407BFF"/>
                  </a:solidFill>
                  <a:latin typeface="Poppins Medium Bold"/>
                  <a:ea typeface="Poppins Medium Bold"/>
                  <a:cs typeface="Poppins Medium Bold"/>
                  <a:sym typeface="Poppins Medium Bold"/>
                </a:rPr>
                <a:t>Tugas Besar Mata Kuliah Bioinformatika</a:t>
              </a:r>
            </a:p>
          </p:txBody>
        </p:sp>
      </p:grpSp>
      <p:sp>
        <p:nvSpPr>
          <p:cNvPr id="7" name="TextBox 7"/>
          <p:cNvSpPr txBox="1"/>
          <p:nvPr/>
        </p:nvSpPr>
        <p:spPr>
          <a:xfrm>
            <a:off x="9059986" y="8029887"/>
            <a:ext cx="4042156" cy="299720"/>
          </a:xfrm>
          <a:prstGeom prst="rect">
            <a:avLst/>
          </a:prstGeom>
        </p:spPr>
        <p:txBody>
          <a:bodyPr lIns="0" tIns="0" rIns="0" bIns="0" rtlCol="0" anchor="t">
            <a:spAutoFit/>
          </a:bodyPr>
          <a:lstStyle/>
          <a:p>
            <a:pPr algn="l">
              <a:lnSpc>
                <a:spcPts val="2470"/>
              </a:lnSpc>
            </a:pPr>
            <a:endParaRPr/>
          </a:p>
        </p:txBody>
      </p:sp>
      <p:grpSp>
        <p:nvGrpSpPr>
          <p:cNvPr id="8" name="Group 8"/>
          <p:cNvGrpSpPr/>
          <p:nvPr/>
        </p:nvGrpSpPr>
        <p:grpSpPr>
          <a:xfrm>
            <a:off x="16598706" y="1028700"/>
            <a:ext cx="660594" cy="660594"/>
            <a:chOff x="0" y="0"/>
            <a:chExt cx="880792" cy="880792"/>
          </a:xfrm>
        </p:grpSpPr>
        <p:grpSp>
          <p:nvGrpSpPr>
            <p:cNvPr id="9" name="Group 9"/>
            <p:cNvGrpSpPr/>
            <p:nvPr/>
          </p:nvGrpSpPr>
          <p:grpSpPr>
            <a:xfrm>
              <a:off x="0" y="0"/>
              <a:ext cx="880792" cy="880792"/>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11" name="Freeform 11"/>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grpSp>
        <p:nvGrpSpPr>
          <p:cNvPr id="12" name="Group 12"/>
          <p:cNvGrpSpPr/>
          <p:nvPr/>
        </p:nvGrpSpPr>
        <p:grpSpPr>
          <a:xfrm>
            <a:off x="353608" y="250881"/>
            <a:ext cx="1856885" cy="900570"/>
            <a:chOff x="0" y="0"/>
            <a:chExt cx="2475846" cy="1200761"/>
          </a:xfrm>
        </p:grpSpPr>
        <p:grpSp>
          <p:nvGrpSpPr>
            <p:cNvPr id="13" name="Group 13"/>
            <p:cNvGrpSpPr/>
            <p:nvPr/>
          </p:nvGrpSpPr>
          <p:grpSpPr>
            <a:xfrm>
              <a:off x="1275086" y="0"/>
              <a:ext cx="1200761" cy="1200761"/>
              <a:chOff x="0" y="0"/>
              <a:chExt cx="812800" cy="812800"/>
            </a:xfrm>
          </p:grpSpPr>
          <p:sp>
            <p:nvSpPr>
              <p:cNvPr id="14" name="Freeform 14"/>
              <p:cNvSpPr/>
              <p:nvPr/>
            </p:nvSpPr>
            <p:spPr>
              <a:xfrm>
                <a:off x="0" y="0"/>
                <a:ext cx="812800" cy="812800"/>
              </a:xfrm>
              <a:custGeom>
                <a:avLst/>
                <a:gdLst/>
                <a:ahLst/>
                <a:cxnLst/>
                <a:rect l="l" t="t" r="r" b="b"/>
                <a:pathLst>
                  <a:path w="812800" h="812800">
                    <a:moveTo>
                      <a:pt x="163337" y="0"/>
                    </a:moveTo>
                    <a:lnTo>
                      <a:pt x="649463" y="0"/>
                    </a:lnTo>
                    <a:cubicBezTo>
                      <a:pt x="739672" y="0"/>
                      <a:pt x="812800" y="73128"/>
                      <a:pt x="812800" y="163337"/>
                    </a:cubicBezTo>
                    <a:lnTo>
                      <a:pt x="812800" y="649463"/>
                    </a:lnTo>
                    <a:cubicBezTo>
                      <a:pt x="812800" y="739672"/>
                      <a:pt x="739672" y="812800"/>
                      <a:pt x="649463" y="812800"/>
                    </a:cubicBezTo>
                    <a:lnTo>
                      <a:pt x="163337" y="812800"/>
                    </a:lnTo>
                    <a:cubicBezTo>
                      <a:pt x="73128" y="812800"/>
                      <a:pt x="0" y="739672"/>
                      <a:pt x="0" y="649463"/>
                    </a:cubicBezTo>
                    <a:lnTo>
                      <a:pt x="0" y="163337"/>
                    </a:lnTo>
                    <a:cubicBezTo>
                      <a:pt x="0" y="73128"/>
                      <a:pt x="73128" y="0"/>
                      <a:pt x="163337" y="0"/>
                    </a:cubicBezTo>
                    <a:close/>
                  </a:path>
                </a:pathLst>
              </a:custGeom>
              <a:blipFill>
                <a:blip r:embed="rId8"/>
                <a:stretch>
                  <a:fillRect/>
                </a:stretch>
              </a:blipFill>
            </p:spPr>
          </p:sp>
        </p:grpSp>
        <p:grpSp>
          <p:nvGrpSpPr>
            <p:cNvPr id="15" name="Group 15"/>
            <p:cNvGrpSpPr/>
            <p:nvPr/>
          </p:nvGrpSpPr>
          <p:grpSpPr>
            <a:xfrm>
              <a:off x="0" y="0"/>
              <a:ext cx="1200761" cy="1200761"/>
              <a:chOff x="0" y="0"/>
              <a:chExt cx="812800" cy="812800"/>
            </a:xfrm>
          </p:grpSpPr>
          <p:sp>
            <p:nvSpPr>
              <p:cNvPr id="16" name="Freeform 16"/>
              <p:cNvSpPr/>
              <p:nvPr/>
            </p:nvSpPr>
            <p:spPr>
              <a:xfrm>
                <a:off x="0" y="0"/>
                <a:ext cx="812800" cy="812800"/>
              </a:xfrm>
              <a:custGeom>
                <a:avLst/>
                <a:gdLst/>
                <a:ahLst/>
                <a:cxnLst/>
                <a:rect l="l" t="t" r="r" b="b"/>
                <a:pathLst>
                  <a:path w="812800" h="812800">
                    <a:moveTo>
                      <a:pt x="163337" y="0"/>
                    </a:moveTo>
                    <a:lnTo>
                      <a:pt x="649463" y="0"/>
                    </a:lnTo>
                    <a:cubicBezTo>
                      <a:pt x="739672" y="0"/>
                      <a:pt x="812800" y="73128"/>
                      <a:pt x="812800" y="163337"/>
                    </a:cubicBezTo>
                    <a:lnTo>
                      <a:pt x="812800" y="649463"/>
                    </a:lnTo>
                    <a:cubicBezTo>
                      <a:pt x="812800" y="739672"/>
                      <a:pt x="739672" y="812800"/>
                      <a:pt x="649463" y="812800"/>
                    </a:cubicBezTo>
                    <a:lnTo>
                      <a:pt x="163337" y="812800"/>
                    </a:lnTo>
                    <a:cubicBezTo>
                      <a:pt x="73128" y="812800"/>
                      <a:pt x="0" y="739672"/>
                      <a:pt x="0" y="649463"/>
                    </a:cubicBezTo>
                    <a:lnTo>
                      <a:pt x="0" y="163337"/>
                    </a:lnTo>
                    <a:cubicBezTo>
                      <a:pt x="0" y="73128"/>
                      <a:pt x="73128" y="0"/>
                      <a:pt x="163337" y="0"/>
                    </a:cubicBezTo>
                    <a:close/>
                  </a:path>
                </a:pathLst>
              </a:custGeom>
              <a:blipFill>
                <a:blip r:embed="rId9"/>
                <a:stretch>
                  <a:fillRect l="-370319" t="-253532" r="-189033" b="-90499"/>
                </a:stretch>
              </a:blipFill>
            </p:spPr>
          </p:sp>
        </p:grpSp>
        <p:grpSp>
          <p:nvGrpSpPr>
            <p:cNvPr id="17" name="Group 17"/>
            <p:cNvGrpSpPr/>
            <p:nvPr/>
          </p:nvGrpSpPr>
          <p:grpSpPr>
            <a:xfrm>
              <a:off x="0" y="0"/>
              <a:ext cx="1200761" cy="1200761"/>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10"/>
                <a:stretch>
                  <a:fillRect/>
                </a:stretch>
              </a:blipFill>
            </p:spPr>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6472462" y="2569918"/>
            <a:ext cx="11360380" cy="6688382"/>
          </a:xfrm>
          <a:prstGeom prst="rect">
            <a:avLst/>
          </a:prstGeom>
        </p:spPr>
        <p:txBody>
          <a:bodyPr lIns="0" tIns="0" rIns="0" bIns="0" rtlCol="0" anchor="t">
            <a:spAutoFit/>
          </a:bodyPr>
          <a:lstStyle/>
          <a:p>
            <a:pPr algn="l">
              <a:lnSpc>
                <a:spcPts val="4802"/>
              </a:lnSpc>
            </a:pPr>
            <a:r>
              <a:rPr lang="en-US" sz="3201" spc="32">
                <a:solidFill>
                  <a:srgbClr val="2F2535"/>
                </a:solidFill>
                <a:latin typeface="Poppins Light Bold"/>
                <a:ea typeface="Poppins Light Bold"/>
                <a:cs typeface="Poppins Light Bold"/>
                <a:sym typeface="Poppins Light Bold"/>
              </a:rPr>
              <a:t>Penelitian dimulai dengan pengumpulan data bioaktivitas senyawa melalui API ChEMBL, diikuti preprocessing untuk membersihkan, menyaring, dan melabeli bioaktivitas. Deskriptor molekuler dihitung menggunakan RDKit dan PaDEL. Data kemudian dikelompokkan menggunakan K-Means, dan hasil clustering digunakan bersama deskriptor untuk melatih model KNN. Evaluasi dilakukan dengan akurasi, F1-Score, MCC, dan ROC AUC. Proses menggunakan Google Colab dan pustaka Python seperti scikit-learn, RDKit, dan matplotlib.</a:t>
            </a:r>
          </a:p>
        </p:txBody>
      </p:sp>
      <p:sp>
        <p:nvSpPr>
          <p:cNvPr id="3" name="TextBox 3"/>
          <p:cNvSpPr txBox="1"/>
          <p:nvPr/>
        </p:nvSpPr>
        <p:spPr>
          <a:xfrm>
            <a:off x="6472462" y="1231141"/>
            <a:ext cx="9497985" cy="982980"/>
          </a:xfrm>
          <a:prstGeom prst="rect">
            <a:avLst/>
          </a:prstGeom>
        </p:spPr>
        <p:txBody>
          <a:bodyPr lIns="0" tIns="0" rIns="0" bIns="0" rtlCol="0" anchor="t">
            <a:spAutoFit/>
          </a:bodyPr>
          <a:lstStyle/>
          <a:p>
            <a:pPr algn="l">
              <a:lnSpc>
                <a:spcPts val="7590"/>
              </a:lnSpc>
            </a:pPr>
            <a:r>
              <a:rPr lang="en-US" sz="6900" b="1">
                <a:solidFill>
                  <a:srgbClr val="2F2535"/>
                </a:solidFill>
                <a:latin typeface="Poppins Bold"/>
                <a:ea typeface="Poppins Bold"/>
                <a:cs typeface="Poppins Bold"/>
                <a:sym typeface="Poppins Bold"/>
              </a:rPr>
              <a:t>PROSEDUR KERJA</a:t>
            </a:r>
          </a:p>
        </p:txBody>
      </p:sp>
      <p:grpSp>
        <p:nvGrpSpPr>
          <p:cNvPr id="4" name="Group 4"/>
          <p:cNvGrpSpPr/>
          <p:nvPr/>
        </p:nvGrpSpPr>
        <p:grpSpPr>
          <a:xfrm>
            <a:off x="16598706" y="1028700"/>
            <a:ext cx="660594" cy="660594"/>
            <a:chOff x="0" y="0"/>
            <a:chExt cx="880792" cy="880792"/>
          </a:xfrm>
        </p:grpSpPr>
        <p:grpSp>
          <p:nvGrpSpPr>
            <p:cNvPr id="5" name="Group 5"/>
            <p:cNvGrpSpPr/>
            <p:nvPr/>
          </p:nvGrpSpPr>
          <p:grpSpPr>
            <a:xfrm>
              <a:off x="0" y="0"/>
              <a:ext cx="880792" cy="880792"/>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7" name="Freeform 7"/>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8" name="Freeform 8"/>
          <p:cNvSpPr/>
          <p:nvPr/>
        </p:nvSpPr>
        <p:spPr>
          <a:xfrm>
            <a:off x="979608" y="2427392"/>
            <a:ext cx="5143525" cy="6176722"/>
          </a:xfrm>
          <a:custGeom>
            <a:avLst/>
            <a:gdLst/>
            <a:ahLst/>
            <a:cxnLst/>
            <a:rect l="l" t="t" r="r" b="b"/>
            <a:pathLst>
              <a:path w="5143525" h="6176722">
                <a:moveTo>
                  <a:pt x="0" y="0"/>
                </a:moveTo>
                <a:lnTo>
                  <a:pt x="5143524" y="0"/>
                </a:lnTo>
                <a:lnTo>
                  <a:pt x="5143524" y="6176722"/>
                </a:lnTo>
                <a:lnTo>
                  <a:pt x="0" y="61767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2192574">
            <a:off x="-313654" y="4118335"/>
            <a:ext cx="3363589" cy="2794837"/>
          </a:xfrm>
          <a:custGeom>
            <a:avLst/>
            <a:gdLst/>
            <a:ahLst/>
            <a:cxnLst/>
            <a:rect l="l" t="t" r="r" b="b"/>
            <a:pathLst>
              <a:path w="3363589" h="2794837">
                <a:moveTo>
                  <a:pt x="0" y="0"/>
                </a:moveTo>
                <a:lnTo>
                  <a:pt x="3363589" y="0"/>
                </a:lnTo>
                <a:lnTo>
                  <a:pt x="3363589" y="2794836"/>
                </a:lnTo>
                <a:lnTo>
                  <a:pt x="0" y="27948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3624602">
            <a:off x="-1493869" y="7692679"/>
            <a:ext cx="6808222" cy="4864784"/>
          </a:xfrm>
          <a:custGeom>
            <a:avLst/>
            <a:gdLst/>
            <a:ahLst/>
            <a:cxnLst/>
            <a:rect l="l" t="t" r="r" b="b"/>
            <a:pathLst>
              <a:path w="6808222" h="4864784">
                <a:moveTo>
                  <a:pt x="0" y="0"/>
                </a:moveTo>
                <a:lnTo>
                  <a:pt x="6808222" y="0"/>
                </a:lnTo>
                <a:lnTo>
                  <a:pt x="6808222" y="4864784"/>
                </a:lnTo>
                <a:lnTo>
                  <a:pt x="0" y="48647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rot="-10800000" flipH="1">
            <a:off x="14296257" y="-1539583"/>
            <a:ext cx="7188578" cy="5136566"/>
          </a:xfrm>
          <a:custGeom>
            <a:avLst/>
            <a:gdLst/>
            <a:ahLst/>
            <a:cxnLst/>
            <a:rect l="l" t="t" r="r" b="b"/>
            <a:pathLst>
              <a:path w="7188578" h="5136566">
                <a:moveTo>
                  <a:pt x="7188577" y="0"/>
                </a:moveTo>
                <a:lnTo>
                  <a:pt x="0" y="0"/>
                </a:lnTo>
                <a:lnTo>
                  <a:pt x="0" y="5136566"/>
                </a:lnTo>
                <a:lnTo>
                  <a:pt x="7188577" y="5136566"/>
                </a:lnTo>
                <a:lnTo>
                  <a:pt x="718857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rot="3419818">
            <a:off x="-1785971" y="8113982"/>
            <a:ext cx="5629341" cy="4022420"/>
          </a:xfrm>
          <a:custGeom>
            <a:avLst/>
            <a:gdLst/>
            <a:ahLst/>
            <a:cxnLst/>
            <a:rect l="l" t="t" r="r" b="b"/>
            <a:pathLst>
              <a:path w="5629341" h="4022420">
                <a:moveTo>
                  <a:pt x="0" y="0"/>
                </a:moveTo>
                <a:lnTo>
                  <a:pt x="5629342" y="0"/>
                </a:lnTo>
                <a:lnTo>
                  <a:pt x="5629342" y="4022421"/>
                </a:lnTo>
                <a:lnTo>
                  <a:pt x="0" y="4022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4916391" y="2395549"/>
            <a:ext cx="9379866" cy="6151565"/>
          </a:xfrm>
          <a:custGeom>
            <a:avLst/>
            <a:gdLst/>
            <a:ahLst/>
            <a:cxnLst/>
            <a:rect l="l" t="t" r="r" b="b"/>
            <a:pathLst>
              <a:path w="9379866" h="6151565">
                <a:moveTo>
                  <a:pt x="0" y="0"/>
                </a:moveTo>
                <a:lnTo>
                  <a:pt x="9379866" y="0"/>
                </a:lnTo>
                <a:lnTo>
                  <a:pt x="9379866" y="6151565"/>
                </a:lnTo>
                <a:lnTo>
                  <a:pt x="0" y="6151565"/>
                </a:lnTo>
                <a:lnTo>
                  <a:pt x="0" y="0"/>
                </a:lnTo>
                <a:close/>
              </a:path>
            </a:pathLst>
          </a:custGeom>
          <a:blipFill>
            <a:blip r:embed="rId6"/>
            <a:stretch>
              <a:fillRect/>
            </a:stretch>
          </a:blipFill>
        </p:spPr>
      </p:sp>
      <p:sp>
        <p:nvSpPr>
          <p:cNvPr id="9" name="TextBox 9"/>
          <p:cNvSpPr txBox="1"/>
          <p:nvPr/>
        </p:nvSpPr>
        <p:spPr>
          <a:xfrm>
            <a:off x="420123" y="523875"/>
            <a:ext cx="13562785" cy="1076325"/>
          </a:xfrm>
          <a:prstGeom prst="rect">
            <a:avLst/>
          </a:prstGeom>
        </p:spPr>
        <p:txBody>
          <a:bodyPr lIns="0" tIns="0" rIns="0" bIns="0" rtlCol="0" anchor="t">
            <a:spAutoFit/>
          </a:bodyPr>
          <a:lstStyle/>
          <a:p>
            <a:pPr algn="l">
              <a:lnSpc>
                <a:spcPts val="8250"/>
              </a:lnSpc>
            </a:pPr>
            <a:r>
              <a:rPr lang="en-US" sz="7500" b="1">
                <a:solidFill>
                  <a:srgbClr val="2F2535"/>
                </a:solidFill>
                <a:latin typeface="Poppins Bold"/>
                <a:ea typeface="Poppins Bold"/>
                <a:cs typeface="Poppins Bold"/>
                <a:sym typeface="Poppins Bold"/>
              </a:rPr>
              <a:t>HASIL DAN PEMBAHASAN</a:t>
            </a:r>
          </a:p>
        </p:txBody>
      </p:sp>
      <p:sp>
        <p:nvSpPr>
          <p:cNvPr id="10" name="TextBox 10"/>
          <p:cNvSpPr txBox="1"/>
          <p:nvPr/>
        </p:nvSpPr>
        <p:spPr>
          <a:xfrm>
            <a:off x="4507730" y="8820150"/>
            <a:ext cx="9529286" cy="438150"/>
          </a:xfrm>
          <a:prstGeom prst="rect">
            <a:avLst/>
          </a:prstGeom>
        </p:spPr>
        <p:txBody>
          <a:bodyPr lIns="0" tIns="0" rIns="0" bIns="0" rtlCol="0" anchor="t">
            <a:spAutoFit/>
          </a:bodyPr>
          <a:lstStyle/>
          <a:p>
            <a:pPr algn="ctr">
              <a:lnSpc>
                <a:spcPts val="3300"/>
              </a:lnSpc>
              <a:spcBef>
                <a:spcPct val="0"/>
              </a:spcBef>
            </a:pPr>
            <a:r>
              <a:rPr lang="en-US" sz="3000" b="1">
                <a:solidFill>
                  <a:srgbClr val="2F2535"/>
                </a:solidFill>
                <a:latin typeface="Poppins Bold"/>
                <a:ea typeface="Poppins Bold"/>
                <a:cs typeface="Poppins Bold"/>
                <a:sym typeface="Poppins Bold"/>
              </a:rPr>
              <a:t>NILAI K OPTIMAL BERDASARKAN METODE ELBOW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rot="-10800000" flipH="1">
            <a:off x="14296257" y="-1539583"/>
            <a:ext cx="7188578" cy="5136566"/>
          </a:xfrm>
          <a:custGeom>
            <a:avLst/>
            <a:gdLst/>
            <a:ahLst/>
            <a:cxnLst/>
            <a:rect l="l" t="t" r="r" b="b"/>
            <a:pathLst>
              <a:path w="7188578" h="5136566">
                <a:moveTo>
                  <a:pt x="7188577" y="0"/>
                </a:moveTo>
                <a:lnTo>
                  <a:pt x="0" y="0"/>
                </a:lnTo>
                <a:lnTo>
                  <a:pt x="0" y="5136566"/>
                </a:lnTo>
                <a:lnTo>
                  <a:pt x="7188577" y="5136566"/>
                </a:lnTo>
                <a:lnTo>
                  <a:pt x="718857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rot="3419818">
            <a:off x="-1785971" y="8113982"/>
            <a:ext cx="5629341" cy="4022420"/>
          </a:xfrm>
          <a:custGeom>
            <a:avLst/>
            <a:gdLst/>
            <a:ahLst/>
            <a:cxnLst/>
            <a:rect l="l" t="t" r="r" b="b"/>
            <a:pathLst>
              <a:path w="5629341" h="4022420">
                <a:moveTo>
                  <a:pt x="0" y="0"/>
                </a:moveTo>
                <a:lnTo>
                  <a:pt x="5629342" y="0"/>
                </a:lnTo>
                <a:lnTo>
                  <a:pt x="5629342" y="4022421"/>
                </a:lnTo>
                <a:lnTo>
                  <a:pt x="0" y="4022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4615694" y="1358997"/>
            <a:ext cx="10045981" cy="6832745"/>
          </a:xfrm>
          <a:custGeom>
            <a:avLst/>
            <a:gdLst/>
            <a:ahLst/>
            <a:cxnLst/>
            <a:rect l="l" t="t" r="r" b="b"/>
            <a:pathLst>
              <a:path w="10045981" h="6832745">
                <a:moveTo>
                  <a:pt x="0" y="0"/>
                </a:moveTo>
                <a:lnTo>
                  <a:pt x="10045982" y="0"/>
                </a:lnTo>
                <a:lnTo>
                  <a:pt x="10045982" y="6832745"/>
                </a:lnTo>
                <a:lnTo>
                  <a:pt x="0" y="6832745"/>
                </a:lnTo>
                <a:lnTo>
                  <a:pt x="0" y="0"/>
                </a:lnTo>
                <a:close/>
              </a:path>
            </a:pathLst>
          </a:custGeom>
          <a:blipFill>
            <a:blip r:embed="rId6"/>
            <a:stretch>
              <a:fillRect/>
            </a:stretch>
          </a:blipFill>
        </p:spPr>
      </p:sp>
      <p:sp>
        <p:nvSpPr>
          <p:cNvPr id="9" name="TextBox 9"/>
          <p:cNvSpPr txBox="1"/>
          <p:nvPr/>
        </p:nvSpPr>
        <p:spPr>
          <a:xfrm>
            <a:off x="5530900" y="8820150"/>
            <a:ext cx="7603689" cy="438150"/>
          </a:xfrm>
          <a:prstGeom prst="rect">
            <a:avLst/>
          </a:prstGeom>
        </p:spPr>
        <p:txBody>
          <a:bodyPr lIns="0" tIns="0" rIns="0" bIns="0" rtlCol="0" anchor="t">
            <a:spAutoFit/>
          </a:bodyPr>
          <a:lstStyle/>
          <a:p>
            <a:pPr algn="ctr">
              <a:lnSpc>
                <a:spcPts val="3300"/>
              </a:lnSpc>
              <a:spcBef>
                <a:spcPct val="0"/>
              </a:spcBef>
            </a:pPr>
            <a:r>
              <a:rPr lang="en-US" sz="3000" b="1">
                <a:solidFill>
                  <a:srgbClr val="2F2535"/>
                </a:solidFill>
                <a:latin typeface="Poppins Bold"/>
                <a:ea typeface="Poppins Bold"/>
                <a:cs typeface="Poppins Bold"/>
                <a:sym typeface="Poppins Bold"/>
              </a:rPr>
              <a:t>VISUALISASI CLUSTERING DENGAN PCA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rot="-10800000" flipH="1">
            <a:off x="14296257" y="-1539583"/>
            <a:ext cx="7188578" cy="5136566"/>
          </a:xfrm>
          <a:custGeom>
            <a:avLst/>
            <a:gdLst/>
            <a:ahLst/>
            <a:cxnLst/>
            <a:rect l="l" t="t" r="r" b="b"/>
            <a:pathLst>
              <a:path w="7188578" h="5136566">
                <a:moveTo>
                  <a:pt x="7188577" y="0"/>
                </a:moveTo>
                <a:lnTo>
                  <a:pt x="0" y="0"/>
                </a:lnTo>
                <a:lnTo>
                  <a:pt x="0" y="5136566"/>
                </a:lnTo>
                <a:lnTo>
                  <a:pt x="7188577" y="5136566"/>
                </a:lnTo>
                <a:lnTo>
                  <a:pt x="718857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rot="3419818">
            <a:off x="-1785971" y="8113982"/>
            <a:ext cx="5629341" cy="4022420"/>
          </a:xfrm>
          <a:custGeom>
            <a:avLst/>
            <a:gdLst/>
            <a:ahLst/>
            <a:cxnLst/>
            <a:rect l="l" t="t" r="r" b="b"/>
            <a:pathLst>
              <a:path w="5629341" h="4022420">
                <a:moveTo>
                  <a:pt x="0" y="0"/>
                </a:moveTo>
                <a:lnTo>
                  <a:pt x="5629342" y="0"/>
                </a:lnTo>
                <a:lnTo>
                  <a:pt x="5629342" y="4022421"/>
                </a:lnTo>
                <a:lnTo>
                  <a:pt x="0" y="4022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4869642" y="1358997"/>
            <a:ext cx="8805463" cy="6332018"/>
          </a:xfrm>
          <a:custGeom>
            <a:avLst/>
            <a:gdLst/>
            <a:ahLst/>
            <a:cxnLst/>
            <a:rect l="l" t="t" r="r" b="b"/>
            <a:pathLst>
              <a:path w="8805463" h="6332018">
                <a:moveTo>
                  <a:pt x="0" y="0"/>
                </a:moveTo>
                <a:lnTo>
                  <a:pt x="8805462" y="0"/>
                </a:lnTo>
                <a:lnTo>
                  <a:pt x="8805462" y="6332018"/>
                </a:lnTo>
                <a:lnTo>
                  <a:pt x="0" y="6332018"/>
                </a:lnTo>
                <a:lnTo>
                  <a:pt x="0" y="0"/>
                </a:lnTo>
                <a:close/>
              </a:path>
            </a:pathLst>
          </a:custGeom>
          <a:blipFill>
            <a:blip r:embed="rId6"/>
            <a:stretch>
              <a:fillRect/>
            </a:stretch>
          </a:blipFill>
        </p:spPr>
      </p:sp>
      <p:sp>
        <p:nvSpPr>
          <p:cNvPr id="9" name="TextBox 9"/>
          <p:cNvSpPr txBox="1"/>
          <p:nvPr/>
        </p:nvSpPr>
        <p:spPr>
          <a:xfrm>
            <a:off x="4413936" y="8530733"/>
            <a:ext cx="10372368" cy="438150"/>
          </a:xfrm>
          <a:prstGeom prst="rect">
            <a:avLst/>
          </a:prstGeom>
        </p:spPr>
        <p:txBody>
          <a:bodyPr lIns="0" tIns="0" rIns="0" bIns="0" rtlCol="0" anchor="t">
            <a:spAutoFit/>
          </a:bodyPr>
          <a:lstStyle/>
          <a:p>
            <a:pPr algn="ctr">
              <a:lnSpc>
                <a:spcPts val="3300"/>
              </a:lnSpc>
              <a:spcBef>
                <a:spcPct val="0"/>
              </a:spcBef>
            </a:pPr>
            <a:r>
              <a:rPr lang="en-US" sz="3000" b="1">
                <a:solidFill>
                  <a:srgbClr val="2F2535"/>
                </a:solidFill>
                <a:latin typeface="Poppins Bold"/>
                <a:ea typeface="Poppins Bold"/>
                <a:cs typeface="Poppins Bold"/>
                <a:sym typeface="Poppins Bold"/>
              </a:rPr>
              <a:t>DISTRIBUSI NILAI PLC50 BERDASARKAN CLUSTER NYA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rot="-10800000" flipH="1">
            <a:off x="14296257" y="-1539583"/>
            <a:ext cx="7188578" cy="5136566"/>
          </a:xfrm>
          <a:custGeom>
            <a:avLst/>
            <a:gdLst/>
            <a:ahLst/>
            <a:cxnLst/>
            <a:rect l="l" t="t" r="r" b="b"/>
            <a:pathLst>
              <a:path w="7188578" h="5136566">
                <a:moveTo>
                  <a:pt x="7188577" y="0"/>
                </a:moveTo>
                <a:lnTo>
                  <a:pt x="0" y="0"/>
                </a:lnTo>
                <a:lnTo>
                  <a:pt x="0" y="5136566"/>
                </a:lnTo>
                <a:lnTo>
                  <a:pt x="7188577" y="5136566"/>
                </a:lnTo>
                <a:lnTo>
                  <a:pt x="718857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rot="3419818">
            <a:off x="-1785971" y="8113982"/>
            <a:ext cx="5629341" cy="4022420"/>
          </a:xfrm>
          <a:custGeom>
            <a:avLst/>
            <a:gdLst/>
            <a:ahLst/>
            <a:cxnLst/>
            <a:rect l="l" t="t" r="r" b="b"/>
            <a:pathLst>
              <a:path w="5629341" h="4022420">
                <a:moveTo>
                  <a:pt x="0" y="0"/>
                </a:moveTo>
                <a:lnTo>
                  <a:pt x="5629342" y="0"/>
                </a:lnTo>
                <a:lnTo>
                  <a:pt x="5629342" y="4022421"/>
                </a:lnTo>
                <a:lnTo>
                  <a:pt x="0" y="4022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5341229" y="2408923"/>
            <a:ext cx="7605542" cy="5469154"/>
          </a:xfrm>
          <a:custGeom>
            <a:avLst/>
            <a:gdLst/>
            <a:ahLst/>
            <a:cxnLst/>
            <a:rect l="l" t="t" r="r" b="b"/>
            <a:pathLst>
              <a:path w="7605542" h="5469154">
                <a:moveTo>
                  <a:pt x="0" y="0"/>
                </a:moveTo>
                <a:lnTo>
                  <a:pt x="7605542" y="0"/>
                </a:lnTo>
                <a:lnTo>
                  <a:pt x="7605542" y="5469154"/>
                </a:lnTo>
                <a:lnTo>
                  <a:pt x="0" y="5469154"/>
                </a:lnTo>
                <a:lnTo>
                  <a:pt x="0" y="0"/>
                </a:lnTo>
                <a:close/>
              </a:path>
            </a:pathLst>
          </a:custGeom>
          <a:blipFill>
            <a:blip r:embed="rId6"/>
            <a:stretch>
              <a:fillRect/>
            </a:stretch>
          </a:blipFill>
        </p:spPr>
      </p:sp>
      <p:sp>
        <p:nvSpPr>
          <p:cNvPr id="9" name="Freeform 9"/>
          <p:cNvSpPr/>
          <p:nvPr/>
        </p:nvSpPr>
        <p:spPr>
          <a:xfrm>
            <a:off x="4986153" y="2059658"/>
            <a:ext cx="8818565" cy="5834951"/>
          </a:xfrm>
          <a:custGeom>
            <a:avLst/>
            <a:gdLst/>
            <a:ahLst/>
            <a:cxnLst/>
            <a:rect l="l" t="t" r="r" b="b"/>
            <a:pathLst>
              <a:path w="8818565" h="5834951">
                <a:moveTo>
                  <a:pt x="0" y="0"/>
                </a:moveTo>
                <a:lnTo>
                  <a:pt x="8818565" y="0"/>
                </a:lnTo>
                <a:lnTo>
                  <a:pt x="8818565" y="5834951"/>
                </a:lnTo>
                <a:lnTo>
                  <a:pt x="0" y="5834951"/>
                </a:lnTo>
                <a:lnTo>
                  <a:pt x="0" y="0"/>
                </a:lnTo>
                <a:close/>
              </a:path>
            </a:pathLst>
          </a:custGeom>
          <a:blipFill>
            <a:blip r:embed="rId7"/>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rot="-10800000" flipH="1">
            <a:off x="14296257" y="-1539583"/>
            <a:ext cx="7188578" cy="5136566"/>
          </a:xfrm>
          <a:custGeom>
            <a:avLst/>
            <a:gdLst/>
            <a:ahLst/>
            <a:cxnLst/>
            <a:rect l="l" t="t" r="r" b="b"/>
            <a:pathLst>
              <a:path w="7188578" h="5136566">
                <a:moveTo>
                  <a:pt x="7188577" y="0"/>
                </a:moveTo>
                <a:lnTo>
                  <a:pt x="0" y="0"/>
                </a:lnTo>
                <a:lnTo>
                  <a:pt x="0" y="5136566"/>
                </a:lnTo>
                <a:lnTo>
                  <a:pt x="7188577" y="5136566"/>
                </a:lnTo>
                <a:lnTo>
                  <a:pt x="718857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rot="3419818">
            <a:off x="-1785971" y="8113982"/>
            <a:ext cx="5629341" cy="4022420"/>
          </a:xfrm>
          <a:custGeom>
            <a:avLst/>
            <a:gdLst/>
            <a:ahLst/>
            <a:cxnLst/>
            <a:rect l="l" t="t" r="r" b="b"/>
            <a:pathLst>
              <a:path w="5629341" h="4022420">
                <a:moveTo>
                  <a:pt x="0" y="0"/>
                </a:moveTo>
                <a:lnTo>
                  <a:pt x="5629342" y="0"/>
                </a:lnTo>
                <a:lnTo>
                  <a:pt x="5629342" y="4022421"/>
                </a:lnTo>
                <a:lnTo>
                  <a:pt x="0" y="4022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110124" y="1971566"/>
            <a:ext cx="7656012" cy="5259197"/>
          </a:xfrm>
          <a:custGeom>
            <a:avLst/>
            <a:gdLst/>
            <a:ahLst/>
            <a:cxnLst/>
            <a:rect l="l" t="t" r="r" b="b"/>
            <a:pathLst>
              <a:path w="7656012" h="5259197">
                <a:moveTo>
                  <a:pt x="0" y="0"/>
                </a:moveTo>
                <a:lnTo>
                  <a:pt x="7656011" y="0"/>
                </a:lnTo>
                <a:lnTo>
                  <a:pt x="7656011" y="5259198"/>
                </a:lnTo>
                <a:lnTo>
                  <a:pt x="0" y="5259198"/>
                </a:lnTo>
                <a:lnTo>
                  <a:pt x="0" y="0"/>
                </a:lnTo>
                <a:close/>
              </a:path>
            </a:pathLst>
          </a:custGeom>
          <a:blipFill>
            <a:blip r:embed="rId6"/>
            <a:stretch>
              <a:fillRect/>
            </a:stretch>
          </a:blipFill>
        </p:spPr>
      </p:sp>
      <p:sp>
        <p:nvSpPr>
          <p:cNvPr id="9" name="TextBox 9"/>
          <p:cNvSpPr txBox="1"/>
          <p:nvPr/>
        </p:nvSpPr>
        <p:spPr>
          <a:xfrm>
            <a:off x="6259574" y="1073865"/>
            <a:ext cx="6350198" cy="438150"/>
          </a:xfrm>
          <a:prstGeom prst="rect">
            <a:avLst/>
          </a:prstGeom>
        </p:spPr>
        <p:txBody>
          <a:bodyPr lIns="0" tIns="0" rIns="0" bIns="0" rtlCol="0" anchor="t">
            <a:spAutoFit/>
          </a:bodyPr>
          <a:lstStyle/>
          <a:p>
            <a:pPr algn="ctr">
              <a:lnSpc>
                <a:spcPts val="3300"/>
              </a:lnSpc>
              <a:spcBef>
                <a:spcPct val="0"/>
              </a:spcBef>
            </a:pPr>
            <a:r>
              <a:rPr lang="en-US" sz="3000" b="1">
                <a:solidFill>
                  <a:srgbClr val="2F2535"/>
                </a:solidFill>
                <a:latin typeface="Poppins Bold"/>
                <a:ea typeface="Poppins Bold"/>
                <a:cs typeface="Poppins Bold"/>
                <a:sym typeface="Poppins Bold"/>
              </a:rPr>
              <a:t>HASIL PEMODELAN DENGAN KNN</a:t>
            </a:r>
          </a:p>
        </p:txBody>
      </p:sp>
      <p:sp>
        <p:nvSpPr>
          <p:cNvPr id="10" name="Freeform 10"/>
          <p:cNvSpPr/>
          <p:nvPr/>
        </p:nvSpPr>
        <p:spPr>
          <a:xfrm>
            <a:off x="9144000" y="1971566"/>
            <a:ext cx="8746546" cy="5129894"/>
          </a:xfrm>
          <a:custGeom>
            <a:avLst/>
            <a:gdLst/>
            <a:ahLst/>
            <a:cxnLst/>
            <a:rect l="l" t="t" r="r" b="b"/>
            <a:pathLst>
              <a:path w="8746546" h="5129894">
                <a:moveTo>
                  <a:pt x="0" y="0"/>
                </a:moveTo>
                <a:lnTo>
                  <a:pt x="8746546" y="0"/>
                </a:lnTo>
                <a:lnTo>
                  <a:pt x="8746546" y="5129895"/>
                </a:lnTo>
                <a:lnTo>
                  <a:pt x="0" y="5129895"/>
                </a:lnTo>
                <a:lnTo>
                  <a:pt x="0" y="0"/>
                </a:lnTo>
                <a:close/>
              </a:path>
            </a:pathLst>
          </a:custGeom>
          <a:blipFill>
            <a:blip r:embed="rId7"/>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rot="-10800000" flipH="1">
            <a:off x="14296257" y="-1539583"/>
            <a:ext cx="7188578" cy="5136566"/>
          </a:xfrm>
          <a:custGeom>
            <a:avLst/>
            <a:gdLst/>
            <a:ahLst/>
            <a:cxnLst/>
            <a:rect l="l" t="t" r="r" b="b"/>
            <a:pathLst>
              <a:path w="7188578" h="5136566">
                <a:moveTo>
                  <a:pt x="7188577" y="0"/>
                </a:moveTo>
                <a:lnTo>
                  <a:pt x="0" y="0"/>
                </a:lnTo>
                <a:lnTo>
                  <a:pt x="0" y="5136566"/>
                </a:lnTo>
                <a:lnTo>
                  <a:pt x="7188577" y="5136566"/>
                </a:lnTo>
                <a:lnTo>
                  <a:pt x="718857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rot="3419818">
            <a:off x="-1785971" y="8113982"/>
            <a:ext cx="5629341" cy="4022420"/>
          </a:xfrm>
          <a:custGeom>
            <a:avLst/>
            <a:gdLst/>
            <a:ahLst/>
            <a:cxnLst/>
            <a:rect l="l" t="t" r="r" b="b"/>
            <a:pathLst>
              <a:path w="5629341" h="4022420">
                <a:moveTo>
                  <a:pt x="0" y="0"/>
                </a:moveTo>
                <a:lnTo>
                  <a:pt x="5629342" y="0"/>
                </a:lnTo>
                <a:lnTo>
                  <a:pt x="5629342" y="4022421"/>
                </a:lnTo>
                <a:lnTo>
                  <a:pt x="0" y="4022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5815533" y="734991"/>
            <a:ext cx="6656933" cy="438150"/>
          </a:xfrm>
          <a:prstGeom prst="rect">
            <a:avLst/>
          </a:prstGeom>
        </p:spPr>
        <p:txBody>
          <a:bodyPr lIns="0" tIns="0" rIns="0" bIns="0" rtlCol="0" anchor="t">
            <a:spAutoFit/>
          </a:bodyPr>
          <a:lstStyle/>
          <a:p>
            <a:pPr algn="ctr">
              <a:lnSpc>
                <a:spcPts val="3300"/>
              </a:lnSpc>
              <a:spcBef>
                <a:spcPct val="0"/>
              </a:spcBef>
            </a:pPr>
            <a:r>
              <a:rPr lang="en-US" sz="3000" b="1">
                <a:solidFill>
                  <a:srgbClr val="2F2535"/>
                </a:solidFill>
                <a:latin typeface="Poppins Bold"/>
                <a:ea typeface="Poppins Bold"/>
                <a:cs typeface="Poppins Bold"/>
                <a:sym typeface="Poppins Bold"/>
              </a:rPr>
              <a:t>PERBANDINGAN METRIK EVALUASI</a:t>
            </a:r>
          </a:p>
        </p:txBody>
      </p:sp>
      <p:sp>
        <p:nvSpPr>
          <p:cNvPr id="9" name="Freeform 9"/>
          <p:cNvSpPr/>
          <p:nvPr/>
        </p:nvSpPr>
        <p:spPr>
          <a:xfrm>
            <a:off x="3457423" y="1969183"/>
            <a:ext cx="11373154" cy="7061890"/>
          </a:xfrm>
          <a:custGeom>
            <a:avLst/>
            <a:gdLst/>
            <a:ahLst/>
            <a:cxnLst/>
            <a:rect l="l" t="t" r="r" b="b"/>
            <a:pathLst>
              <a:path w="11373154" h="7061890">
                <a:moveTo>
                  <a:pt x="0" y="0"/>
                </a:moveTo>
                <a:lnTo>
                  <a:pt x="11373154" y="0"/>
                </a:lnTo>
                <a:lnTo>
                  <a:pt x="11373154" y="7061890"/>
                </a:lnTo>
                <a:lnTo>
                  <a:pt x="0" y="7061890"/>
                </a:lnTo>
                <a:lnTo>
                  <a:pt x="0" y="0"/>
                </a:lnTo>
                <a:close/>
              </a:path>
            </a:pathLst>
          </a:custGeom>
          <a:blipFill>
            <a:blip r:embed="rId6"/>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rot="-10800000" flipH="1">
            <a:off x="14296257" y="-1539583"/>
            <a:ext cx="7188578" cy="5136566"/>
          </a:xfrm>
          <a:custGeom>
            <a:avLst/>
            <a:gdLst/>
            <a:ahLst/>
            <a:cxnLst/>
            <a:rect l="l" t="t" r="r" b="b"/>
            <a:pathLst>
              <a:path w="7188578" h="5136566">
                <a:moveTo>
                  <a:pt x="7188577" y="0"/>
                </a:moveTo>
                <a:lnTo>
                  <a:pt x="0" y="0"/>
                </a:lnTo>
                <a:lnTo>
                  <a:pt x="0" y="5136566"/>
                </a:lnTo>
                <a:lnTo>
                  <a:pt x="7188577" y="5136566"/>
                </a:lnTo>
                <a:lnTo>
                  <a:pt x="7188577"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rot="3419818">
            <a:off x="-1785971" y="8113982"/>
            <a:ext cx="5629341" cy="4022420"/>
          </a:xfrm>
          <a:custGeom>
            <a:avLst/>
            <a:gdLst/>
            <a:ahLst/>
            <a:cxnLst/>
            <a:rect l="l" t="t" r="r" b="b"/>
            <a:pathLst>
              <a:path w="5629341" h="4022420">
                <a:moveTo>
                  <a:pt x="0" y="0"/>
                </a:moveTo>
                <a:lnTo>
                  <a:pt x="5629342" y="0"/>
                </a:lnTo>
                <a:lnTo>
                  <a:pt x="5629342" y="4022421"/>
                </a:lnTo>
                <a:lnTo>
                  <a:pt x="0" y="40224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8700" y="996157"/>
            <a:ext cx="9958180" cy="4147343"/>
          </a:xfrm>
          <a:custGeom>
            <a:avLst/>
            <a:gdLst/>
            <a:ahLst/>
            <a:cxnLst/>
            <a:rect l="l" t="t" r="r" b="b"/>
            <a:pathLst>
              <a:path w="9958180" h="4147343">
                <a:moveTo>
                  <a:pt x="0" y="0"/>
                </a:moveTo>
                <a:lnTo>
                  <a:pt x="9958180" y="0"/>
                </a:lnTo>
                <a:lnTo>
                  <a:pt x="9958180" y="4147343"/>
                </a:lnTo>
                <a:lnTo>
                  <a:pt x="0" y="4147343"/>
                </a:lnTo>
                <a:lnTo>
                  <a:pt x="0" y="0"/>
                </a:lnTo>
                <a:close/>
              </a:path>
            </a:pathLst>
          </a:custGeom>
          <a:blipFill>
            <a:blip r:embed="rId6"/>
            <a:stretch>
              <a:fillRect/>
            </a:stretch>
          </a:blipFill>
        </p:spPr>
      </p:sp>
      <p:sp>
        <p:nvSpPr>
          <p:cNvPr id="9" name="Freeform 9"/>
          <p:cNvSpPr/>
          <p:nvPr/>
        </p:nvSpPr>
        <p:spPr>
          <a:xfrm>
            <a:off x="7554591" y="6065961"/>
            <a:ext cx="9704709" cy="3192339"/>
          </a:xfrm>
          <a:custGeom>
            <a:avLst/>
            <a:gdLst/>
            <a:ahLst/>
            <a:cxnLst/>
            <a:rect l="l" t="t" r="r" b="b"/>
            <a:pathLst>
              <a:path w="9704709" h="3192339">
                <a:moveTo>
                  <a:pt x="0" y="0"/>
                </a:moveTo>
                <a:lnTo>
                  <a:pt x="9704709" y="0"/>
                </a:lnTo>
                <a:lnTo>
                  <a:pt x="9704709" y="3192339"/>
                </a:lnTo>
                <a:lnTo>
                  <a:pt x="0" y="3192339"/>
                </a:lnTo>
                <a:lnTo>
                  <a:pt x="0" y="0"/>
                </a:lnTo>
                <a:close/>
              </a:path>
            </a:pathLst>
          </a:custGeom>
          <a:blipFill>
            <a:blip r:embed="rId7"/>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7018" y="3622962"/>
            <a:ext cx="4906019" cy="355600"/>
          </a:xfrm>
          <a:prstGeom prst="rect">
            <a:avLst/>
          </a:prstGeom>
        </p:spPr>
        <p:txBody>
          <a:bodyPr lIns="0" tIns="0" rIns="0" bIns="0" rtlCol="0" anchor="t">
            <a:spAutoFit/>
          </a:bodyPr>
          <a:lstStyle/>
          <a:p>
            <a:pPr algn="l">
              <a:lnSpc>
                <a:spcPts val="2750"/>
              </a:lnSpc>
            </a:pPr>
            <a:r>
              <a:rPr lang="en-US" sz="2500" b="1" spc="50">
                <a:solidFill>
                  <a:srgbClr val="FFFFFF"/>
                </a:solidFill>
                <a:latin typeface="Poppins Medium Bold"/>
                <a:ea typeface="Poppins Medium Bold"/>
                <a:cs typeface="Poppins Medium Bold"/>
                <a:sym typeface="Poppins Medium Bold"/>
              </a:rPr>
              <a:t>Increasing Number of Cases</a:t>
            </a:r>
          </a:p>
        </p:txBody>
      </p:sp>
      <p:sp>
        <p:nvSpPr>
          <p:cNvPr id="3" name="TextBox 3"/>
          <p:cNvSpPr txBox="1"/>
          <p:nvPr/>
        </p:nvSpPr>
        <p:spPr>
          <a:xfrm>
            <a:off x="2147165" y="2878779"/>
            <a:ext cx="13993671" cy="5480539"/>
          </a:xfrm>
          <a:prstGeom prst="rect">
            <a:avLst/>
          </a:prstGeom>
        </p:spPr>
        <p:txBody>
          <a:bodyPr lIns="0" tIns="0" rIns="0" bIns="0" rtlCol="0" anchor="t">
            <a:spAutoFit/>
          </a:bodyPr>
          <a:lstStyle/>
          <a:p>
            <a:pPr algn="l">
              <a:lnSpc>
                <a:spcPts val="4349"/>
              </a:lnSpc>
            </a:pPr>
            <a:r>
              <a:rPr lang="en-US" sz="2899" spc="28" dirty="0" err="1">
                <a:solidFill>
                  <a:srgbClr val="2F2535"/>
                </a:solidFill>
                <a:latin typeface="Poppins Light"/>
                <a:ea typeface="Poppins Light"/>
                <a:cs typeface="Poppins Light"/>
                <a:sym typeface="Poppins Light"/>
              </a:rPr>
              <a:t>Penelitian</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berhasil</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menerapkan</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klasifikasi</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bioaktif</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senyawa</a:t>
            </a:r>
            <a:r>
              <a:rPr lang="en-US" sz="2899" spc="28" dirty="0">
                <a:solidFill>
                  <a:srgbClr val="2F2535"/>
                </a:solidFill>
                <a:latin typeface="Poppins Light"/>
                <a:ea typeface="Poppins Light"/>
                <a:cs typeface="Poppins Light"/>
                <a:sym typeface="Poppins Light"/>
              </a:rPr>
              <a:t> SARS-CoV-2 </a:t>
            </a:r>
            <a:r>
              <a:rPr lang="en-US" sz="2899" spc="28" dirty="0" err="1">
                <a:solidFill>
                  <a:srgbClr val="2F2535"/>
                </a:solidFill>
                <a:latin typeface="Poppins Light"/>
                <a:ea typeface="Poppins Light"/>
                <a:cs typeface="Poppins Light"/>
                <a:sym typeface="Poppins Light"/>
              </a:rPr>
              <a:t>menggunakan</a:t>
            </a:r>
            <a:r>
              <a:rPr lang="en-US" sz="2899" spc="28" dirty="0">
                <a:solidFill>
                  <a:srgbClr val="2F2535"/>
                </a:solidFill>
                <a:latin typeface="Poppins Light"/>
                <a:ea typeface="Poppins Light"/>
                <a:cs typeface="Poppins Light"/>
                <a:sym typeface="Poppins Light"/>
              </a:rPr>
              <a:t> KNN dan KNN </a:t>
            </a:r>
            <a:r>
              <a:rPr lang="en-US" sz="2899" spc="28" dirty="0" err="1">
                <a:solidFill>
                  <a:srgbClr val="2F2535"/>
                </a:solidFill>
                <a:latin typeface="Poppins Light"/>
                <a:ea typeface="Poppins Light"/>
                <a:cs typeface="Poppins Light"/>
                <a:sym typeface="Poppins Light"/>
              </a:rPr>
              <a:t>terintegrasi</a:t>
            </a:r>
            <a:r>
              <a:rPr lang="en-US" sz="2899" spc="28" dirty="0">
                <a:solidFill>
                  <a:srgbClr val="2F2535"/>
                </a:solidFill>
                <a:latin typeface="Poppins Light"/>
                <a:ea typeface="Poppins Light"/>
                <a:cs typeface="Poppins Light"/>
                <a:sym typeface="Poppins Light"/>
              </a:rPr>
              <a:t> K-Means Clustering. Hasil </a:t>
            </a:r>
            <a:r>
              <a:rPr lang="en-US" sz="2899" spc="28" dirty="0" err="1">
                <a:solidFill>
                  <a:srgbClr val="2F2535"/>
                </a:solidFill>
                <a:latin typeface="Poppins Light"/>
                <a:ea typeface="Poppins Light"/>
                <a:cs typeface="Poppins Light"/>
                <a:sym typeface="Poppins Light"/>
              </a:rPr>
              <a:t>evaluasi</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menunjukkan</a:t>
            </a:r>
            <a:r>
              <a:rPr lang="en-US" sz="2899" spc="28" dirty="0">
                <a:solidFill>
                  <a:srgbClr val="2F2535"/>
                </a:solidFill>
                <a:latin typeface="Poppins Light"/>
                <a:ea typeface="Poppins Light"/>
                <a:cs typeface="Poppins Light"/>
                <a:sym typeface="Poppins Light"/>
              </a:rPr>
              <a:t>:</a:t>
            </a:r>
          </a:p>
          <a:p>
            <a:pPr marL="626104" lvl="1" indent="-313052" algn="l">
              <a:lnSpc>
                <a:spcPts val="4349"/>
              </a:lnSpc>
              <a:buFont typeface="Arial"/>
              <a:buChar char="•"/>
            </a:pPr>
            <a:r>
              <a:rPr lang="en-US" sz="2899" spc="28" dirty="0">
                <a:solidFill>
                  <a:srgbClr val="2F2535"/>
                </a:solidFill>
                <a:latin typeface="Poppins Light Bold"/>
                <a:ea typeface="Poppins Light Bold"/>
                <a:cs typeface="Poppins Light Bold"/>
                <a:sym typeface="Poppins Light Bold"/>
              </a:rPr>
              <a:t>Data Test</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Akurasi</a:t>
            </a:r>
            <a:r>
              <a:rPr lang="en-US" sz="2899" spc="28" dirty="0">
                <a:solidFill>
                  <a:srgbClr val="2F2535"/>
                </a:solidFill>
                <a:latin typeface="Poppins Light"/>
                <a:ea typeface="Poppins Light"/>
                <a:cs typeface="Poppins Light"/>
                <a:sym typeface="Poppins Light"/>
              </a:rPr>
              <a:t> 0.9901 (KNN) dan 0.9903 (</a:t>
            </a:r>
            <a:r>
              <a:rPr lang="en-US" sz="2899" spc="28" dirty="0" err="1">
                <a:solidFill>
                  <a:srgbClr val="2F2535"/>
                </a:solidFill>
                <a:latin typeface="Poppins Light"/>
                <a:ea typeface="Poppins Light"/>
                <a:cs typeface="Poppins Light"/>
                <a:sym typeface="Poppins Light"/>
              </a:rPr>
              <a:t>KNN+KMeans</a:t>
            </a:r>
            <a:r>
              <a:rPr lang="en-US" sz="2899" spc="28" dirty="0">
                <a:solidFill>
                  <a:srgbClr val="2F2535"/>
                </a:solidFill>
                <a:latin typeface="Poppins Light"/>
                <a:ea typeface="Poppins Light"/>
                <a:cs typeface="Poppins Light"/>
                <a:sym typeface="Poppins Light"/>
              </a:rPr>
              <a:t>), </a:t>
            </a:r>
            <a:r>
              <a:rPr lang="en-US" sz="2899" spc="28">
                <a:solidFill>
                  <a:srgbClr val="2F2535"/>
                </a:solidFill>
                <a:latin typeface="Poppins Light"/>
                <a:ea typeface="Poppins Light"/>
                <a:cs typeface="Poppins Light"/>
                <a:sym typeface="Poppins Light"/>
              </a:rPr>
              <a:t>F1-Score 0.8787 </a:t>
            </a:r>
            <a:r>
              <a:rPr lang="en-US" sz="2899" spc="28" dirty="0">
                <a:solidFill>
                  <a:srgbClr val="2F2535"/>
                </a:solidFill>
                <a:latin typeface="Poppins Light"/>
                <a:ea typeface="Poppins Light"/>
                <a:cs typeface="Poppins Light"/>
                <a:sym typeface="Poppins Light"/>
              </a:rPr>
              <a:t>dan 0.8811.</a:t>
            </a:r>
          </a:p>
          <a:p>
            <a:pPr marL="626104" lvl="1" indent="-313052" algn="l">
              <a:lnSpc>
                <a:spcPts val="4349"/>
              </a:lnSpc>
              <a:buFont typeface="Arial"/>
              <a:buChar char="•"/>
            </a:pPr>
            <a:r>
              <a:rPr lang="en-US" sz="2899" spc="28" dirty="0">
                <a:solidFill>
                  <a:srgbClr val="2F2535"/>
                </a:solidFill>
                <a:latin typeface="Poppins Light Bold"/>
                <a:ea typeface="Poppins Light Bold"/>
                <a:cs typeface="Poppins Light Bold"/>
                <a:sym typeface="Poppins Light Bold"/>
              </a:rPr>
              <a:t>Data Train</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Akurasi</a:t>
            </a:r>
            <a:r>
              <a:rPr lang="en-US" sz="2899" spc="28" dirty="0">
                <a:solidFill>
                  <a:srgbClr val="2F2535"/>
                </a:solidFill>
                <a:latin typeface="Poppins Light"/>
                <a:ea typeface="Poppins Light"/>
                <a:cs typeface="Poppins Light"/>
                <a:sym typeface="Poppins Light"/>
              </a:rPr>
              <a:t> dan F1-Score </a:t>
            </a:r>
            <a:r>
              <a:rPr lang="en-US" sz="2899" spc="28" dirty="0" err="1">
                <a:solidFill>
                  <a:srgbClr val="2F2535"/>
                </a:solidFill>
                <a:latin typeface="Poppins Light"/>
                <a:ea typeface="Poppins Light"/>
                <a:cs typeface="Poppins Light"/>
                <a:sym typeface="Poppins Light"/>
              </a:rPr>
              <a:t>sama</a:t>
            </a:r>
            <a:r>
              <a:rPr lang="en-US" sz="2899" spc="28" dirty="0">
                <a:solidFill>
                  <a:srgbClr val="2F2535"/>
                </a:solidFill>
                <a:latin typeface="Poppins Light"/>
                <a:ea typeface="Poppins Light"/>
                <a:cs typeface="Poppins Light"/>
                <a:sym typeface="Poppins Light"/>
              </a:rPr>
              <a:t>, masing-masing 0.9933 dan 0.9199.</a:t>
            </a:r>
          </a:p>
          <a:p>
            <a:pPr algn="l">
              <a:lnSpc>
                <a:spcPts val="4349"/>
              </a:lnSpc>
            </a:pPr>
            <a:r>
              <a:rPr lang="en-US" sz="2899" spc="28" dirty="0" err="1">
                <a:solidFill>
                  <a:srgbClr val="2F2535"/>
                </a:solidFill>
                <a:latin typeface="Poppins Light"/>
                <a:ea typeface="Poppins Light"/>
                <a:cs typeface="Poppins Light"/>
                <a:sym typeface="Poppins Light"/>
              </a:rPr>
              <a:t>Selisih</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kecil</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antara</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evaluasi</a:t>
            </a:r>
            <a:r>
              <a:rPr lang="en-US" sz="2899" spc="28" dirty="0">
                <a:solidFill>
                  <a:srgbClr val="2F2535"/>
                </a:solidFill>
                <a:latin typeface="Poppins Light"/>
                <a:ea typeface="Poppins Light"/>
                <a:cs typeface="Poppins Light"/>
                <a:sym typeface="Poppins Light"/>
              </a:rPr>
              <a:t> data train dan test </a:t>
            </a:r>
            <a:r>
              <a:rPr lang="en-US" sz="2899" spc="28" dirty="0" err="1">
                <a:solidFill>
                  <a:srgbClr val="2F2535"/>
                </a:solidFill>
                <a:latin typeface="Poppins Light"/>
                <a:ea typeface="Poppins Light"/>
                <a:cs typeface="Poppins Light"/>
                <a:sym typeface="Poppins Light"/>
              </a:rPr>
              <a:t>menunjukkan</a:t>
            </a:r>
            <a:r>
              <a:rPr lang="en-US" sz="2899" spc="28" dirty="0">
                <a:solidFill>
                  <a:srgbClr val="2F2535"/>
                </a:solidFill>
                <a:latin typeface="Poppins Light"/>
                <a:ea typeface="Poppins Light"/>
                <a:cs typeface="Poppins Light"/>
                <a:sym typeface="Poppins Light"/>
              </a:rPr>
              <a:t> model </a:t>
            </a:r>
            <a:r>
              <a:rPr lang="en-US" sz="2899" spc="28" dirty="0" err="1">
                <a:solidFill>
                  <a:srgbClr val="2F2535"/>
                </a:solidFill>
                <a:latin typeface="Poppins Light"/>
                <a:ea typeface="Poppins Light"/>
                <a:cs typeface="Poppins Light"/>
                <a:sym typeface="Poppins Light"/>
              </a:rPr>
              <a:t>stabil</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akurat</a:t>
            </a:r>
            <a:r>
              <a:rPr lang="en-US" sz="2899" spc="28" dirty="0">
                <a:solidFill>
                  <a:srgbClr val="2F2535"/>
                </a:solidFill>
                <a:latin typeface="Poppins Light"/>
                <a:ea typeface="Poppins Light"/>
                <a:cs typeface="Poppins Light"/>
                <a:sym typeface="Poppins Light"/>
              </a:rPr>
              <a:t>, dan </a:t>
            </a:r>
            <a:r>
              <a:rPr lang="en-US" sz="2899" spc="28" dirty="0" err="1">
                <a:solidFill>
                  <a:srgbClr val="2F2535"/>
                </a:solidFill>
                <a:latin typeface="Poppins Light"/>
                <a:ea typeface="Poppins Light"/>
                <a:cs typeface="Poppins Light"/>
                <a:sym typeface="Poppins Light"/>
              </a:rPr>
              <a:t>tidak</a:t>
            </a:r>
            <a:r>
              <a:rPr lang="en-US" sz="2899" spc="28" dirty="0">
                <a:solidFill>
                  <a:srgbClr val="2F2535"/>
                </a:solidFill>
                <a:latin typeface="Poppins Light"/>
                <a:ea typeface="Poppins Light"/>
                <a:cs typeface="Poppins Light"/>
                <a:sym typeface="Poppins Light"/>
              </a:rPr>
              <a:t> </a:t>
            </a:r>
            <a:r>
              <a:rPr lang="en-US" sz="2899" spc="28" dirty="0" err="1">
                <a:solidFill>
                  <a:srgbClr val="2F2535"/>
                </a:solidFill>
                <a:latin typeface="Poppins Light"/>
                <a:ea typeface="Poppins Light"/>
                <a:cs typeface="Poppins Light"/>
                <a:sym typeface="Poppins Light"/>
              </a:rPr>
              <a:t>mengalami</a:t>
            </a:r>
            <a:r>
              <a:rPr lang="en-US" sz="2899" spc="28" dirty="0">
                <a:solidFill>
                  <a:srgbClr val="2F2535"/>
                </a:solidFill>
                <a:latin typeface="Poppins Light"/>
                <a:ea typeface="Poppins Light"/>
                <a:cs typeface="Poppins Light"/>
                <a:sym typeface="Poppins Light"/>
              </a:rPr>
              <a:t> overfitting.</a:t>
            </a:r>
          </a:p>
          <a:p>
            <a:pPr algn="l">
              <a:lnSpc>
                <a:spcPts val="4349"/>
              </a:lnSpc>
            </a:pPr>
            <a:endParaRPr lang="en-US" sz="2899" spc="28" dirty="0">
              <a:solidFill>
                <a:srgbClr val="2F2535"/>
              </a:solidFill>
              <a:latin typeface="Poppins Light"/>
              <a:ea typeface="Poppins Light"/>
              <a:cs typeface="Poppins Light"/>
              <a:sym typeface="Poppins Light"/>
            </a:endParaRPr>
          </a:p>
        </p:txBody>
      </p:sp>
      <p:sp>
        <p:nvSpPr>
          <p:cNvPr id="4" name="TextBox 4"/>
          <p:cNvSpPr txBox="1"/>
          <p:nvPr/>
        </p:nvSpPr>
        <p:spPr>
          <a:xfrm>
            <a:off x="5964447" y="1553805"/>
            <a:ext cx="6359107" cy="1076325"/>
          </a:xfrm>
          <a:prstGeom prst="rect">
            <a:avLst/>
          </a:prstGeom>
        </p:spPr>
        <p:txBody>
          <a:bodyPr lIns="0" tIns="0" rIns="0" bIns="0" rtlCol="0" anchor="t">
            <a:spAutoFit/>
          </a:bodyPr>
          <a:lstStyle/>
          <a:p>
            <a:pPr algn="l">
              <a:lnSpc>
                <a:spcPts val="8250"/>
              </a:lnSpc>
            </a:pPr>
            <a:r>
              <a:rPr lang="en-US" sz="7500" b="1">
                <a:solidFill>
                  <a:srgbClr val="2F2535"/>
                </a:solidFill>
                <a:latin typeface="Poppins Bold"/>
                <a:ea typeface="Poppins Bold"/>
                <a:cs typeface="Poppins Bold"/>
                <a:sym typeface="Poppins Bold"/>
              </a:rPr>
              <a:t>KESIMPULAN</a:t>
            </a:r>
          </a:p>
        </p:txBody>
      </p:sp>
      <p:grpSp>
        <p:nvGrpSpPr>
          <p:cNvPr id="5" name="Group 5"/>
          <p:cNvGrpSpPr/>
          <p:nvPr/>
        </p:nvGrpSpPr>
        <p:grpSpPr>
          <a:xfrm>
            <a:off x="16598706" y="1028700"/>
            <a:ext cx="660594" cy="660594"/>
            <a:chOff x="0" y="0"/>
            <a:chExt cx="880792" cy="880792"/>
          </a:xfrm>
        </p:grpSpPr>
        <p:grpSp>
          <p:nvGrpSpPr>
            <p:cNvPr id="6" name="Group 6"/>
            <p:cNvGrpSpPr/>
            <p:nvPr/>
          </p:nvGrpSpPr>
          <p:grpSpPr>
            <a:xfrm>
              <a:off x="0" y="0"/>
              <a:ext cx="880792" cy="88079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2535"/>
              </a:solidFill>
            </p:spPr>
          </p:sp>
        </p:grpSp>
        <p:sp>
          <p:nvSpPr>
            <p:cNvPr id="8" name="Freeform 8"/>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9" name="Freeform 9"/>
          <p:cNvSpPr/>
          <p:nvPr/>
        </p:nvSpPr>
        <p:spPr>
          <a:xfrm rot="-10800000">
            <a:off x="-1736353" y="-1073395"/>
            <a:ext cx="5183051" cy="3703525"/>
          </a:xfrm>
          <a:custGeom>
            <a:avLst/>
            <a:gdLst/>
            <a:ahLst/>
            <a:cxnLst/>
            <a:rect l="l" t="t" r="r" b="b"/>
            <a:pathLst>
              <a:path w="5183051" h="3703525">
                <a:moveTo>
                  <a:pt x="0" y="0"/>
                </a:moveTo>
                <a:lnTo>
                  <a:pt x="5183051" y="0"/>
                </a:lnTo>
                <a:lnTo>
                  <a:pt x="5183051" y="3703525"/>
                </a:lnTo>
                <a:lnTo>
                  <a:pt x="0" y="3703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3569061" y="8273740"/>
            <a:ext cx="6059290" cy="4329638"/>
          </a:xfrm>
          <a:custGeom>
            <a:avLst/>
            <a:gdLst/>
            <a:ahLst/>
            <a:cxnLst/>
            <a:rect l="l" t="t" r="r" b="b"/>
            <a:pathLst>
              <a:path w="6059290" h="4329638">
                <a:moveTo>
                  <a:pt x="0" y="0"/>
                </a:moveTo>
                <a:lnTo>
                  <a:pt x="6059290" y="0"/>
                </a:lnTo>
                <a:lnTo>
                  <a:pt x="6059290" y="4329638"/>
                </a:lnTo>
                <a:lnTo>
                  <a:pt x="0" y="43296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801953" y="-1403692"/>
            <a:ext cx="6808222" cy="4864784"/>
          </a:xfrm>
          <a:custGeom>
            <a:avLst/>
            <a:gdLst/>
            <a:ahLst/>
            <a:cxnLst/>
            <a:rect l="l" t="t" r="r" b="b"/>
            <a:pathLst>
              <a:path w="6808222" h="4864784">
                <a:moveTo>
                  <a:pt x="0" y="0"/>
                </a:moveTo>
                <a:lnTo>
                  <a:pt x="6808222" y="0"/>
                </a:lnTo>
                <a:lnTo>
                  <a:pt x="6808222" y="4864784"/>
                </a:lnTo>
                <a:lnTo>
                  <a:pt x="0" y="4864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800805" y="8279098"/>
            <a:ext cx="6256396" cy="4470480"/>
          </a:xfrm>
          <a:custGeom>
            <a:avLst/>
            <a:gdLst/>
            <a:ahLst/>
            <a:cxnLst/>
            <a:rect l="l" t="t" r="r" b="b"/>
            <a:pathLst>
              <a:path w="6256396" h="4470480">
                <a:moveTo>
                  <a:pt x="0" y="0"/>
                </a:moveTo>
                <a:lnTo>
                  <a:pt x="6256396" y="0"/>
                </a:lnTo>
                <a:lnTo>
                  <a:pt x="6256396" y="4470480"/>
                </a:lnTo>
                <a:lnTo>
                  <a:pt x="0" y="4470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9428173" y="2607154"/>
            <a:ext cx="7203471" cy="1076325"/>
          </a:xfrm>
          <a:prstGeom prst="rect">
            <a:avLst/>
          </a:prstGeom>
        </p:spPr>
        <p:txBody>
          <a:bodyPr lIns="0" tIns="0" rIns="0" bIns="0" rtlCol="0" anchor="t">
            <a:spAutoFit/>
          </a:bodyPr>
          <a:lstStyle/>
          <a:p>
            <a:pPr algn="l">
              <a:lnSpc>
                <a:spcPts val="8250"/>
              </a:lnSpc>
            </a:pPr>
            <a:r>
              <a:rPr lang="en-US" sz="7500" b="1">
                <a:solidFill>
                  <a:srgbClr val="2F2535"/>
                </a:solidFill>
                <a:latin typeface="Poppins Bold"/>
                <a:ea typeface="Poppins Bold"/>
                <a:cs typeface="Poppins Bold"/>
                <a:sym typeface="Poppins Bold"/>
              </a:rPr>
              <a:t>TERIMA KASIH</a:t>
            </a:r>
          </a:p>
        </p:txBody>
      </p:sp>
      <p:sp>
        <p:nvSpPr>
          <p:cNvPr id="5" name="Freeform 5"/>
          <p:cNvSpPr/>
          <p:nvPr/>
        </p:nvSpPr>
        <p:spPr>
          <a:xfrm flipH="1">
            <a:off x="-416892" y="1763625"/>
            <a:ext cx="8713487" cy="8523375"/>
          </a:xfrm>
          <a:custGeom>
            <a:avLst/>
            <a:gdLst/>
            <a:ahLst/>
            <a:cxnLst/>
            <a:rect l="l" t="t" r="r" b="b"/>
            <a:pathLst>
              <a:path w="8713487" h="8523375">
                <a:moveTo>
                  <a:pt x="8713487" y="0"/>
                </a:moveTo>
                <a:lnTo>
                  <a:pt x="0" y="0"/>
                </a:lnTo>
                <a:lnTo>
                  <a:pt x="0" y="8523375"/>
                </a:lnTo>
                <a:lnTo>
                  <a:pt x="8713487" y="8523375"/>
                </a:lnTo>
                <a:lnTo>
                  <a:pt x="8713487"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grpSp>
        <p:nvGrpSpPr>
          <p:cNvPr id="2" name="Group 2"/>
          <p:cNvGrpSpPr/>
          <p:nvPr/>
        </p:nvGrpSpPr>
        <p:grpSpPr>
          <a:xfrm>
            <a:off x="5532792" y="2854746"/>
            <a:ext cx="7222416" cy="774027"/>
            <a:chOff x="0" y="0"/>
            <a:chExt cx="9629888" cy="1032036"/>
          </a:xfrm>
        </p:grpSpPr>
        <p:sp>
          <p:nvSpPr>
            <p:cNvPr id="3" name="AutoShape 3"/>
            <p:cNvSpPr/>
            <p:nvPr/>
          </p:nvSpPr>
          <p:spPr>
            <a:xfrm>
              <a:off x="0" y="0"/>
              <a:ext cx="9629888" cy="1032036"/>
            </a:xfrm>
            <a:prstGeom prst="rect">
              <a:avLst/>
            </a:prstGeom>
            <a:solidFill>
              <a:srgbClr val="407BFF"/>
            </a:solidFill>
          </p:spPr>
        </p:sp>
        <p:sp>
          <p:nvSpPr>
            <p:cNvPr id="4" name="TextBox 4"/>
            <p:cNvSpPr txBox="1"/>
            <p:nvPr/>
          </p:nvSpPr>
          <p:spPr>
            <a:xfrm>
              <a:off x="458093" y="285302"/>
              <a:ext cx="8713702" cy="480483"/>
            </a:xfrm>
            <a:prstGeom prst="rect">
              <a:avLst/>
            </a:prstGeom>
          </p:spPr>
          <p:txBody>
            <a:bodyPr lIns="0" tIns="0" rIns="0" bIns="0" rtlCol="0" anchor="t">
              <a:spAutoFit/>
            </a:bodyPr>
            <a:lstStyle/>
            <a:p>
              <a:pPr algn="ctr">
                <a:lnSpc>
                  <a:spcPts val="2750"/>
                </a:lnSpc>
              </a:pPr>
              <a:r>
                <a:rPr lang="en-US" sz="2500" b="1" spc="50">
                  <a:solidFill>
                    <a:srgbClr val="FFFFFF"/>
                  </a:solidFill>
                  <a:latin typeface="Poppins Medium Bold"/>
                  <a:ea typeface="Poppins Medium Bold"/>
                  <a:cs typeface="Poppins Medium Bold"/>
                  <a:sym typeface="Poppins Medium Bold"/>
                </a:rPr>
                <a:t>ANGGOTA :</a:t>
              </a:r>
            </a:p>
          </p:txBody>
        </p:sp>
      </p:grpSp>
      <p:sp>
        <p:nvSpPr>
          <p:cNvPr id="5" name="TextBox 5"/>
          <p:cNvSpPr txBox="1"/>
          <p:nvPr/>
        </p:nvSpPr>
        <p:spPr>
          <a:xfrm>
            <a:off x="4462408" y="1520922"/>
            <a:ext cx="9363184" cy="1076325"/>
          </a:xfrm>
          <a:prstGeom prst="rect">
            <a:avLst/>
          </a:prstGeom>
        </p:spPr>
        <p:txBody>
          <a:bodyPr lIns="0" tIns="0" rIns="0" bIns="0" rtlCol="0" anchor="t">
            <a:spAutoFit/>
          </a:bodyPr>
          <a:lstStyle/>
          <a:p>
            <a:pPr algn="ctr">
              <a:lnSpc>
                <a:spcPts val="8250"/>
              </a:lnSpc>
            </a:pPr>
            <a:r>
              <a:rPr lang="en-US" sz="7500" b="1">
                <a:solidFill>
                  <a:srgbClr val="2F2535"/>
                </a:solidFill>
                <a:latin typeface="Poppins Bold"/>
                <a:ea typeface="Poppins Bold"/>
                <a:cs typeface="Poppins Bold"/>
                <a:sym typeface="Poppins Bold"/>
              </a:rPr>
              <a:t>KELOMPOK 7</a:t>
            </a:r>
          </a:p>
        </p:txBody>
      </p:sp>
      <p:grpSp>
        <p:nvGrpSpPr>
          <p:cNvPr id="6" name="Group 6"/>
          <p:cNvGrpSpPr/>
          <p:nvPr/>
        </p:nvGrpSpPr>
        <p:grpSpPr>
          <a:xfrm>
            <a:off x="1420582" y="4502815"/>
            <a:ext cx="15446837" cy="905302"/>
            <a:chOff x="0" y="0"/>
            <a:chExt cx="20595783" cy="1207069"/>
          </a:xfrm>
        </p:grpSpPr>
        <p:sp>
          <p:nvSpPr>
            <p:cNvPr id="7" name="TextBox 7"/>
            <p:cNvSpPr txBox="1"/>
            <p:nvPr/>
          </p:nvSpPr>
          <p:spPr>
            <a:xfrm>
              <a:off x="15253016" y="-28575"/>
              <a:ext cx="5342766" cy="565140"/>
            </a:xfrm>
            <a:prstGeom prst="rect">
              <a:avLst/>
            </a:prstGeom>
          </p:spPr>
          <p:txBody>
            <a:bodyPr lIns="0" tIns="0" rIns="0" bIns="0" rtlCol="0" anchor="t">
              <a:spAutoFit/>
            </a:bodyPr>
            <a:lstStyle/>
            <a:p>
              <a:pPr algn="ctr">
                <a:lnSpc>
                  <a:spcPts val="3445"/>
                </a:lnSpc>
              </a:pPr>
              <a:r>
                <a:rPr lang="en-US" sz="2650" spc="26">
                  <a:solidFill>
                    <a:srgbClr val="307393"/>
                  </a:solidFill>
                  <a:latin typeface="Poppins Light Bold"/>
                  <a:ea typeface="Poppins Light Bold"/>
                  <a:cs typeface="Poppins Light Bold"/>
                  <a:sym typeface="Poppins Light Bold"/>
                </a:rPr>
                <a:t>Patricia Gaby R.Tamba</a:t>
              </a:r>
            </a:p>
          </p:txBody>
        </p:sp>
        <p:sp>
          <p:nvSpPr>
            <p:cNvPr id="8" name="TextBox 8"/>
            <p:cNvSpPr txBox="1"/>
            <p:nvPr/>
          </p:nvSpPr>
          <p:spPr>
            <a:xfrm>
              <a:off x="15253016" y="709241"/>
              <a:ext cx="5342766" cy="497827"/>
            </a:xfrm>
            <a:prstGeom prst="rect">
              <a:avLst/>
            </a:prstGeom>
          </p:spPr>
          <p:txBody>
            <a:bodyPr lIns="0" tIns="0" rIns="0" bIns="0" rtlCol="0" anchor="t">
              <a:spAutoFit/>
            </a:bodyPr>
            <a:lstStyle/>
            <a:p>
              <a:pPr algn="ctr">
                <a:lnSpc>
                  <a:spcPts val="3253"/>
                </a:lnSpc>
              </a:pPr>
              <a:r>
                <a:rPr lang="en-US" sz="2168" spc="21">
                  <a:solidFill>
                    <a:srgbClr val="2F2535"/>
                  </a:solidFill>
                  <a:latin typeface="Poppins Light"/>
                  <a:ea typeface="Poppins Light"/>
                  <a:cs typeface="Poppins Light"/>
                  <a:sym typeface="Poppins Light"/>
                </a:rPr>
                <a:t>121450099</a:t>
              </a:r>
            </a:p>
          </p:txBody>
        </p:sp>
        <p:sp>
          <p:nvSpPr>
            <p:cNvPr id="9" name="TextBox 9"/>
            <p:cNvSpPr txBox="1"/>
            <p:nvPr/>
          </p:nvSpPr>
          <p:spPr>
            <a:xfrm>
              <a:off x="0" y="-28575"/>
              <a:ext cx="5342766" cy="565140"/>
            </a:xfrm>
            <a:prstGeom prst="rect">
              <a:avLst/>
            </a:prstGeom>
          </p:spPr>
          <p:txBody>
            <a:bodyPr lIns="0" tIns="0" rIns="0" bIns="0" rtlCol="0" anchor="t">
              <a:spAutoFit/>
            </a:bodyPr>
            <a:lstStyle/>
            <a:p>
              <a:pPr algn="ctr">
                <a:lnSpc>
                  <a:spcPts val="3445"/>
                </a:lnSpc>
              </a:pPr>
              <a:r>
                <a:rPr lang="en-US" sz="2650" i="1" spc="26">
                  <a:solidFill>
                    <a:srgbClr val="307393"/>
                  </a:solidFill>
                  <a:latin typeface="Poppins Light Bold"/>
                  <a:ea typeface="Poppins Light Bold"/>
                  <a:cs typeface="Poppins Light Bold"/>
                  <a:sym typeface="Poppins Light Bold"/>
                </a:rPr>
                <a:t>Catherine F.M Sinaga</a:t>
              </a:r>
            </a:p>
          </p:txBody>
        </p:sp>
        <p:sp>
          <p:nvSpPr>
            <p:cNvPr id="10" name="TextBox 10"/>
            <p:cNvSpPr txBox="1"/>
            <p:nvPr/>
          </p:nvSpPr>
          <p:spPr>
            <a:xfrm>
              <a:off x="250471" y="709241"/>
              <a:ext cx="4637806" cy="497827"/>
            </a:xfrm>
            <a:prstGeom prst="rect">
              <a:avLst/>
            </a:prstGeom>
          </p:spPr>
          <p:txBody>
            <a:bodyPr lIns="0" tIns="0" rIns="0" bIns="0" rtlCol="0" anchor="t">
              <a:spAutoFit/>
            </a:bodyPr>
            <a:lstStyle/>
            <a:p>
              <a:pPr algn="ctr">
                <a:lnSpc>
                  <a:spcPts val="3253"/>
                </a:lnSpc>
              </a:pPr>
              <a:r>
                <a:rPr lang="en-US" sz="2168" spc="21">
                  <a:solidFill>
                    <a:srgbClr val="2F2535"/>
                  </a:solidFill>
                  <a:latin typeface="Poppins Light"/>
                  <a:ea typeface="Poppins Light"/>
                  <a:cs typeface="Poppins Light"/>
                  <a:sym typeface="Poppins Light"/>
                </a:rPr>
                <a:t>121450072</a:t>
              </a:r>
            </a:p>
          </p:txBody>
        </p:sp>
        <p:sp>
          <p:nvSpPr>
            <p:cNvPr id="11" name="TextBox 11"/>
            <p:cNvSpPr txBox="1"/>
            <p:nvPr/>
          </p:nvSpPr>
          <p:spPr>
            <a:xfrm>
              <a:off x="7117543" y="-28575"/>
              <a:ext cx="5873047" cy="565140"/>
            </a:xfrm>
            <a:prstGeom prst="rect">
              <a:avLst/>
            </a:prstGeom>
          </p:spPr>
          <p:txBody>
            <a:bodyPr lIns="0" tIns="0" rIns="0" bIns="0" rtlCol="0" anchor="t">
              <a:spAutoFit/>
            </a:bodyPr>
            <a:lstStyle/>
            <a:p>
              <a:pPr algn="ctr">
                <a:lnSpc>
                  <a:spcPts val="3445"/>
                </a:lnSpc>
              </a:pPr>
              <a:r>
                <a:rPr lang="en-US" sz="2650" spc="26">
                  <a:solidFill>
                    <a:srgbClr val="307393"/>
                  </a:solidFill>
                  <a:latin typeface="Poppins Light Bold"/>
                  <a:ea typeface="Poppins Light Bold"/>
                  <a:cs typeface="Poppins Light Bold"/>
                  <a:sym typeface="Poppins Light Bold"/>
                </a:rPr>
                <a:t>Revaldo Dafa Fahmindo</a:t>
              </a:r>
            </a:p>
          </p:txBody>
        </p:sp>
        <p:sp>
          <p:nvSpPr>
            <p:cNvPr id="12" name="TextBox 12"/>
            <p:cNvSpPr txBox="1"/>
            <p:nvPr/>
          </p:nvSpPr>
          <p:spPr>
            <a:xfrm>
              <a:off x="7400935" y="692127"/>
              <a:ext cx="5342766" cy="497827"/>
            </a:xfrm>
            <a:prstGeom prst="rect">
              <a:avLst/>
            </a:prstGeom>
          </p:spPr>
          <p:txBody>
            <a:bodyPr lIns="0" tIns="0" rIns="0" bIns="0" rtlCol="0" anchor="t">
              <a:spAutoFit/>
            </a:bodyPr>
            <a:lstStyle/>
            <a:p>
              <a:pPr algn="ctr">
                <a:lnSpc>
                  <a:spcPts val="3253"/>
                </a:lnSpc>
              </a:pPr>
              <a:r>
                <a:rPr lang="en-US" sz="2168" spc="21">
                  <a:solidFill>
                    <a:srgbClr val="2F2535"/>
                  </a:solidFill>
                  <a:latin typeface="Poppins Light"/>
                  <a:ea typeface="Poppins Light"/>
                  <a:cs typeface="Poppins Light"/>
                  <a:sym typeface="Poppins Light"/>
                </a:rPr>
                <a:t>121450085</a:t>
              </a:r>
            </a:p>
          </p:txBody>
        </p:sp>
      </p:grpSp>
      <p:sp>
        <p:nvSpPr>
          <p:cNvPr id="13" name="Freeform 13"/>
          <p:cNvSpPr/>
          <p:nvPr/>
        </p:nvSpPr>
        <p:spPr>
          <a:xfrm>
            <a:off x="13816290" y="7704947"/>
            <a:ext cx="6256396" cy="4470480"/>
          </a:xfrm>
          <a:custGeom>
            <a:avLst/>
            <a:gdLst/>
            <a:ahLst/>
            <a:cxnLst/>
            <a:rect l="l" t="t" r="r" b="b"/>
            <a:pathLst>
              <a:path w="6256396" h="4470480">
                <a:moveTo>
                  <a:pt x="0" y="0"/>
                </a:moveTo>
                <a:lnTo>
                  <a:pt x="6256397" y="0"/>
                </a:lnTo>
                <a:lnTo>
                  <a:pt x="6256397" y="4470480"/>
                </a:lnTo>
                <a:lnTo>
                  <a:pt x="0" y="4470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13272854" y="6834158"/>
            <a:ext cx="3325852" cy="423545"/>
          </a:xfrm>
          <a:prstGeom prst="rect">
            <a:avLst/>
          </a:prstGeom>
        </p:spPr>
        <p:txBody>
          <a:bodyPr lIns="0" tIns="0" rIns="0" bIns="0" rtlCol="0" anchor="t">
            <a:spAutoFit/>
          </a:bodyPr>
          <a:lstStyle/>
          <a:p>
            <a:pPr algn="ctr">
              <a:lnSpc>
                <a:spcPts val="3444"/>
              </a:lnSpc>
            </a:pPr>
            <a:r>
              <a:rPr lang="en-US" sz="2649" spc="26">
                <a:solidFill>
                  <a:srgbClr val="307393"/>
                </a:solidFill>
                <a:latin typeface="Poppins Light Bold"/>
                <a:ea typeface="Poppins Light Bold"/>
                <a:cs typeface="Poppins Light Bold"/>
                <a:sym typeface="Poppins Light Bold"/>
              </a:rPr>
              <a:t>Deodry Siahaan</a:t>
            </a:r>
          </a:p>
        </p:txBody>
      </p:sp>
      <p:sp>
        <p:nvSpPr>
          <p:cNvPr id="15" name="TextBox 15"/>
          <p:cNvSpPr txBox="1"/>
          <p:nvPr/>
        </p:nvSpPr>
        <p:spPr>
          <a:xfrm>
            <a:off x="13272854" y="7260726"/>
            <a:ext cx="3325852" cy="384048"/>
          </a:xfrm>
          <a:prstGeom prst="rect">
            <a:avLst/>
          </a:prstGeom>
        </p:spPr>
        <p:txBody>
          <a:bodyPr lIns="0" tIns="0" rIns="0" bIns="0" rtlCol="0" anchor="t">
            <a:spAutoFit/>
          </a:bodyPr>
          <a:lstStyle/>
          <a:p>
            <a:pPr algn="ctr">
              <a:lnSpc>
                <a:spcPts val="3254"/>
              </a:lnSpc>
            </a:pPr>
            <a:r>
              <a:rPr lang="en-US" sz="2169" spc="21">
                <a:solidFill>
                  <a:srgbClr val="2F2535"/>
                </a:solidFill>
                <a:latin typeface="Poppins Light"/>
                <a:ea typeface="Poppins Light"/>
                <a:cs typeface="Poppins Light"/>
                <a:sym typeface="Poppins Light"/>
              </a:rPr>
              <a:t>121450151</a:t>
            </a:r>
          </a:p>
        </p:txBody>
      </p:sp>
      <p:sp>
        <p:nvSpPr>
          <p:cNvPr id="16" name="TextBox 16"/>
          <p:cNvSpPr txBox="1"/>
          <p:nvPr/>
        </p:nvSpPr>
        <p:spPr>
          <a:xfrm>
            <a:off x="1084724" y="6636673"/>
            <a:ext cx="4448069" cy="423545"/>
          </a:xfrm>
          <a:prstGeom prst="rect">
            <a:avLst/>
          </a:prstGeom>
        </p:spPr>
        <p:txBody>
          <a:bodyPr lIns="0" tIns="0" rIns="0" bIns="0" rtlCol="0" anchor="t">
            <a:spAutoFit/>
          </a:bodyPr>
          <a:lstStyle/>
          <a:p>
            <a:pPr algn="ctr">
              <a:lnSpc>
                <a:spcPts val="3444"/>
              </a:lnSpc>
            </a:pPr>
            <a:r>
              <a:rPr lang="en-US" sz="2649" spc="26">
                <a:solidFill>
                  <a:srgbClr val="307393"/>
                </a:solidFill>
                <a:latin typeface="Poppins Light Bold"/>
                <a:ea typeface="Poppins Light Bold"/>
                <a:cs typeface="Poppins Light Bold"/>
                <a:sym typeface="Poppins Light Bold"/>
              </a:rPr>
              <a:t> Saiful Haris Muhammad</a:t>
            </a:r>
          </a:p>
        </p:txBody>
      </p:sp>
      <p:sp>
        <p:nvSpPr>
          <p:cNvPr id="17" name="TextBox 17"/>
          <p:cNvSpPr txBox="1"/>
          <p:nvPr/>
        </p:nvSpPr>
        <p:spPr>
          <a:xfrm>
            <a:off x="2188384" y="7301029"/>
            <a:ext cx="3325852" cy="384048"/>
          </a:xfrm>
          <a:prstGeom prst="rect">
            <a:avLst/>
          </a:prstGeom>
        </p:spPr>
        <p:txBody>
          <a:bodyPr lIns="0" tIns="0" rIns="0" bIns="0" rtlCol="0" anchor="t">
            <a:spAutoFit/>
          </a:bodyPr>
          <a:lstStyle/>
          <a:p>
            <a:pPr algn="ctr">
              <a:lnSpc>
                <a:spcPts val="3254"/>
              </a:lnSpc>
            </a:pPr>
            <a:r>
              <a:rPr lang="en-US" sz="2169" spc="21">
                <a:solidFill>
                  <a:srgbClr val="2F2535"/>
                </a:solidFill>
                <a:latin typeface="Poppins Light"/>
                <a:ea typeface="Poppins Light"/>
                <a:cs typeface="Poppins Light"/>
                <a:sym typeface="Poppins Light"/>
              </a:rPr>
              <a:t>121450115</a:t>
            </a:r>
          </a:p>
        </p:txBody>
      </p:sp>
      <p:sp>
        <p:nvSpPr>
          <p:cNvPr id="18" name="TextBox 18"/>
          <p:cNvSpPr txBox="1"/>
          <p:nvPr/>
        </p:nvSpPr>
        <p:spPr>
          <a:xfrm>
            <a:off x="6686635" y="6834158"/>
            <a:ext cx="4528255" cy="423545"/>
          </a:xfrm>
          <a:prstGeom prst="rect">
            <a:avLst/>
          </a:prstGeom>
        </p:spPr>
        <p:txBody>
          <a:bodyPr lIns="0" tIns="0" rIns="0" bIns="0" rtlCol="0" anchor="t">
            <a:spAutoFit/>
          </a:bodyPr>
          <a:lstStyle/>
          <a:p>
            <a:pPr algn="ctr">
              <a:lnSpc>
                <a:spcPts val="3444"/>
              </a:lnSpc>
            </a:pPr>
            <a:r>
              <a:rPr lang="en-US" sz="2649" spc="26">
                <a:solidFill>
                  <a:srgbClr val="307393"/>
                </a:solidFill>
                <a:latin typeface="Poppins Light Bold"/>
                <a:ea typeface="Poppins Light Bold"/>
                <a:cs typeface="Poppins Light Bold"/>
                <a:sym typeface="Poppins Light Bold"/>
              </a:rPr>
              <a:t>Adisty Syawalda Arianto</a:t>
            </a:r>
          </a:p>
        </p:txBody>
      </p:sp>
      <p:sp>
        <p:nvSpPr>
          <p:cNvPr id="19" name="TextBox 19"/>
          <p:cNvSpPr txBox="1"/>
          <p:nvPr/>
        </p:nvSpPr>
        <p:spPr>
          <a:xfrm>
            <a:off x="7287837" y="7290375"/>
            <a:ext cx="3325852" cy="395236"/>
          </a:xfrm>
          <a:prstGeom prst="rect">
            <a:avLst/>
          </a:prstGeom>
        </p:spPr>
        <p:txBody>
          <a:bodyPr lIns="0" tIns="0" rIns="0" bIns="0" rtlCol="0" anchor="t">
            <a:spAutoFit/>
          </a:bodyPr>
          <a:lstStyle/>
          <a:p>
            <a:pPr algn="ctr">
              <a:lnSpc>
                <a:spcPts val="3254"/>
              </a:lnSpc>
            </a:pPr>
            <a:r>
              <a:rPr lang="en-US" sz="2169" spc="21">
                <a:solidFill>
                  <a:srgbClr val="2F2535"/>
                </a:solidFill>
                <a:latin typeface="Poppins Light"/>
                <a:ea typeface="Poppins Light"/>
                <a:cs typeface="Poppins Light"/>
                <a:sym typeface="Poppins Light"/>
              </a:rPr>
              <a:t>121450136</a:t>
            </a:r>
          </a:p>
        </p:txBody>
      </p:sp>
      <p:sp>
        <p:nvSpPr>
          <p:cNvPr id="20" name="Freeform 20"/>
          <p:cNvSpPr/>
          <p:nvPr/>
        </p:nvSpPr>
        <p:spPr>
          <a:xfrm rot="-10800000">
            <a:off x="-3574615" y="-1073395"/>
            <a:ext cx="6808222" cy="4864784"/>
          </a:xfrm>
          <a:custGeom>
            <a:avLst/>
            <a:gdLst/>
            <a:ahLst/>
            <a:cxnLst/>
            <a:rect l="l" t="t" r="r" b="b"/>
            <a:pathLst>
              <a:path w="6808222" h="4864784">
                <a:moveTo>
                  <a:pt x="0" y="0"/>
                </a:moveTo>
                <a:lnTo>
                  <a:pt x="6808222" y="0"/>
                </a:lnTo>
                <a:lnTo>
                  <a:pt x="6808222" y="4864784"/>
                </a:lnTo>
                <a:lnTo>
                  <a:pt x="0" y="4864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6598706" y="1028700"/>
            <a:ext cx="660594" cy="660594"/>
            <a:chOff x="0" y="0"/>
            <a:chExt cx="880792" cy="880792"/>
          </a:xfrm>
        </p:grpSpPr>
        <p:grpSp>
          <p:nvGrpSpPr>
            <p:cNvPr id="22" name="Group 22"/>
            <p:cNvGrpSpPr/>
            <p:nvPr/>
          </p:nvGrpSpPr>
          <p:grpSpPr>
            <a:xfrm>
              <a:off x="0" y="0"/>
              <a:ext cx="880792" cy="88079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2535"/>
              </a:solidFill>
            </p:spPr>
          </p:sp>
        </p:grpSp>
        <p:sp>
          <p:nvSpPr>
            <p:cNvPr id="24" name="Freeform 24"/>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14325" y="3295595"/>
            <a:ext cx="12459349" cy="5589639"/>
            <a:chOff x="0" y="0"/>
            <a:chExt cx="16612466" cy="7452852"/>
          </a:xfrm>
        </p:grpSpPr>
        <p:sp>
          <p:nvSpPr>
            <p:cNvPr id="3" name="TextBox 3"/>
            <p:cNvSpPr txBox="1"/>
            <p:nvPr/>
          </p:nvSpPr>
          <p:spPr>
            <a:xfrm>
              <a:off x="3008561" y="6988456"/>
              <a:ext cx="10595344" cy="464397"/>
            </a:xfrm>
            <a:prstGeom prst="rect">
              <a:avLst/>
            </a:prstGeom>
          </p:spPr>
          <p:txBody>
            <a:bodyPr lIns="0" tIns="0" rIns="0" bIns="0" rtlCol="0" anchor="t">
              <a:spAutoFit/>
            </a:bodyPr>
            <a:lstStyle/>
            <a:p>
              <a:pPr algn="ctr">
                <a:lnSpc>
                  <a:spcPts val="2860"/>
                </a:lnSpc>
              </a:pPr>
              <a:endParaRPr/>
            </a:p>
          </p:txBody>
        </p:sp>
        <p:sp>
          <p:nvSpPr>
            <p:cNvPr id="4" name="TextBox 4"/>
            <p:cNvSpPr txBox="1"/>
            <p:nvPr/>
          </p:nvSpPr>
          <p:spPr>
            <a:xfrm>
              <a:off x="0" y="-76200"/>
              <a:ext cx="16612466" cy="6170506"/>
            </a:xfrm>
            <a:prstGeom prst="rect">
              <a:avLst/>
            </a:prstGeom>
          </p:spPr>
          <p:txBody>
            <a:bodyPr lIns="0" tIns="0" rIns="0" bIns="0" rtlCol="0" anchor="t">
              <a:spAutoFit/>
            </a:bodyPr>
            <a:lstStyle/>
            <a:p>
              <a:pPr algn="ctr">
                <a:lnSpc>
                  <a:spcPts val="5320"/>
                </a:lnSpc>
              </a:pPr>
              <a:r>
                <a:rPr lang="en-US" sz="3800">
                  <a:solidFill>
                    <a:srgbClr val="2F2535"/>
                  </a:solidFill>
                  <a:latin typeface="Poppins Medium"/>
                  <a:ea typeface="Poppins Medium"/>
                  <a:cs typeface="Poppins Medium"/>
                  <a:sym typeface="Poppins Medium"/>
                </a:rPr>
                <a:t>COVID-19, yang disebabkan oleh SARS-CoV-2, menjadi tantangan global sejak ditetapkan sebagai pandemi oleh WHO pada 11 Maret 2020, dengan dampak signifikan terhadap kesehatan dan ekonomi. Dalam upaya menemukan kandidat obat, senyawa kimia yang direpresentasikan melalui kode SMILES menjadi fokus penelitian.</a:t>
              </a:r>
            </a:p>
          </p:txBody>
        </p:sp>
      </p:grpSp>
      <p:grpSp>
        <p:nvGrpSpPr>
          <p:cNvPr id="5" name="Group 5"/>
          <p:cNvGrpSpPr/>
          <p:nvPr/>
        </p:nvGrpSpPr>
        <p:grpSpPr>
          <a:xfrm>
            <a:off x="16598706" y="1028700"/>
            <a:ext cx="660594" cy="660594"/>
            <a:chOff x="0" y="0"/>
            <a:chExt cx="880792" cy="880792"/>
          </a:xfrm>
        </p:grpSpPr>
        <p:grpSp>
          <p:nvGrpSpPr>
            <p:cNvPr id="6" name="Group 6"/>
            <p:cNvGrpSpPr/>
            <p:nvPr/>
          </p:nvGrpSpPr>
          <p:grpSpPr>
            <a:xfrm>
              <a:off x="0" y="0"/>
              <a:ext cx="880792" cy="88079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2535"/>
              </a:solidFill>
            </p:spPr>
          </p:sp>
        </p:grpSp>
        <p:sp>
          <p:nvSpPr>
            <p:cNvPr id="8" name="Freeform 8"/>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9" name="Freeform 9"/>
          <p:cNvSpPr/>
          <p:nvPr/>
        </p:nvSpPr>
        <p:spPr>
          <a:xfrm rot="-10800000">
            <a:off x="-2778320" y="-1073395"/>
            <a:ext cx="6808222" cy="4864784"/>
          </a:xfrm>
          <a:custGeom>
            <a:avLst/>
            <a:gdLst/>
            <a:ahLst/>
            <a:cxnLst/>
            <a:rect l="l" t="t" r="r" b="b"/>
            <a:pathLst>
              <a:path w="6808222" h="4864784">
                <a:moveTo>
                  <a:pt x="0" y="0"/>
                </a:moveTo>
                <a:lnTo>
                  <a:pt x="6808222" y="0"/>
                </a:lnTo>
                <a:lnTo>
                  <a:pt x="6808222" y="4864784"/>
                </a:lnTo>
                <a:lnTo>
                  <a:pt x="0" y="4864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3470508" y="8051760"/>
            <a:ext cx="6256396" cy="4470480"/>
          </a:xfrm>
          <a:custGeom>
            <a:avLst/>
            <a:gdLst/>
            <a:ahLst/>
            <a:cxnLst/>
            <a:rect l="l" t="t" r="r" b="b"/>
            <a:pathLst>
              <a:path w="6256396" h="4470480">
                <a:moveTo>
                  <a:pt x="0" y="0"/>
                </a:moveTo>
                <a:lnTo>
                  <a:pt x="6256396" y="0"/>
                </a:lnTo>
                <a:lnTo>
                  <a:pt x="6256396" y="4470480"/>
                </a:lnTo>
                <a:lnTo>
                  <a:pt x="0" y="44704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5370811" y="1755969"/>
            <a:ext cx="7546379" cy="982980"/>
          </a:xfrm>
          <a:prstGeom prst="rect">
            <a:avLst/>
          </a:prstGeom>
        </p:spPr>
        <p:txBody>
          <a:bodyPr lIns="0" tIns="0" rIns="0" bIns="0" rtlCol="0" anchor="t">
            <a:spAutoFit/>
          </a:bodyPr>
          <a:lstStyle/>
          <a:p>
            <a:pPr algn="l">
              <a:lnSpc>
                <a:spcPts val="7590"/>
              </a:lnSpc>
            </a:pPr>
            <a:r>
              <a:rPr lang="en-US" sz="6900" b="1">
                <a:solidFill>
                  <a:srgbClr val="2F2535"/>
                </a:solidFill>
                <a:latin typeface="Poppins Bold"/>
                <a:ea typeface="Poppins Bold"/>
                <a:cs typeface="Poppins Bold"/>
                <a:sym typeface="Poppins Bold"/>
              </a:rPr>
              <a:t>PENDAHULUAN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6472462" y="3286895"/>
            <a:ext cx="11360380" cy="6078782"/>
          </a:xfrm>
          <a:prstGeom prst="rect">
            <a:avLst/>
          </a:prstGeom>
        </p:spPr>
        <p:txBody>
          <a:bodyPr lIns="0" tIns="0" rIns="0" bIns="0" rtlCol="0" anchor="t">
            <a:spAutoFit/>
          </a:bodyPr>
          <a:lstStyle/>
          <a:p>
            <a:pPr algn="l">
              <a:lnSpc>
                <a:spcPts val="4802"/>
              </a:lnSpc>
            </a:pPr>
            <a:r>
              <a:rPr lang="en-US" sz="3201" spc="32">
                <a:solidFill>
                  <a:srgbClr val="2F2535"/>
                </a:solidFill>
                <a:latin typeface="Poppins Light Bold"/>
                <a:ea typeface="Poppins Light Bold"/>
                <a:cs typeface="Poppins Light Bold"/>
                <a:sym typeface="Poppins Light Bold"/>
              </a:rPr>
              <a:t>Penelitian sebelumnya menggunakan metode seperti Modified KNN, K-Means dengan heuristic O(N log N), dan K-Means Naïve Bayes menunjukkan variasi akurasi antara 62,69% hingga 86,66%. </a:t>
            </a:r>
          </a:p>
          <a:p>
            <a:pPr algn="l">
              <a:lnSpc>
                <a:spcPts val="4802"/>
              </a:lnSpc>
            </a:pPr>
            <a:endParaRPr lang="en-US" sz="3201" spc="32">
              <a:solidFill>
                <a:srgbClr val="2F2535"/>
              </a:solidFill>
              <a:latin typeface="Poppins Light Bold"/>
              <a:ea typeface="Poppins Light Bold"/>
              <a:cs typeface="Poppins Light Bold"/>
              <a:sym typeface="Poppins Light Bold"/>
            </a:endParaRPr>
          </a:p>
          <a:p>
            <a:pPr algn="l">
              <a:lnSpc>
                <a:spcPts val="4802"/>
              </a:lnSpc>
            </a:pPr>
            <a:r>
              <a:rPr lang="en-US" sz="3201" spc="32">
                <a:solidFill>
                  <a:srgbClr val="2F2535"/>
                </a:solidFill>
                <a:latin typeface="Poppins Light Bold"/>
                <a:ea typeface="Poppins Light Bold"/>
                <a:cs typeface="Poppins Light Bold"/>
                <a:sym typeface="Poppins Light Bold"/>
              </a:rPr>
              <a:t>Penelitian ini bertujuan mengklasifikasikan senyawa bioaktif SARS-CoV-2 dengan membandingkan KNN biasa dan KNN yang terintegrasi dengan K-Means Clustering untuk menghasilkan model yang lebih akurat.</a:t>
            </a:r>
          </a:p>
        </p:txBody>
      </p:sp>
      <p:sp>
        <p:nvSpPr>
          <p:cNvPr id="3" name="TextBox 3"/>
          <p:cNvSpPr txBox="1"/>
          <p:nvPr/>
        </p:nvSpPr>
        <p:spPr>
          <a:xfrm>
            <a:off x="6472462" y="1274445"/>
            <a:ext cx="7546379" cy="1945005"/>
          </a:xfrm>
          <a:prstGeom prst="rect">
            <a:avLst/>
          </a:prstGeom>
        </p:spPr>
        <p:txBody>
          <a:bodyPr lIns="0" tIns="0" rIns="0" bIns="0" rtlCol="0" anchor="t">
            <a:spAutoFit/>
          </a:bodyPr>
          <a:lstStyle/>
          <a:p>
            <a:pPr algn="l">
              <a:lnSpc>
                <a:spcPts val="7590"/>
              </a:lnSpc>
            </a:pPr>
            <a:r>
              <a:rPr lang="en-US" sz="6900" b="1">
                <a:solidFill>
                  <a:srgbClr val="2F2535"/>
                </a:solidFill>
                <a:latin typeface="Poppins Bold"/>
                <a:ea typeface="Poppins Bold"/>
                <a:cs typeface="Poppins Bold"/>
                <a:sym typeface="Poppins Bold"/>
              </a:rPr>
              <a:t>PENELITI TERDAHULU</a:t>
            </a:r>
          </a:p>
        </p:txBody>
      </p:sp>
      <p:grpSp>
        <p:nvGrpSpPr>
          <p:cNvPr id="4" name="Group 4"/>
          <p:cNvGrpSpPr/>
          <p:nvPr/>
        </p:nvGrpSpPr>
        <p:grpSpPr>
          <a:xfrm>
            <a:off x="16598706" y="1028700"/>
            <a:ext cx="660594" cy="660594"/>
            <a:chOff x="0" y="0"/>
            <a:chExt cx="880792" cy="880792"/>
          </a:xfrm>
        </p:grpSpPr>
        <p:grpSp>
          <p:nvGrpSpPr>
            <p:cNvPr id="5" name="Group 5"/>
            <p:cNvGrpSpPr/>
            <p:nvPr/>
          </p:nvGrpSpPr>
          <p:grpSpPr>
            <a:xfrm>
              <a:off x="0" y="0"/>
              <a:ext cx="880792" cy="880792"/>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7" name="Freeform 7"/>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8" name="Freeform 8"/>
          <p:cNvSpPr/>
          <p:nvPr/>
        </p:nvSpPr>
        <p:spPr>
          <a:xfrm>
            <a:off x="979608" y="2427392"/>
            <a:ext cx="5143525" cy="6176722"/>
          </a:xfrm>
          <a:custGeom>
            <a:avLst/>
            <a:gdLst/>
            <a:ahLst/>
            <a:cxnLst/>
            <a:rect l="l" t="t" r="r" b="b"/>
            <a:pathLst>
              <a:path w="5143525" h="6176722">
                <a:moveTo>
                  <a:pt x="0" y="0"/>
                </a:moveTo>
                <a:lnTo>
                  <a:pt x="5143524" y="0"/>
                </a:lnTo>
                <a:lnTo>
                  <a:pt x="5143524" y="6176722"/>
                </a:lnTo>
                <a:lnTo>
                  <a:pt x="0" y="61767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2192574">
            <a:off x="-313654" y="4118335"/>
            <a:ext cx="3363589" cy="2794837"/>
          </a:xfrm>
          <a:custGeom>
            <a:avLst/>
            <a:gdLst/>
            <a:ahLst/>
            <a:cxnLst/>
            <a:rect l="l" t="t" r="r" b="b"/>
            <a:pathLst>
              <a:path w="3363589" h="2794837">
                <a:moveTo>
                  <a:pt x="0" y="0"/>
                </a:moveTo>
                <a:lnTo>
                  <a:pt x="3363589" y="0"/>
                </a:lnTo>
                <a:lnTo>
                  <a:pt x="3363589" y="2794836"/>
                </a:lnTo>
                <a:lnTo>
                  <a:pt x="0" y="27948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3624602">
            <a:off x="-1493869" y="7692679"/>
            <a:ext cx="6808222" cy="4864784"/>
          </a:xfrm>
          <a:custGeom>
            <a:avLst/>
            <a:gdLst/>
            <a:ahLst/>
            <a:cxnLst/>
            <a:rect l="l" t="t" r="r" b="b"/>
            <a:pathLst>
              <a:path w="6808222" h="4864784">
                <a:moveTo>
                  <a:pt x="0" y="0"/>
                </a:moveTo>
                <a:lnTo>
                  <a:pt x="6808222" y="0"/>
                </a:lnTo>
                <a:lnTo>
                  <a:pt x="6808222" y="4864784"/>
                </a:lnTo>
                <a:lnTo>
                  <a:pt x="0" y="48647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3574615" y="-1073395"/>
            <a:ext cx="6808222" cy="4864784"/>
          </a:xfrm>
          <a:custGeom>
            <a:avLst/>
            <a:gdLst/>
            <a:ahLst/>
            <a:cxnLst/>
            <a:rect l="l" t="t" r="r" b="b"/>
            <a:pathLst>
              <a:path w="6808222" h="4864784">
                <a:moveTo>
                  <a:pt x="0" y="0"/>
                </a:moveTo>
                <a:lnTo>
                  <a:pt x="6808222" y="0"/>
                </a:lnTo>
                <a:lnTo>
                  <a:pt x="6808222" y="4864784"/>
                </a:lnTo>
                <a:lnTo>
                  <a:pt x="0" y="4864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925553" y="8051760"/>
            <a:ext cx="6256396" cy="4470480"/>
          </a:xfrm>
          <a:custGeom>
            <a:avLst/>
            <a:gdLst/>
            <a:ahLst/>
            <a:cxnLst/>
            <a:rect l="l" t="t" r="r" b="b"/>
            <a:pathLst>
              <a:path w="6256396" h="4470480">
                <a:moveTo>
                  <a:pt x="0" y="0"/>
                </a:moveTo>
                <a:lnTo>
                  <a:pt x="6256396" y="0"/>
                </a:lnTo>
                <a:lnTo>
                  <a:pt x="6256396" y="4470480"/>
                </a:lnTo>
                <a:lnTo>
                  <a:pt x="0" y="4470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6598706" y="1028700"/>
            <a:ext cx="660594" cy="660594"/>
            <a:chOff x="0" y="0"/>
            <a:chExt cx="880792" cy="880792"/>
          </a:xfrm>
        </p:grpSpPr>
        <p:grpSp>
          <p:nvGrpSpPr>
            <p:cNvPr id="5" name="Group 5"/>
            <p:cNvGrpSpPr/>
            <p:nvPr/>
          </p:nvGrpSpPr>
          <p:grpSpPr>
            <a:xfrm>
              <a:off x="0" y="0"/>
              <a:ext cx="880792" cy="880792"/>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2535"/>
              </a:solidFill>
            </p:spPr>
          </p:sp>
        </p:grpSp>
        <p:sp>
          <p:nvSpPr>
            <p:cNvPr id="7" name="Freeform 7"/>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8" name="Freeform 8"/>
          <p:cNvSpPr/>
          <p:nvPr/>
        </p:nvSpPr>
        <p:spPr>
          <a:xfrm>
            <a:off x="3582709" y="3520565"/>
            <a:ext cx="4327122" cy="3085802"/>
          </a:xfrm>
          <a:custGeom>
            <a:avLst/>
            <a:gdLst/>
            <a:ahLst/>
            <a:cxnLst/>
            <a:rect l="l" t="t" r="r" b="b"/>
            <a:pathLst>
              <a:path w="4327122" h="3085802">
                <a:moveTo>
                  <a:pt x="0" y="0"/>
                </a:moveTo>
                <a:lnTo>
                  <a:pt x="4327121" y="0"/>
                </a:lnTo>
                <a:lnTo>
                  <a:pt x="4327121" y="3085803"/>
                </a:lnTo>
                <a:lnTo>
                  <a:pt x="0" y="3085803"/>
                </a:lnTo>
                <a:lnTo>
                  <a:pt x="0" y="0"/>
                </a:lnTo>
                <a:close/>
              </a:path>
            </a:pathLst>
          </a:custGeom>
          <a:blipFill>
            <a:blip r:embed="rId6"/>
            <a:stretch>
              <a:fillRect l="-4393" t="-34873" r="-75792" b="-44837"/>
            </a:stretch>
          </a:blipFill>
        </p:spPr>
      </p:sp>
      <p:sp>
        <p:nvSpPr>
          <p:cNvPr id="9" name="Freeform 9"/>
          <p:cNvSpPr/>
          <p:nvPr/>
        </p:nvSpPr>
        <p:spPr>
          <a:xfrm>
            <a:off x="9899309" y="3520565"/>
            <a:ext cx="4435794" cy="3085802"/>
          </a:xfrm>
          <a:custGeom>
            <a:avLst/>
            <a:gdLst/>
            <a:ahLst/>
            <a:cxnLst/>
            <a:rect l="l" t="t" r="r" b="b"/>
            <a:pathLst>
              <a:path w="4435794" h="3085802">
                <a:moveTo>
                  <a:pt x="0" y="0"/>
                </a:moveTo>
                <a:lnTo>
                  <a:pt x="4435794" y="0"/>
                </a:lnTo>
                <a:lnTo>
                  <a:pt x="4435794" y="3085803"/>
                </a:lnTo>
                <a:lnTo>
                  <a:pt x="0" y="3085803"/>
                </a:lnTo>
                <a:lnTo>
                  <a:pt x="0" y="0"/>
                </a:lnTo>
                <a:close/>
              </a:path>
            </a:pathLst>
          </a:custGeom>
          <a:blipFill>
            <a:blip r:embed="rId7"/>
            <a:stretch>
              <a:fillRect t="-28123" r="-13002"/>
            </a:stretch>
          </a:blipFill>
        </p:spPr>
      </p:sp>
      <p:sp>
        <p:nvSpPr>
          <p:cNvPr id="10" name="TextBox 10"/>
          <p:cNvSpPr txBox="1"/>
          <p:nvPr/>
        </p:nvSpPr>
        <p:spPr>
          <a:xfrm>
            <a:off x="4270926" y="1755969"/>
            <a:ext cx="9363184" cy="1076325"/>
          </a:xfrm>
          <a:prstGeom prst="rect">
            <a:avLst/>
          </a:prstGeom>
        </p:spPr>
        <p:txBody>
          <a:bodyPr lIns="0" tIns="0" rIns="0" bIns="0" rtlCol="0" anchor="t">
            <a:spAutoFit/>
          </a:bodyPr>
          <a:lstStyle/>
          <a:p>
            <a:pPr algn="ctr">
              <a:lnSpc>
                <a:spcPts val="8250"/>
              </a:lnSpc>
            </a:pPr>
            <a:r>
              <a:rPr lang="en-US" sz="7500" b="1">
                <a:solidFill>
                  <a:srgbClr val="2F2535"/>
                </a:solidFill>
                <a:latin typeface="Poppins Bold"/>
                <a:ea typeface="Poppins Bold"/>
                <a:cs typeface="Poppins Bold"/>
                <a:sym typeface="Poppins Bold"/>
              </a:rPr>
              <a:t>METODE</a:t>
            </a:r>
          </a:p>
        </p:txBody>
      </p:sp>
      <p:grpSp>
        <p:nvGrpSpPr>
          <p:cNvPr id="11" name="Group 11"/>
          <p:cNvGrpSpPr/>
          <p:nvPr/>
        </p:nvGrpSpPr>
        <p:grpSpPr>
          <a:xfrm>
            <a:off x="2722133" y="6829253"/>
            <a:ext cx="13876573" cy="2550655"/>
            <a:chOff x="0" y="0"/>
            <a:chExt cx="18502097" cy="3400874"/>
          </a:xfrm>
        </p:grpSpPr>
        <p:sp>
          <p:nvSpPr>
            <p:cNvPr id="12" name="TextBox 12"/>
            <p:cNvSpPr txBox="1"/>
            <p:nvPr/>
          </p:nvSpPr>
          <p:spPr>
            <a:xfrm>
              <a:off x="0" y="-19050"/>
              <a:ext cx="18502097" cy="464397"/>
            </a:xfrm>
            <a:prstGeom prst="rect">
              <a:avLst/>
            </a:prstGeom>
          </p:spPr>
          <p:txBody>
            <a:bodyPr lIns="0" tIns="0" rIns="0" bIns="0" rtlCol="0" anchor="t">
              <a:spAutoFit/>
            </a:bodyPr>
            <a:lstStyle/>
            <a:p>
              <a:pPr algn="l">
                <a:lnSpc>
                  <a:spcPts val="2860"/>
                </a:lnSpc>
              </a:pPr>
              <a:endParaRPr/>
            </a:p>
          </p:txBody>
        </p:sp>
        <p:sp>
          <p:nvSpPr>
            <p:cNvPr id="13" name="TextBox 13"/>
            <p:cNvSpPr txBox="1"/>
            <p:nvPr/>
          </p:nvSpPr>
          <p:spPr>
            <a:xfrm>
              <a:off x="0" y="672913"/>
              <a:ext cx="18502097" cy="2727961"/>
            </a:xfrm>
            <a:prstGeom prst="rect">
              <a:avLst/>
            </a:prstGeom>
          </p:spPr>
          <p:txBody>
            <a:bodyPr lIns="0" tIns="0" rIns="0" bIns="0" rtlCol="0" anchor="t">
              <a:spAutoFit/>
            </a:bodyPr>
            <a:lstStyle/>
            <a:p>
              <a:pPr algn="ctr">
                <a:lnSpc>
                  <a:spcPts val="4199"/>
                </a:lnSpc>
              </a:pPr>
              <a:r>
                <a:rPr lang="en-US" sz="2799" spc="27">
                  <a:solidFill>
                    <a:srgbClr val="2F2535"/>
                  </a:solidFill>
                  <a:latin typeface="Poppins Light Bold"/>
                  <a:ea typeface="Poppins Light Bold"/>
                  <a:cs typeface="Poppins Light Bold"/>
                  <a:sym typeface="Poppins Light Bold"/>
                </a:rPr>
                <a:t>Penelitian ini menggunakan pendekatan kuantitatif dan pembelajaran mesin dengan metode Hybrid KNN dengan K-Means Clustering untuk mengklasifikasikan bioaktif senyawa SARS-CoV-2. Algoritma K-Means Clustering dipilih untuk mendapatkan efisiensi dan akurasi yang lebih baik</a:t>
              </a:r>
            </a:p>
          </p:txBody>
        </p:sp>
      </p:grpSp>
      <p:sp>
        <p:nvSpPr>
          <p:cNvPr id="14" name="TextBox 14"/>
          <p:cNvSpPr txBox="1"/>
          <p:nvPr/>
        </p:nvSpPr>
        <p:spPr>
          <a:xfrm>
            <a:off x="7713502" y="4682466"/>
            <a:ext cx="1430498" cy="1085850"/>
          </a:xfrm>
          <a:prstGeom prst="rect">
            <a:avLst/>
          </a:prstGeom>
        </p:spPr>
        <p:txBody>
          <a:bodyPr lIns="0" tIns="0" rIns="0" bIns="0" rtlCol="0" anchor="t">
            <a:spAutoFit/>
          </a:bodyPr>
          <a:lstStyle/>
          <a:p>
            <a:pPr algn="l">
              <a:lnSpc>
                <a:spcPts val="2999"/>
              </a:lnSpc>
              <a:spcBef>
                <a:spcPct val="0"/>
              </a:spcBef>
            </a:pPr>
            <a:r>
              <a:rPr lang="en-US" sz="1999" spc="19">
                <a:solidFill>
                  <a:srgbClr val="3A678F"/>
                </a:solidFill>
                <a:latin typeface="Poppins Bold"/>
                <a:ea typeface="Poppins Bold"/>
                <a:cs typeface="Poppins Bold"/>
                <a:sym typeface="Poppins Bold"/>
              </a:rPr>
              <a:t>K-Nearest Neighbor (KNN)</a:t>
            </a:r>
          </a:p>
        </p:txBody>
      </p:sp>
      <p:sp>
        <p:nvSpPr>
          <p:cNvPr id="15" name="TextBox 15"/>
          <p:cNvSpPr txBox="1"/>
          <p:nvPr/>
        </p:nvSpPr>
        <p:spPr>
          <a:xfrm>
            <a:off x="14335103" y="4948237"/>
            <a:ext cx="1430498" cy="342900"/>
          </a:xfrm>
          <a:prstGeom prst="rect">
            <a:avLst/>
          </a:prstGeom>
        </p:spPr>
        <p:txBody>
          <a:bodyPr lIns="0" tIns="0" rIns="0" bIns="0" rtlCol="0" anchor="t">
            <a:spAutoFit/>
          </a:bodyPr>
          <a:lstStyle/>
          <a:p>
            <a:pPr algn="l">
              <a:lnSpc>
                <a:spcPts val="2999"/>
              </a:lnSpc>
              <a:spcBef>
                <a:spcPct val="0"/>
              </a:spcBef>
            </a:pPr>
            <a:r>
              <a:rPr lang="en-US" sz="1999" spc="19">
                <a:solidFill>
                  <a:srgbClr val="3A678F"/>
                </a:solidFill>
                <a:latin typeface="Poppins Bold"/>
                <a:ea typeface="Poppins Bold"/>
                <a:cs typeface="Poppins Bold"/>
                <a:sym typeface="Poppins Bold"/>
              </a:rPr>
              <a:t>K-Means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a:off x="14069444" y="-1539583"/>
            <a:ext cx="7188578" cy="5136566"/>
          </a:xfrm>
          <a:custGeom>
            <a:avLst/>
            <a:gdLst/>
            <a:ahLst/>
            <a:cxnLst/>
            <a:rect l="l" t="t" r="r" b="b"/>
            <a:pathLst>
              <a:path w="7188578" h="5136566">
                <a:moveTo>
                  <a:pt x="7188578" y="0"/>
                </a:moveTo>
                <a:lnTo>
                  <a:pt x="0" y="0"/>
                </a:lnTo>
                <a:lnTo>
                  <a:pt x="0" y="5136566"/>
                </a:lnTo>
                <a:lnTo>
                  <a:pt x="7188578" y="5136566"/>
                </a:lnTo>
                <a:lnTo>
                  <a:pt x="7188578"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2535"/>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TextBox 7"/>
          <p:cNvSpPr txBox="1"/>
          <p:nvPr/>
        </p:nvSpPr>
        <p:spPr>
          <a:xfrm>
            <a:off x="1361516" y="4560386"/>
            <a:ext cx="8127242" cy="3377565"/>
          </a:xfrm>
          <a:prstGeom prst="rect">
            <a:avLst/>
          </a:prstGeom>
        </p:spPr>
        <p:txBody>
          <a:bodyPr lIns="0" tIns="0" rIns="0" bIns="0" rtlCol="0" anchor="t">
            <a:spAutoFit/>
          </a:bodyPr>
          <a:lstStyle/>
          <a:p>
            <a:pPr algn="l">
              <a:lnSpc>
                <a:spcPts val="3899"/>
              </a:lnSpc>
            </a:pPr>
            <a:r>
              <a:rPr lang="en-US" sz="2599" spc="25">
                <a:solidFill>
                  <a:srgbClr val="2F2535"/>
                </a:solidFill>
                <a:latin typeface="Poppins Light Bold"/>
                <a:ea typeface="Poppins Light Bold"/>
                <a:cs typeface="Poppins Light Bold"/>
                <a:sym typeface="Poppins Light Bold"/>
              </a:rPr>
              <a:t>KNN adalah algoritma supervised learning untuk klasifikasi dan regresi yang menentukan kelas data baru berdasarkan mayoritas kelas dari k tetangga terdekatnya, dengan jarak dihitung menggunakan metrik seperti Euclidean. Nilai k optimal biasanya ditentukan melalui metode seperti elbow method.</a:t>
            </a:r>
          </a:p>
        </p:txBody>
      </p:sp>
      <p:sp>
        <p:nvSpPr>
          <p:cNvPr id="8" name="TextBox 8"/>
          <p:cNvSpPr txBox="1"/>
          <p:nvPr/>
        </p:nvSpPr>
        <p:spPr>
          <a:xfrm>
            <a:off x="1361516" y="784561"/>
            <a:ext cx="6112823" cy="3171825"/>
          </a:xfrm>
          <a:prstGeom prst="rect">
            <a:avLst/>
          </a:prstGeom>
        </p:spPr>
        <p:txBody>
          <a:bodyPr lIns="0" tIns="0" rIns="0" bIns="0" rtlCol="0" anchor="t">
            <a:spAutoFit/>
          </a:bodyPr>
          <a:lstStyle/>
          <a:p>
            <a:pPr algn="l">
              <a:lnSpc>
                <a:spcPts val="8250"/>
              </a:lnSpc>
            </a:pPr>
            <a:r>
              <a:rPr lang="en-US" sz="7500" b="1">
                <a:solidFill>
                  <a:srgbClr val="2F2535"/>
                </a:solidFill>
                <a:latin typeface="Poppins Bold"/>
                <a:ea typeface="Poppins Bold"/>
                <a:cs typeface="Poppins Bold"/>
                <a:sym typeface="Poppins Bold"/>
              </a:rPr>
              <a:t>K-NEAREST NEIGHBORS (KNN)</a:t>
            </a:r>
          </a:p>
        </p:txBody>
      </p:sp>
      <p:grpSp>
        <p:nvGrpSpPr>
          <p:cNvPr id="9" name="Group 9"/>
          <p:cNvGrpSpPr/>
          <p:nvPr/>
        </p:nvGrpSpPr>
        <p:grpSpPr>
          <a:xfrm>
            <a:off x="8447137" y="717886"/>
            <a:ext cx="5816889" cy="1293907"/>
            <a:chOff x="0" y="0"/>
            <a:chExt cx="7755852" cy="1725209"/>
          </a:xfrm>
        </p:grpSpPr>
        <p:sp>
          <p:nvSpPr>
            <p:cNvPr id="10" name="Freeform 10"/>
            <p:cNvSpPr/>
            <p:nvPr/>
          </p:nvSpPr>
          <p:spPr>
            <a:xfrm>
              <a:off x="0" y="528320"/>
              <a:ext cx="7755852" cy="1196889"/>
            </a:xfrm>
            <a:custGeom>
              <a:avLst/>
              <a:gdLst/>
              <a:ahLst/>
              <a:cxnLst/>
              <a:rect l="l" t="t" r="r" b="b"/>
              <a:pathLst>
                <a:path w="7755852" h="1196889">
                  <a:moveTo>
                    <a:pt x="0" y="0"/>
                  </a:moveTo>
                  <a:lnTo>
                    <a:pt x="7755852" y="0"/>
                  </a:lnTo>
                  <a:lnTo>
                    <a:pt x="7755852" y="1196889"/>
                  </a:lnTo>
                  <a:lnTo>
                    <a:pt x="0" y="1196889"/>
                  </a:lnTo>
                  <a:lnTo>
                    <a:pt x="0" y="0"/>
                  </a:lnTo>
                  <a:close/>
                </a:path>
              </a:pathLst>
            </a:custGeom>
            <a:blipFill>
              <a:blip r:embed="rId6"/>
              <a:stretch>
                <a:fillRect t="-26637" b="-26637"/>
              </a:stretch>
            </a:blipFill>
          </p:spPr>
        </p:sp>
        <p:sp>
          <p:nvSpPr>
            <p:cNvPr id="11" name="TextBox 11"/>
            <p:cNvSpPr txBox="1"/>
            <p:nvPr/>
          </p:nvSpPr>
          <p:spPr>
            <a:xfrm>
              <a:off x="380466" y="-85725"/>
              <a:ext cx="6022292" cy="614045"/>
            </a:xfrm>
            <a:prstGeom prst="rect">
              <a:avLst/>
            </a:prstGeom>
          </p:spPr>
          <p:txBody>
            <a:bodyPr lIns="0" tIns="0" rIns="0" bIns="0" rtlCol="0" anchor="t">
              <a:spAutoFit/>
            </a:bodyPr>
            <a:lstStyle/>
            <a:p>
              <a:pPr algn="l">
                <a:lnSpc>
                  <a:spcPts val="3900"/>
                </a:lnSpc>
              </a:pPr>
              <a:r>
                <a:rPr lang="en-US" sz="2600" spc="26">
                  <a:solidFill>
                    <a:srgbClr val="2F2535"/>
                  </a:solidFill>
                  <a:latin typeface="Poppins Light Bold"/>
                  <a:ea typeface="Poppins Light Bold"/>
                  <a:cs typeface="Poppins Light Bold"/>
                  <a:sym typeface="Poppins Light Bold"/>
                </a:rPr>
                <a:t>Rumus Jarak Euclidean :</a:t>
              </a:r>
            </a:p>
          </p:txBody>
        </p:sp>
      </p:grpSp>
      <p:sp>
        <p:nvSpPr>
          <p:cNvPr id="12" name="Freeform 12"/>
          <p:cNvSpPr/>
          <p:nvPr/>
        </p:nvSpPr>
        <p:spPr>
          <a:xfrm>
            <a:off x="9680766" y="2337136"/>
            <a:ext cx="8233252" cy="5871384"/>
          </a:xfrm>
          <a:custGeom>
            <a:avLst/>
            <a:gdLst/>
            <a:ahLst/>
            <a:cxnLst/>
            <a:rect l="l" t="t" r="r" b="b"/>
            <a:pathLst>
              <a:path w="8233252" h="5871384">
                <a:moveTo>
                  <a:pt x="0" y="0"/>
                </a:moveTo>
                <a:lnTo>
                  <a:pt x="8233253" y="0"/>
                </a:lnTo>
                <a:lnTo>
                  <a:pt x="8233253" y="5871384"/>
                </a:lnTo>
                <a:lnTo>
                  <a:pt x="0" y="5871384"/>
                </a:lnTo>
                <a:lnTo>
                  <a:pt x="0" y="0"/>
                </a:lnTo>
                <a:close/>
              </a:path>
            </a:pathLst>
          </a:custGeom>
          <a:blipFill>
            <a:blip r:embed="rId7"/>
            <a:stretch>
              <a:fillRect l="-4393" t="-34873" r="-75792" b="-44837"/>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a:off x="14069444" y="-1539583"/>
            <a:ext cx="7188578" cy="5136566"/>
          </a:xfrm>
          <a:custGeom>
            <a:avLst/>
            <a:gdLst/>
            <a:ahLst/>
            <a:cxnLst/>
            <a:rect l="l" t="t" r="r" b="b"/>
            <a:pathLst>
              <a:path w="7188578" h="5136566">
                <a:moveTo>
                  <a:pt x="7188578" y="0"/>
                </a:moveTo>
                <a:lnTo>
                  <a:pt x="0" y="0"/>
                </a:lnTo>
                <a:lnTo>
                  <a:pt x="0" y="5136566"/>
                </a:lnTo>
                <a:lnTo>
                  <a:pt x="7188578" y="5136566"/>
                </a:lnTo>
                <a:lnTo>
                  <a:pt x="7188578"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2535"/>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7" name="Freeform 7"/>
          <p:cNvSpPr/>
          <p:nvPr/>
        </p:nvSpPr>
        <p:spPr>
          <a:xfrm>
            <a:off x="9905155" y="1188572"/>
            <a:ext cx="3100767" cy="1001444"/>
          </a:xfrm>
          <a:custGeom>
            <a:avLst/>
            <a:gdLst/>
            <a:ahLst/>
            <a:cxnLst/>
            <a:rect l="l" t="t" r="r" b="b"/>
            <a:pathLst>
              <a:path w="3100767" h="1001444">
                <a:moveTo>
                  <a:pt x="0" y="0"/>
                </a:moveTo>
                <a:lnTo>
                  <a:pt x="3100767" y="0"/>
                </a:lnTo>
                <a:lnTo>
                  <a:pt x="3100767" y="1001444"/>
                </a:lnTo>
                <a:lnTo>
                  <a:pt x="0" y="1001444"/>
                </a:lnTo>
                <a:lnTo>
                  <a:pt x="0" y="0"/>
                </a:lnTo>
                <a:close/>
              </a:path>
            </a:pathLst>
          </a:custGeom>
          <a:blipFill>
            <a:blip r:embed="rId6"/>
            <a:stretch>
              <a:fillRect/>
            </a:stretch>
          </a:blipFill>
        </p:spPr>
      </p:sp>
      <p:sp>
        <p:nvSpPr>
          <p:cNvPr id="8" name="TextBox 8"/>
          <p:cNvSpPr txBox="1"/>
          <p:nvPr/>
        </p:nvSpPr>
        <p:spPr>
          <a:xfrm>
            <a:off x="1361516" y="3773241"/>
            <a:ext cx="8127242" cy="3863340"/>
          </a:xfrm>
          <a:prstGeom prst="rect">
            <a:avLst/>
          </a:prstGeom>
        </p:spPr>
        <p:txBody>
          <a:bodyPr lIns="0" tIns="0" rIns="0" bIns="0" rtlCol="0" anchor="t">
            <a:spAutoFit/>
          </a:bodyPr>
          <a:lstStyle/>
          <a:p>
            <a:pPr algn="l">
              <a:lnSpc>
                <a:spcPts val="3899"/>
              </a:lnSpc>
            </a:pPr>
            <a:r>
              <a:rPr lang="en-US" sz="2599" spc="25">
                <a:solidFill>
                  <a:srgbClr val="2F2535"/>
                </a:solidFill>
                <a:latin typeface="Poppins Light Bold"/>
                <a:ea typeface="Poppins Light Bold"/>
                <a:cs typeface="Poppins Light Bold"/>
                <a:sym typeface="Poppins Light Bold"/>
              </a:rPr>
              <a:t>K-Means adalah algoritma unsupervised learning yang membagi dataset menjadi beberapa cluster berdasarkan kesamaan fitur, dengan iterasi penugasan data ke centroid terdekat dan pembaruan posisi centroid hingga stabil untuk meminimalkan variasi dalam cluster.</a:t>
            </a:r>
          </a:p>
          <a:p>
            <a:pPr algn="l">
              <a:lnSpc>
                <a:spcPts val="3899"/>
              </a:lnSpc>
            </a:pPr>
            <a:endParaRPr lang="en-US" sz="2599" spc="25">
              <a:solidFill>
                <a:srgbClr val="2F2535"/>
              </a:solidFill>
              <a:latin typeface="Poppins Light Bold"/>
              <a:ea typeface="Poppins Light Bold"/>
              <a:cs typeface="Poppins Light Bold"/>
              <a:sym typeface="Poppins Light Bold"/>
            </a:endParaRPr>
          </a:p>
        </p:txBody>
      </p:sp>
      <p:sp>
        <p:nvSpPr>
          <p:cNvPr id="9" name="TextBox 9"/>
          <p:cNvSpPr txBox="1"/>
          <p:nvPr/>
        </p:nvSpPr>
        <p:spPr>
          <a:xfrm>
            <a:off x="1361516" y="1973264"/>
            <a:ext cx="6112823" cy="1076325"/>
          </a:xfrm>
          <a:prstGeom prst="rect">
            <a:avLst/>
          </a:prstGeom>
        </p:spPr>
        <p:txBody>
          <a:bodyPr lIns="0" tIns="0" rIns="0" bIns="0" rtlCol="0" anchor="t">
            <a:spAutoFit/>
          </a:bodyPr>
          <a:lstStyle/>
          <a:p>
            <a:pPr algn="l">
              <a:lnSpc>
                <a:spcPts val="8250"/>
              </a:lnSpc>
            </a:pPr>
            <a:r>
              <a:rPr lang="en-US" sz="7500" b="1">
                <a:solidFill>
                  <a:srgbClr val="2F2535"/>
                </a:solidFill>
                <a:latin typeface="Poppins Bold"/>
                <a:ea typeface="Poppins Bold"/>
                <a:cs typeface="Poppins Bold"/>
                <a:sym typeface="Poppins Bold"/>
              </a:rPr>
              <a:t>K-MEANS</a:t>
            </a:r>
          </a:p>
        </p:txBody>
      </p:sp>
      <p:sp>
        <p:nvSpPr>
          <p:cNvPr id="10" name="TextBox 10"/>
          <p:cNvSpPr txBox="1"/>
          <p:nvPr/>
        </p:nvSpPr>
        <p:spPr>
          <a:xfrm>
            <a:off x="9905155" y="546735"/>
            <a:ext cx="4516719" cy="481965"/>
          </a:xfrm>
          <a:prstGeom prst="rect">
            <a:avLst/>
          </a:prstGeom>
        </p:spPr>
        <p:txBody>
          <a:bodyPr lIns="0" tIns="0" rIns="0" bIns="0" rtlCol="0" anchor="t">
            <a:spAutoFit/>
          </a:bodyPr>
          <a:lstStyle/>
          <a:p>
            <a:pPr algn="l">
              <a:lnSpc>
                <a:spcPts val="3900"/>
              </a:lnSpc>
            </a:pPr>
            <a:r>
              <a:rPr lang="en-US" sz="2600" spc="26">
                <a:solidFill>
                  <a:srgbClr val="2F2535"/>
                </a:solidFill>
                <a:latin typeface="Poppins Light Bold"/>
                <a:ea typeface="Poppins Light Bold"/>
                <a:cs typeface="Poppins Light Bold"/>
                <a:sym typeface="Poppins Light Bold"/>
              </a:rPr>
              <a:t>Rumus Update Centroid :</a:t>
            </a:r>
          </a:p>
        </p:txBody>
      </p:sp>
      <p:sp>
        <p:nvSpPr>
          <p:cNvPr id="11" name="Freeform 11"/>
          <p:cNvSpPr/>
          <p:nvPr/>
        </p:nvSpPr>
        <p:spPr>
          <a:xfrm>
            <a:off x="9899309" y="3520565"/>
            <a:ext cx="7962762" cy="5539372"/>
          </a:xfrm>
          <a:custGeom>
            <a:avLst/>
            <a:gdLst/>
            <a:ahLst/>
            <a:cxnLst/>
            <a:rect l="l" t="t" r="r" b="b"/>
            <a:pathLst>
              <a:path w="7962762" h="5539372">
                <a:moveTo>
                  <a:pt x="0" y="0"/>
                </a:moveTo>
                <a:lnTo>
                  <a:pt x="7962762" y="0"/>
                </a:lnTo>
                <a:lnTo>
                  <a:pt x="7962762" y="5539372"/>
                </a:lnTo>
                <a:lnTo>
                  <a:pt x="0" y="5539372"/>
                </a:lnTo>
                <a:lnTo>
                  <a:pt x="0" y="0"/>
                </a:lnTo>
                <a:close/>
              </a:path>
            </a:pathLst>
          </a:custGeom>
          <a:blipFill>
            <a:blip r:embed="rId7"/>
            <a:stretch>
              <a:fillRect t="-28123" r="-13002"/>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Freeform 2"/>
          <p:cNvSpPr/>
          <p:nvPr/>
        </p:nvSpPr>
        <p:spPr>
          <a:xfrm>
            <a:off x="10206307" y="-129015"/>
            <a:ext cx="9744803" cy="10799775"/>
          </a:xfrm>
          <a:custGeom>
            <a:avLst/>
            <a:gdLst/>
            <a:ahLst/>
            <a:cxnLst/>
            <a:rect l="l" t="t" r="r" b="b"/>
            <a:pathLst>
              <a:path w="9744803" h="10799775">
                <a:moveTo>
                  <a:pt x="0" y="0"/>
                </a:moveTo>
                <a:lnTo>
                  <a:pt x="9744804" y="0"/>
                </a:lnTo>
                <a:lnTo>
                  <a:pt x="9744804" y="10799775"/>
                </a:lnTo>
                <a:lnTo>
                  <a:pt x="0" y="10799775"/>
                </a:lnTo>
                <a:lnTo>
                  <a:pt x="0" y="0"/>
                </a:lnTo>
                <a:close/>
              </a:path>
            </a:pathLst>
          </a:custGeom>
          <a:blipFill>
            <a:blip r:embed="rId2"/>
            <a:stretch>
              <a:fillRect l="-48660" t="-1591" b="-1591"/>
            </a:stretch>
          </a:blipFill>
        </p:spPr>
      </p:sp>
      <p:grpSp>
        <p:nvGrpSpPr>
          <p:cNvPr id="3" name="Group 3"/>
          <p:cNvGrpSpPr/>
          <p:nvPr/>
        </p:nvGrpSpPr>
        <p:grpSpPr>
          <a:xfrm>
            <a:off x="17259300" y="368106"/>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07BFF"/>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7" name="Freeform 7"/>
          <p:cNvSpPr/>
          <p:nvPr/>
        </p:nvSpPr>
        <p:spPr>
          <a:xfrm>
            <a:off x="13462970" y="395785"/>
            <a:ext cx="1809719" cy="9750174"/>
          </a:xfrm>
          <a:custGeom>
            <a:avLst/>
            <a:gdLst/>
            <a:ahLst/>
            <a:cxnLst/>
            <a:rect l="l" t="t" r="r" b="b"/>
            <a:pathLst>
              <a:path w="1809719" h="9750174">
                <a:moveTo>
                  <a:pt x="0" y="0"/>
                </a:moveTo>
                <a:lnTo>
                  <a:pt x="1809719" y="0"/>
                </a:lnTo>
                <a:lnTo>
                  <a:pt x="1809719" y="9750174"/>
                </a:lnTo>
                <a:lnTo>
                  <a:pt x="0" y="9750174"/>
                </a:lnTo>
                <a:lnTo>
                  <a:pt x="0" y="0"/>
                </a:lnTo>
                <a:close/>
              </a:path>
            </a:pathLst>
          </a:custGeom>
          <a:blipFill>
            <a:blip r:embed="rId5"/>
            <a:stretch>
              <a:fillRect l="-43255" r="-37289"/>
            </a:stretch>
          </a:blipFill>
        </p:spPr>
      </p:sp>
      <p:sp>
        <p:nvSpPr>
          <p:cNvPr id="8" name="TextBox 8"/>
          <p:cNvSpPr txBox="1"/>
          <p:nvPr/>
        </p:nvSpPr>
        <p:spPr>
          <a:xfrm>
            <a:off x="1490389" y="4129385"/>
            <a:ext cx="9985970" cy="1076325"/>
          </a:xfrm>
          <a:prstGeom prst="rect">
            <a:avLst/>
          </a:prstGeom>
        </p:spPr>
        <p:txBody>
          <a:bodyPr lIns="0" tIns="0" rIns="0" bIns="0" rtlCol="0" anchor="t">
            <a:spAutoFit/>
          </a:bodyPr>
          <a:lstStyle/>
          <a:p>
            <a:pPr algn="l">
              <a:lnSpc>
                <a:spcPts val="8250"/>
              </a:lnSpc>
            </a:pPr>
            <a:r>
              <a:rPr lang="en-US" sz="7500" b="1">
                <a:solidFill>
                  <a:srgbClr val="2F2535"/>
                </a:solidFill>
                <a:latin typeface="Poppins Bold"/>
                <a:ea typeface="Poppins Bold"/>
                <a:cs typeface="Poppins Bold"/>
                <a:sym typeface="Poppins Bold"/>
              </a:rPr>
              <a:t>DIAGRAM ALIR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12729" y="2724841"/>
            <a:ext cx="9116274" cy="5326919"/>
          </a:xfrm>
          <a:prstGeom prst="rect">
            <a:avLst/>
          </a:prstGeom>
        </p:spPr>
        <p:txBody>
          <a:bodyPr lIns="0" tIns="0" rIns="0" bIns="0" rtlCol="0" anchor="t">
            <a:spAutoFit/>
          </a:bodyPr>
          <a:lstStyle/>
          <a:p>
            <a:pPr algn="l">
              <a:lnSpc>
                <a:spcPts val="4328"/>
              </a:lnSpc>
            </a:pPr>
            <a:r>
              <a:rPr lang="en-US" sz="2885" spc="28">
                <a:solidFill>
                  <a:srgbClr val="2F2535"/>
                </a:solidFill>
                <a:latin typeface="Poppins Light"/>
                <a:ea typeface="Poppins Light"/>
                <a:cs typeface="Poppins Light"/>
                <a:sym typeface="Poppins Light"/>
              </a:rPr>
              <a:t>Dataset diperoleh melalui API ChEMBL, mencakup atribut SMILES dengan bioaktivitas terhadap SARS-CoV-2 yang diukur melalui IC50 (Inhibitory Concentration 50%). Data yang tidak relevan atau tanpa nilai IC50 dihapus.</a:t>
            </a:r>
          </a:p>
          <a:p>
            <a:pPr marL="623055" lvl="1" indent="-311528" algn="l">
              <a:lnSpc>
                <a:spcPts val="4328"/>
              </a:lnSpc>
              <a:buFont typeface="Arial"/>
              <a:buChar char="•"/>
            </a:pPr>
            <a:r>
              <a:rPr lang="en-US" sz="2885" spc="28">
                <a:solidFill>
                  <a:srgbClr val="2F2535"/>
                </a:solidFill>
                <a:latin typeface="Poppins Light Bold"/>
                <a:ea typeface="Poppins Light Bold"/>
                <a:cs typeface="Poppins Light Bold"/>
                <a:sym typeface="Poppins Light Bold"/>
              </a:rPr>
              <a:t>Target</a:t>
            </a:r>
            <a:r>
              <a:rPr lang="en-US" sz="2885" spc="28">
                <a:solidFill>
                  <a:srgbClr val="2F2535"/>
                </a:solidFill>
                <a:latin typeface="Poppins Light"/>
                <a:ea typeface="Poppins Light"/>
                <a:cs typeface="Poppins Light"/>
                <a:sym typeface="Poppins Light"/>
              </a:rPr>
              <a:t>: SARS-CoV-2 Main Protease (Mpro).</a:t>
            </a:r>
          </a:p>
          <a:p>
            <a:pPr marL="623055" lvl="1" indent="-311528" algn="l">
              <a:lnSpc>
                <a:spcPts val="4328"/>
              </a:lnSpc>
              <a:buFont typeface="Arial"/>
              <a:buChar char="•"/>
            </a:pPr>
            <a:r>
              <a:rPr lang="en-US" sz="2885" spc="28">
                <a:solidFill>
                  <a:srgbClr val="2F2535"/>
                </a:solidFill>
                <a:latin typeface="Poppins Light Bold"/>
                <a:ea typeface="Poppins Light Bold"/>
                <a:cs typeface="Poppins Light Bold"/>
                <a:sym typeface="Poppins Light Bold"/>
              </a:rPr>
              <a:t>Jumlah Data Awal</a:t>
            </a:r>
            <a:r>
              <a:rPr lang="en-US" sz="2885" spc="28">
                <a:solidFill>
                  <a:srgbClr val="2F2535"/>
                </a:solidFill>
                <a:latin typeface="Poppins Light"/>
                <a:ea typeface="Poppins Light"/>
                <a:cs typeface="Poppins Light"/>
                <a:sym typeface="Poppins Light"/>
              </a:rPr>
              <a:t>: 40.521 entri.</a:t>
            </a:r>
          </a:p>
          <a:p>
            <a:pPr marL="623055" lvl="1" indent="-311528" algn="l">
              <a:lnSpc>
                <a:spcPts val="4328"/>
              </a:lnSpc>
              <a:buFont typeface="Arial"/>
              <a:buChar char="•"/>
            </a:pPr>
            <a:r>
              <a:rPr lang="en-US" sz="2885" spc="28">
                <a:solidFill>
                  <a:srgbClr val="2F2535"/>
                </a:solidFill>
                <a:latin typeface="Poppins Light Bold"/>
                <a:ea typeface="Poppins Light Bold"/>
                <a:cs typeface="Poppins Light Bold"/>
                <a:sym typeface="Poppins Light Bold"/>
              </a:rPr>
              <a:t>Data Tersisa</a:t>
            </a:r>
            <a:r>
              <a:rPr lang="en-US" sz="2885" spc="28">
                <a:solidFill>
                  <a:srgbClr val="2F2535"/>
                </a:solidFill>
                <a:latin typeface="Poppins Light"/>
                <a:ea typeface="Poppins Light"/>
                <a:cs typeface="Poppins Light"/>
                <a:sym typeface="Poppins Light"/>
              </a:rPr>
              <a:t>: 10.530 entri setelah filtrasi berdasarkan IC50</a:t>
            </a:r>
          </a:p>
          <a:p>
            <a:pPr algn="l">
              <a:lnSpc>
                <a:spcPts val="3728"/>
              </a:lnSpc>
            </a:pPr>
            <a:endParaRPr lang="en-US" sz="2885" spc="28">
              <a:solidFill>
                <a:srgbClr val="2F2535"/>
              </a:solidFill>
              <a:latin typeface="Poppins Light"/>
              <a:ea typeface="Poppins Light"/>
              <a:cs typeface="Poppins Light"/>
              <a:sym typeface="Poppins Light"/>
            </a:endParaRPr>
          </a:p>
        </p:txBody>
      </p:sp>
      <p:grpSp>
        <p:nvGrpSpPr>
          <p:cNvPr id="3" name="Group 3"/>
          <p:cNvGrpSpPr/>
          <p:nvPr/>
        </p:nvGrpSpPr>
        <p:grpSpPr>
          <a:xfrm>
            <a:off x="16598706" y="1028700"/>
            <a:ext cx="660594" cy="660594"/>
            <a:chOff x="0" y="0"/>
            <a:chExt cx="880792" cy="880792"/>
          </a:xfrm>
        </p:grpSpPr>
        <p:grpSp>
          <p:nvGrpSpPr>
            <p:cNvPr id="4" name="Group 4"/>
            <p:cNvGrpSpPr/>
            <p:nvPr/>
          </p:nvGrpSpPr>
          <p:grpSpPr>
            <a:xfrm>
              <a:off x="0" y="0"/>
              <a:ext cx="880792" cy="880792"/>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2535"/>
              </a:solidFill>
            </p:spPr>
          </p:sp>
        </p:grpSp>
        <p:sp>
          <p:nvSpPr>
            <p:cNvPr id="6" name="Freeform 6"/>
            <p:cNvSpPr/>
            <p:nvPr/>
          </p:nvSpPr>
          <p:spPr>
            <a:xfrm>
              <a:off x="211622" y="277680"/>
              <a:ext cx="457548" cy="325431"/>
            </a:xfrm>
            <a:custGeom>
              <a:avLst/>
              <a:gdLst/>
              <a:ahLst/>
              <a:cxnLst/>
              <a:rect l="l" t="t" r="r" b="b"/>
              <a:pathLst>
                <a:path w="457548" h="325431">
                  <a:moveTo>
                    <a:pt x="0" y="0"/>
                  </a:moveTo>
                  <a:lnTo>
                    <a:pt x="457548" y="0"/>
                  </a:lnTo>
                  <a:lnTo>
                    <a:pt x="457548" y="325432"/>
                  </a:lnTo>
                  <a:lnTo>
                    <a:pt x="0" y="3254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Freeform 7"/>
          <p:cNvSpPr/>
          <p:nvPr/>
        </p:nvSpPr>
        <p:spPr>
          <a:xfrm>
            <a:off x="1300144" y="1358997"/>
            <a:ext cx="5772181" cy="12957957"/>
          </a:xfrm>
          <a:custGeom>
            <a:avLst/>
            <a:gdLst/>
            <a:ahLst/>
            <a:cxnLst/>
            <a:rect l="l" t="t" r="r" b="b"/>
            <a:pathLst>
              <a:path w="5772181" h="12957957">
                <a:moveTo>
                  <a:pt x="0" y="0"/>
                </a:moveTo>
                <a:lnTo>
                  <a:pt x="5772181" y="0"/>
                </a:lnTo>
                <a:lnTo>
                  <a:pt x="5772181" y="12957957"/>
                </a:lnTo>
                <a:lnTo>
                  <a:pt x="0" y="129579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10800000">
            <a:off x="-3574615" y="-1073395"/>
            <a:ext cx="6808222" cy="4864784"/>
          </a:xfrm>
          <a:custGeom>
            <a:avLst/>
            <a:gdLst/>
            <a:ahLst/>
            <a:cxnLst/>
            <a:rect l="l" t="t" r="r" b="b"/>
            <a:pathLst>
              <a:path w="6808222" h="4864784">
                <a:moveTo>
                  <a:pt x="0" y="0"/>
                </a:moveTo>
                <a:lnTo>
                  <a:pt x="6808222" y="0"/>
                </a:lnTo>
                <a:lnTo>
                  <a:pt x="6808222" y="4864784"/>
                </a:lnTo>
                <a:lnTo>
                  <a:pt x="0" y="48647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3925553" y="8051760"/>
            <a:ext cx="6256396" cy="4470480"/>
          </a:xfrm>
          <a:custGeom>
            <a:avLst/>
            <a:gdLst/>
            <a:ahLst/>
            <a:cxnLst/>
            <a:rect l="l" t="t" r="r" b="b"/>
            <a:pathLst>
              <a:path w="6256396" h="4470480">
                <a:moveTo>
                  <a:pt x="0" y="0"/>
                </a:moveTo>
                <a:lnTo>
                  <a:pt x="6256396" y="0"/>
                </a:lnTo>
                <a:lnTo>
                  <a:pt x="6256396" y="4470480"/>
                </a:lnTo>
                <a:lnTo>
                  <a:pt x="0" y="44704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7812729" y="1425672"/>
            <a:ext cx="6112823" cy="1076325"/>
          </a:xfrm>
          <a:prstGeom prst="rect">
            <a:avLst/>
          </a:prstGeom>
        </p:spPr>
        <p:txBody>
          <a:bodyPr lIns="0" tIns="0" rIns="0" bIns="0" rtlCol="0" anchor="t">
            <a:spAutoFit/>
          </a:bodyPr>
          <a:lstStyle/>
          <a:p>
            <a:pPr algn="l">
              <a:lnSpc>
                <a:spcPts val="8250"/>
              </a:lnSpc>
            </a:pPr>
            <a:r>
              <a:rPr lang="en-US" sz="7500" b="1">
                <a:solidFill>
                  <a:srgbClr val="2F2535"/>
                </a:solidFill>
                <a:latin typeface="Poppins Bold"/>
                <a:ea typeface="Poppins Bold"/>
                <a:cs typeface="Poppins Bold"/>
                <a:sym typeface="Poppins Bold"/>
              </a:rPr>
              <a:t>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527</Words>
  <Application>Microsoft Office PowerPoint</Application>
  <PresentationFormat>Custom</PresentationFormat>
  <Paragraphs>53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Poppins Light Bold</vt:lpstr>
      <vt:lpstr>Poppins Medium</vt:lpstr>
      <vt:lpstr>Poppins Bold</vt:lpstr>
      <vt:lpstr>Arial</vt:lpstr>
      <vt:lpstr>Calibri</vt:lpstr>
      <vt:lpstr>Poppins Medium Bold</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Illustrated COVID-19 Medical Presentation</dc:title>
  <cp:lastModifiedBy>Saiful Haris Muhammad</cp:lastModifiedBy>
  <cp:revision>3</cp:revision>
  <dcterms:created xsi:type="dcterms:W3CDTF">2006-08-16T00:00:00Z</dcterms:created>
  <dcterms:modified xsi:type="dcterms:W3CDTF">2024-12-26T09:18:55Z</dcterms:modified>
  <dc:identifier>DAGaW0mDZXs</dc:identifier>
</cp:coreProperties>
</file>