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7" r:id="rId12"/>
    <p:sldId id="265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04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5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43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83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27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895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350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938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1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5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13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9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70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63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0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78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1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1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C96D-F35C-43C5-91B3-3900FD7FA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855" y="1782698"/>
            <a:ext cx="9048290" cy="1646302"/>
          </a:xfrm>
        </p:spPr>
        <p:txBody>
          <a:bodyPr/>
          <a:lstStyle/>
          <a:p>
            <a:r>
              <a:rPr lang="en-US" dirty="0"/>
              <a:t>Case Study</a:t>
            </a:r>
            <a:br>
              <a:rPr lang="en-US" dirty="0"/>
            </a:br>
            <a:r>
              <a:rPr lang="en-US" dirty="0"/>
              <a:t>Lending Club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38CA9-842E-4206-BC39-6FAAD7538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Revan Datta Parimi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989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2015-1547-4083-AFF1-DFFCE2C1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B0D5-909C-4597-8237-50EE33833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4800599" cy="3589869"/>
          </a:xfrm>
        </p:spPr>
        <p:txBody>
          <a:bodyPr>
            <a:noAutofit/>
          </a:bodyPr>
          <a:lstStyle/>
          <a:p>
            <a:r>
              <a:rPr lang="en-US" dirty="0"/>
              <a:t>Car 	 				89.1%</a:t>
            </a:r>
          </a:p>
          <a:p>
            <a:r>
              <a:rPr lang="en-US" dirty="0"/>
              <a:t>Credit Card	 		89.74%</a:t>
            </a:r>
          </a:p>
          <a:p>
            <a:r>
              <a:rPr lang="en-US" dirty="0"/>
              <a:t>Debt Consolidation 	85.22%</a:t>
            </a:r>
          </a:p>
          <a:p>
            <a:r>
              <a:rPr lang="en-US" dirty="0"/>
              <a:t>Educational 	 		83.88%</a:t>
            </a:r>
          </a:p>
          <a:p>
            <a:r>
              <a:rPr lang="en-US" dirty="0"/>
              <a:t>Home Improvement 87.87%</a:t>
            </a:r>
          </a:p>
          <a:p>
            <a:r>
              <a:rPr lang="en-US" dirty="0"/>
              <a:t>House 		 		84.24%</a:t>
            </a:r>
          </a:p>
          <a:p>
            <a:r>
              <a:rPr lang="en-US" dirty="0"/>
              <a:t>Major Purchase 	 	89.85%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30AD32-69E1-4DF3-80CD-60E888C0D252}"/>
              </a:ext>
            </a:extLst>
          </p:cNvPr>
          <p:cNvSpPr txBox="1">
            <a:spLocks/>
          </p:cNvSpPr>
          <p:nvPr/>
        </p:nvSpPr>
        <p:spPr>
          <a:xfrm>
            <a:off x="6096000" y="2556932"/>
            <a:ext cx="4800599" cy="35898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Medical 	 			84.44%</a:t>
            </a:r>
          </a:p>
          <a:p>
            <a:r>
              <a:rPr lang="en-US" dirty="0"/>
              <a:t>Moving 	 			84.44%</a:t>
            </a:r>
          </a:p>
          <a:p>
            <a:r>
              <a:rPr lang="en-US" dirty="0"/>
              <a:t>Other 	 			84.38%</a:t>
            </a:r>
          </a:p>
          <a:p>
            <a:r>
              <a:rPr lang="en-US" dirty="0"/>
              <a:t>Renewable Energy 	 82.14%</a:t>
            </a:r>
          </a:p>
          <a:p>
            <a:r>
              <a:rPr lang="en-US" dirty="0">
                <a:highlight>
                  <a:srgbClr val="FFFF00"/>
                </a:highlight>
              </a:rPr>
              <a:t>Small Business 	 	73.53%</a:t>
            </a:r>
            <a:r>
              <a:rPr lang="en-US" dirty="0"/>
              <a:t> (Risk)</a:t>
            </a:r>
          </a:p>
          <a:p>
            <a:r>
              <a:rPr lang="en-US" dirty="0"/>
              <a:t>Vacation 	 		85.5%</a:t>
            </a:r>
          </a:p>
          <a:p>
            <a:r>
              <a:rPr lang="en-US" dirty="0"/>
              <a:t>Wedding 	 		90.57%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66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2B7C-4209-48BC-86AA-A961DE88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57821-8182-44E5-AA5E-C5A5810DA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961964" cy="2185397"/>
          </a:xfrm>
        </p:spPr>
        <p:txBody>
          <a:bodyPr/>
          <a:lstStyle/>
          <a:p>
            <a:r>
              <a:rPr lang="en-US" dirty="0"/>
              <a:t>Interest Rate 5 - 10 % 	= 93.48%</a:t>
            </a:r>
          </a:p>
          <a:p>
            <a:r>
              <a:rPr lang="en-US" dirty="0"/>
              <a:t>Interest Rate 10 – 15% 	= 85.44%</a:t>
            </a:r>
          </a:p>
          <a:p>
            <a:r>
              <a:rPr lang="en-US" dirty="0"/>
              <a:t>Interest Rate 15 – 20 % 	= 75.54%</a:t>
            </a:r>
          </a:p>
          <a:p>
            <a:r>
              <a:rPr lang="en-US" dirty="0"/>
              <a:t>Interest Rate 20 – 25 % 	= 61.14%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DD573-E4DC-41B0-82D0-9A6C57D655A7}"/>
              </a:ext>
            </a:extLst>
          </p:cNvPr>
          <p:cNvSpPr txBox="1"/>
          <p:nvPr/>
        </p:nvSpPr>
        <p:spPr>
          <a:xfrm>
            <a:off x="6257365" y="2818633"/>
            <a:ext cx="3859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the Proportion to Low Interest Rate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BB688-0D1A-4DD1-8B8B-C4C95458B6B7}"/>
              </a:ext>
            </a:extLst>
          </p:cNvPr>
          <p:cNvSpPr txBox="1"/>
          <p:nvPr/>
        </p:nvSpPr>
        <p:spPr>
          <a:xfrm>
            <a:off x="6436659" y="3926541"/>
            <a:ext cx="4078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Assumption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75% as margin of safer risk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Interest rate beyond 20 is applicable for higher Annual Income and Grade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80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4D80-F02A-40F4-8BF6-8C3E4140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Analysis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F3B02-10EE-48EB-9109-D04AEECB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Effecting the Risk (Proportional)</a:t>
            </a:r>
          </a:p>
          <a:p>
            <a:r>
              <a:rPr lang="en-US" dirty="0"/>
              <a:t>Loan Amount</a:t>
            </a:r>
          </a:p>
          <a:p>
            <a:r>
              <a:rPr lang="en-US" dirty="0"/>
              <a:t>Grade</a:t>
            </a:r>
          </a:p>
          <a:p>
            <a:r>
              <a:rPr lang="en-US" dirty="0"/>
              <a:t>Sub Grade</a:t>
            </a:r>
          </a:p>
          <a:p>
            <a:r>
              <a:rPr lang="en-US" dirty="0"/>
              <a:t>Annual Income</a:t>
            </a:r>
          </a:p>
          <a:p>
            <a:r>
              <a:rPr lang="en-US" dirty="0"/>
              <a:t>Purpose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3B40E5-A891-4B36-A3C1-CD0E9FA23ED3}"/>
              </a:ext>
            </a:extLst>
          </p:cNvPr>
          <p:cNvSpPr txBox="1">
            <a:spLocks/>
          </p:cNvSpPr>
          <p:nvPr/>
        </p:nvSpPr>
        <p:spPr>
          <a:xfrm>
            <a:off x="6096000" y="2558923"/>
            <a:ext cx="4800599" cy="3587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Low or No Risk (Not Proportional)</a:t>
            </a:r>
          </a:p>
          <a:p>
            <a:r>
              <a:rPr lang="en-US" dirty="0"/>
              <a:t>Term</a:t>
            </a:r>
          </a:p>
          <a:p>
            <a:r>
              <a:rPr lang="en-US" dirty="0" err="1"/>
              <a:t>Dti</a:t>
            </a:r>
            <a:r>
              <a:rPr lang="en-US" dirty="0"/>
              <a:t> </a:t>
            </a:r>
          </a:p>
          <a:p>
            <a:r>
              <a:rPr lang="en-US" dirty="0"/>
              <a:t>Employment Length</a:t>
            </a:r>
          </a:p>
          <a:p>
            <a:r>
              <a:rPr lang="en-US" dirty="0"/>
              <a:t>Last Payment Date</a:t>
            </a:r>
          </a:p>
          <a:p>
            <a:r>
              <a:rPr lang="en-US" dirty="0"/>
              <a:t>Home Ownership</a:t>
            </a:r>
          </a:p>
          <a:p>
            <a:r>
              <a:rPr lang="en-US" dirty="0"/>
              <a:t>Verification Status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97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142A33BD-B32B-4298-BDCA-53C2CA4E2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9" y="2224087"/>
            <a:ext cx="53625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004CBC-154C-4108-BD1C-C4422F0DE5E1}"/>
              </a:ext>
            </a:extLst>
          </p:cNvPr>
          <p:cNvSpPr txBox="1"/>
          <p:nvPr/>
        </p:nvSpPr>
        <p:spPr>
          <a:xfrm>
            <a:off x="6813176" y="2608729"/>
            <a:ext cx="4204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many Applicants are comfortable between Annual Income of 40,000 to 1,00,000+ for higher interest rates of more than 20%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C70820-1559-4425-8CED-C6DB8CD1F01E}"/>
              </a:ext>
            </a:extLst>
          </p:cNvPr>
          <p:cNvSpPr txBox="1"/>
          <p:nvPr/>
        </p:nvSpPr>
        <p:spPr>
          <a:xfrm>
            <a:off x="3801034" y="1093694"/>
            <a:ext cx="5262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Interest Rate vs Annual Income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51508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6C9DEA3D-1A7B-41C8-89FA-CF1354D29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59" y="1746156"/>
            <a:ext cx="56102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A2C34E-66C9-4DC4-8009-03412C44F2CD}"/>
              </a:ext>
            </a:extLst>
          </p:cNvPr>
          <p:cNvSpPr txBox="1"/>
          <p:nvPr/>
        </p:nvSpPr>
        <p:spPr>
          <a:xfrm>
            <a:off x="6956613" y="2734235"/>
            <a:ext cx="3908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Applicants with Annual Income more than 60,000 are comfortable at Higher loan of 25,000+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CE64C-7A0B-4B36-A046-358CE94ACCE6}"/>
              </a:ext>
            </a:extLst>
          </p:cNvPr>
          <p:cNvSpPr txBox="1"/>
          <p:nvPr/>
        </p:nvSpPr>
        <p:spPr>
          <a:xfrm>
            <a:off x="3801034" y="1093694"/>
            <a:ext cx="5262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Annual Income vs Loan Amount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783443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7C72BE77-CB21-4082-B01B-AFFFC3D97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19" y="666750"/>
            <a:ext cx="54864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94EB5D-4DC0-440C-84F6-A12C33988406}"/>
              </a:ext>
            </a:extLst>
          </p:cNvPr>
          <p:cNvSpPr txBox="1"/>
          <p:nvPr/>
        </p:nvSpPr>
        <p:spPr>
          <a:xfrm>
            <a:off x="6849036" y="1926593"/>
            <a:ext cx="3756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Applicants pay higher interest rates for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Credit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Business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Debt Consolidation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 Improvement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027F26-DC1F-4F23-B026-C4982940AF5F}"/>
              </a:ext>
            </a:extLst>
          </p:cNvPr>
          <p:cNvSpPr txBox="1"/>
          <p:nvPr/>
        </p:nvSpPr>
        <p:spPr>
          <a:xfrm>
            <a:off x="6096000" y="874455"/>
            <a:ext cx="5262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Purpose vs Interest Rate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535977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F58B-01B2-45A9-AC27-B8A802DD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in </a:t>
            </a:r>
            <a:r>
              <a:rPr lang="en-US" dirty="0" err="1"/>
              <a:t>Jupyter</a:t>
            </a:r>
            <a:r>
              <a:rPr lang="en-US" dirty="0"/>
              <a:t> Plots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026FE-6463-4D04-B02A-F5A279BE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initial slides given with percentages for proportionate factors have Plots for</a:t>
            </a:r>
          </a:p>
          <a:p>
            <a:pPr lvl="1"/>
            <a:r>
              <a:rPr lang="en-US" dirty="0"/>
              <a:t>Univariate and Bivariate(Distribution Plots) Analysis using Histogram plots</a:t>
            </a:r>
          </a:p>
          <a:p>
            <a:pPr lvl="1"/>
            <a:r>
              <a:rPr lang="en-US" dirty="0"/>
              <a:t>Interesting relationship between Loan Amount, Interest rate, Annual Income and Purpose are designed using Bubble Plots.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6788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2B0B-1CB9-4F46-8BCD-95BC5B2A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43CF-DBBC-440A-B7D5-484F87DD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Applicant’s Interest rate to be less than 15% for safe risk for low grades.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Applicants with annual income from 40,000 to 1,00,000+ for higher interest rates of more than 20%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Applicants are comfortable with higher Interest Rate for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Credit Card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Small Business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Debt Consolidation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Home Improvement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4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4E51-3E79-478B-A820-8DD8373A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0E30E-4CAD-489C-B50E-693CB60C4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704293" cy="3318936"/>
          </a:xfrm>
        </p:spPr>
        <p:txBody>
          <a:bodyPr/>
          <a:lstStyle/>
          <a:p>
            <a:r>
              <a:rPr lang="en-US" dirty="0"/>
              <a:t>Important Factors for accepting an application</a:t>
            </a:r>
          </a:p>
          <a:p>
            <a:r>
              <a:rPr lang="en-US" dirty="0"/>
              <a:t>Cleaning the Data Set and Statistics</a:t>
            </a:r>
          </a:p>
          <a:p>
            <a:r>
              <a:rPr lang="en-US" dirty="0"/>
              <a:t>Analysis of Fully Paid Applicants</a:t>
            </a:r>
          </a:p>
          <a:p>
            <a:r>
              <a:rPr lang="en-US" dirty="0"/>
              <a:t>Analysis for Loan Amount, Grade, Annual Income, Purpose and Interest Rate</a:t>
            </a:r>
          </a:p>
          <a:p>
            <a:r>
              <a:rPr lang="en-US" dirty="0"/>
              <a:t>Distribution Plots</a:t>
            </a:r>
          </a:p>
          <a:p>
            <a:r>
              <a:rPr lang="en-US" dirty="0"/>
              <a:t>Contents in </a:t>
            </a:r>
            <a:r>
              <a:rPr lang="en-US" dirty="0" err="1"/>
              <a:t>Jupyter</a:t>
            </a:r>
            <a:r>
              <a:rPr lang="en-US" dirty="0"/>
              <a:t> Plots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91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4FBC-D155-49F0-B2EF-6A98FEC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Factors for accepting an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2E4F0-4469-483D-85C1-13CE59242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558552" cy="3318936"/>
          </a:xfrm>
        </p:spPr>
        <p:txBody>
          <a:bodyPr>
            <a:normAutofit lnSpcReduction="10000"/>
          </a:bodyPr>
          <a:lstStyle/>
          <a:p>
            <a:r>
              <a:rPr lang="en-IN" dirty="0" err="1"/>
              <a:t>loan_status</a:t>
            </a:r>
            <a:r>
              <a:rPr lang="en-IN" dirty="0"/>
              <a:t> – Loan Status</a:t>
            </a:r>
          </a:p>
          <a:p>
            <a:r>
              <a:rPr lang="en-IN" dirty="0" err="1"/>
              <a:t>loan_amnt</a:t>
            </a:r>
            <a:r>
              <a:rPr lang="en-IN" dirty="0"/>
              <a:t> – Loan Amount</a:t>
            </a:r>
          </a:p>
          <a:p>
            <a:r>
              <a:rPr lang="en-IN" dirty="0"/>
              <a:t>term – Term for Instalments</a:t>
            </a:r>
          </a:p>
          <a:p>
            <a:r>
              <a:rPr lang="en-IN" dirty="0" err="1"/>
              <a:t>int_rate</a:t>
            </a:r>
            <a:r>
              <a:rPr lang="en-IN" dirty="0"/>
              <a:t> – Interest Rate</a:t>
            </a:r>
          </a:p>
          <a:p>
            <a:r>
              <a:rPr lang="en-IN" dirty="0"/>
              <a:t>grade – Grade of Applicant</a:t>
            </a:r>
          </a:p>
          <a:p>
            <a:r>
              <a:rPr lang="en-IN" dirty="0" err="1"/>
              <a:t>sub_grade</a:t>
            </a:r>
            <a:r>
              <a:rPr lang="en-IN" dirty="0"/>
              <a:t> – Sub Grade of Applicant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917CC0-58BF-4D89-846B-E44F1AC83EA1}"/>
              </a:ext>
            </a:extLst>
          </p:cNvPr>
          <p:cNvSpPr txBox="1">
            <a:spLocks/>
          </p:cNvSpPr>
          <p:nvPr/>
        </p:nvSpPr>
        <p:spPr>
          <a:xfrm>
            <a:off x="6096000" y="2556932"/>
            <a:ext cx="4733365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annual_inc</a:t>
            </a:r>
            <a:r>
              <a:rPr lang="en-IN" dirty="0"/>
              <a:t> – Annual income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purpose – Purpose of Loan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dti</a:t>
            </a:r>
            <a:r>
              <a:rPr lang="en-IN" dirty="0"/>
              <a:t> – </a:t>
            </a:r>
            <a:r>
              <a:rPr lang="en-US" dirty="0"/>
              <a:t>ratio of monthly debt to total debt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emp_length</a:t>
            </a:r>
            <a:r>
              <a:rPr lang="en-IN" dirty="0"/>
              <a:t> – Employee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last_pymnt_d</a:t>
            </a:r>
            <a:r>
              <a:rPr lang="en-IN" dirty="0"/>
              <a:t> – Last Payment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home_ownership</a:t>
            </a:r>
            <a:r>
              <a:rPr lang="en-IN" dirty="0"/>
              <a:t> – Home Ownership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verification_status</a:t>
            </a:r>
            <a:r>
              <a:rPr lang="en-IN" dirty="0"/>
              <a:t> – Verification Status</a:t>
            </a:r>
          </a:p>
        </p:txBody>
      </p:sp>
    </p:spTree>
    <p:extLst>
      <p:ext uri="{BB962C8B-B14F-4D97-AF65-F5344CB8AC3E}">
        <p14:creationId xmlns:p14="http://schemas.microsoft.com/office/powerpoint/2010/main" val="305868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DE49-1CE8-421F-AC05-DD1226D0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2CDCB-8EA7-4F81-8E02-9BF2E275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First we have dropped down the rows with missing values.</a:t>
            </a:r>
          </a:p>
          <a:p>
            <a:r>
              <a:rPr lang="en-US" dirty="0"/>
              <a:t>Dropped the rows with irrelevant category like </a:t>
            </a:r>
          </a:p>
          <a:p>
            <a:pPr lvl="1"/>
            <a:r>
              <a:rPr lang="en-US" dirty="0"/>
              <a:t>Home Ownership is 'NONE’</a:t>
            </a:r>
          </a:p>
          <a:p>
            <a:pPr lvl="1"/>
            <a:r>
              <a:rPr lang="en-IN" dirty="0"/>
              <a:t>Loan Status is 'Current’</a:t>
            </a:r>
            <a:endParaRPr lang="en-US" dirty="0"/>
          </a:p>
          <a:p>
            <a:r>
              <a:rPr lang="en-US" dirty="0"/>
              <a:t>Converting the string to numeric values like</a:t>
            </a:r>
          </a:p>
          <a:p>
            <a:pPr lvl="1"/>
            <a:r>
              <a:rPr lang="en-US" dirty="0"/>
              <a:t>“36 months” to 36</a:t>
            </a:r>
          </a:p>
          <a:p>
            <a:pPr lvl="1"/>
            <a:r>
              <a:rPr lang="en-US" dirty="0"/>
              <a:t>“10.65%” to  10.65</a:t>
            </a:r>
          </a:p>
          <a:p>
            <a:r>
              <a:rPr lang="en-US" dirty="0"/>
              <a:t>Removed the Outliers (Extreme max and min values)</a:t>
            </a:r>
          </a:p>
          <a:p>
            <a:r>
              <a:rPr lang="en-US" dirty="0"/>
              <a:t>Now the rows reduced from 39,717 to 34,293 (13.6% rows are cleaned)</a:t>
            </a:r>
          </a:p>
        </p:txBody>
      </p:sp>
    </p:spTree>
    <p:extLst>
      <p:ext uri="{BB962C8B-B14F-4D97-AF65-F5344CB8AC3E}">
        <p14:creationId xmlns:p14="http://schemas.microsoft.com/office/powerpoint/2010/main" val="129940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42D3-E689-4988-9866-A73EF450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Statistics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4146F7-4A17-4212-B9B1-DAAB8AF4D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046281"/>
              </p:ext>
            </p:extLst>
          </p:nvPr>
        </p:nvGraphicFramePr>
        <p:xfrm>
          <a:off x="2492190" y="2519615"/>
          <a:ext cx="7207620" cy="3356253"/>
        </p:xfrm>
        <a:graphic>
          <a:graphicData uri="http://schemas.openxmlformats.org/drawingml/2006/table">
            <a:tbl>
              <a:tblPr/>
              <a:tblGrid>
                <a:gridCol w="1029660">
                  <a:extLst>
                    <a:ext uri="{9D8B030D-6E8A-4147-A177-3AD203B41FA5}">
                      <a16:colId xmlns:a16="http://schemas.microsoft.com/office/drawing/2014/main" val="3650358825"/>
                    </a:ext>
                  </a:extLst>
                </a:gridCol>
                <a:gridCol w="1029660">
                  <a:extLst>
                    <a:ext uri="{9D8B030D-6E8A-4147-A177-3AD203B41FA5}">
                      <a16:colId xmlns:a16="http://schemas.microsoft.com/office/drawing/2014/main" val="1177587937"/>
                    </a:ext>
                  </a:extLst>
                </a:gridCol>
                <a:gridCol w="1029660">
                  <a:extLst>
                    <a:ext uri="{9D8B030D-6E8A-4147-A177-3AD203B41FA5}">
                      <a16:colId xmlns:a16="http://schemas.microsoft.com/office/drawing/2014/main" val="3195527027"/>
                    </a:ext>
                  </a:extLst>
                </a:gridCol>
                <a:gridCol w="1029660">
                  <a:extLst>
                    <a:ext uri="{9D8B030D-6E8A-4147-A177-3AD203B41FA5}">
                      <a16:colId xmlns:a16="http://schemas.microsoft.com/office/drawing/2014/main" val="4116383671"/>
                    </a:ext>
                  </a:extLst>
                </a:gridCol>
                <a:gridCol w="1029660">
                  <a:extLst>
                    <a:ext uri="{9D8B030D-6E8A-4147-A177-3AD203B41FA5}">
                      <a16:colId xmlns:a16="http://schemas.microsoft.com/office/drawing/2014/main" val="358258850"/>
                    </a:ext>
                  </a:extLst>
                </a:gridCol>
                <a:gridCol w="1029660">
                  <a:extLst>
                    <a:ext uri="{9D8B030D-6E8A-4147-A177-3AD203B41FA5}">
                      <a16:colId xmlns:a16="http://schemas.microsoft.com/office/drawing/2014/main" val="688860029"/>
                    </a:ext>
                  </a:extLst>
                </a:gridCol>
                <a:gridCol w="1029660">
                  <a:extLst>
                    <a:ext uri="{9D8B030D-6E8A-4147-A177-3AD203B41FA5}">
                      <a16:colId xmlns:a16="http://schemas.microsoft.com/office/drawing/2014/main" val="2177389101"/>
                    </a:ext>
                  </a:extLst>
                </a:gridCol>
              </a:tblGrid>
              <a:tr h="372917">
                <a:tc>
                  <a:txBody>
                    <a:bodyPr/>
                    <a:lstStyle/>
                    <a:p>
                      <a:pPr algn="r" fontAlgn="ctr"/>
                      <a:br>
                        <a:rPr lang="en-IN" sz="1000" b="1" dirty="0">
                          <a:effectLst/>
                        </a:rPr>
                      </a:br>
                      <a:r>
                        <a:rPr lang="en-IN" sz="1000" b="1" dirty="0">
                          <a:effectLst/>
                        </a:rPr>
                        <a:t>      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 err="1">
                          <a:effectLst/>
                        </a:rPr>
                        <a:t>loan_amnt</a:t>
                      </a:r>
                      <a:endParaRPr lang="en-IN" sz="1400" b="1" dirty="0">
                        <a:effectLst/>
                      </a:endParaRP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</a:rPr>
                        <a:t>term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err="1">
                          <a:effectLst/>
                        </a:rPr>
                        <a:t>int_rate</a:t>
                      </a:r>
                      <a:endParaRPr lang="en-IN" sz="1400" b="1" dirty="0">
                        <a:effectLst/>
                      </a:endParaRP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err="1">
                          <a:effectLst/>
                        </a:rPr>
                        <a:t>annual_inc</a:t>
                      </a:r>
                      <a:endParaRPr lang="en-IN" sz="1400" b="1" dirty="0">
                        <a:effectLst/>
                      </a:endParaRP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err="1">
                          <a:effectLst/>
                        </a:rPr>
                        <a:t>dti</a:t>
                      </a:r>
                      <a:endParaRPr lang="en-IN" sz="1400" b="1" dirty="0">
                        <a:effectLst/>
                      </a:endParaRP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err="1">
                          <a:effectLst/>
                        </a:rPr>
                        <a:t>emp_length</a:t>
                      </a:r>
                      <a:endParaRPr lang="en-IN" sz="1400" b="1" dirty="0">
                        <a:effectLst/>
                      </a:endParaRPr>
                    </a:p>
                  </a:txBody>
                  <a:tcPr marL="52665" marR="52665" marT="26332" marB="263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3043925"/>
                  </a:ext>
                </a:extLst>
              </a:tr>
              <a:tr h="372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count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37475.000000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37475.000000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37475.000000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3.747500e+04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37475.000000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37475.000000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442349"/>
                  </a:ext>
                </a:extLst>
              </a:tr>
              <a:tr h="372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mean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11124.050033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41.918185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11.959722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6.944315e+04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13.286631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5.168859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4729593"/>
                  </a:ext>
                </a:extLst>
              </a:tr>
              <a:tr h="372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std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7352.633429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10.344776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3.682582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6.472065e+04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6.659910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3.888199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248565"/>
                  </a:ext>
                </a:extLst>
              </a:tr>
              <a:tr h="372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min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500.000000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36.000000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5.420000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4.000000e+03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0.000000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0.000000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1896172"/>
                  </a:ext>
                </a:extLst>
              </a:tr>
              <a:tr h="372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25%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5500.000000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36.000000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8.940000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4.100000e+04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8.160000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2.000000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805036"/>
                  </a:ext>
                </a:extLst>
              </a:tr>
              <a:tr h="372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50%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10000.000000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36.000000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11.830000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6.000000e+04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13.390000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4.000000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2754759"/>
                  </a:ext>
                </a:extLst>
              </a:tr>
              <a:tr h="372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75%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15000.000000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36.000000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14.420000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8.300000e+04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18.550000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9.000000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891565"/>
                  </a:ext>
                </a:extLst>
              </a:tr>
              <a:tr h="372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max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35000.000000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60.000000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24.400000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6.000000e+06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29.990000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11.000000</a:t>
                      </a:r>
                    </a:p>
                  </a:txBody>
                  <a:tcPr marL="52665" marR="52665" marT="26332" marB="26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5677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90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4269-2DCB-4696-836D-9815A218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Fully Paid Applicants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7ADE3-67BA-4283-94C8-B9C3FEEA1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of all the categories, we need to check the applicants with loan status</a:t>
            </a:r>
          </a:p>
          <a:p>
            <a:pPr lvl="1"/>
            <a:r>
              <a:rPr lang="en-US" dirty="0"/>
              <a:t>Fully Paid – Low Risk Applicants</a:t>
            </a:r>
          </a:p>
          <a:p>
            <a:pPr lvl="1"/>
            <a:r>
              <a:rPr lang="en-US" dirty="0"/>
              <a:t>Current – Cannot be considered as Fully Paid or Charged Off, so removed in data cleaning</a:t>
            </a:r>
          </a:p>
          <a:p>
            <a:pPr lvl="1"/>
            <a:r>
              <a:rPr lang="en-US" dirty="0"/>
              <a:t>Charged Off – High Risk Applicants as they have a history of not paying on time.</a:t>
            </a:r>
          </a:p>
          <a:p>
            <a:r>
              <a:rPr lang="en-US" dirty="0"/>
              <a:t>The Complete Analysis depends on the comparison of applicants category details based on ‘Fully Paid” and “Charged Off” loan status</a:t>
            </a:r>
          </a:p>
        </p:txBody>
      </p:sp>
    </p:spTree>
    <p:extLst>
      <p:ext uri="{BB962C8B-B14F-4D97-AF65-F5344CB8AC3E}">
        <p14:creationId xmlns:p14="http://schemas.microsoft.com/office/powerpoint/2010/main" val="428415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2282-2E69-401E-AFD9-FFC2705E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Amount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B4917-CC92-453A-BAC4-657C9D3C7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/>
          <a:lstStyle/>
          <a:p>
            <a:r>
              <a:rPr lang="en-US" dirty="0"/>
              <a:t>Loan 0 		- 5000 	= 86.78%</a:t>
            </a:r>
          </a:p>
          <a:p>
            <a:r>
              <a:rPr lang="en-US" dirty="0"/>
              <a:t>Loan 5000 	- 10000 = 87.4%</a:t>
            </a:r>
          </a:p>
          <a:p>
            <a:r>
              <a:rPr lang="en-US" dirty="0"/>
              <a:t>Loan 10000 	- 15000 = 86.38%</a:t>
            </a:r>
          </a:p>
          <a:p>
            <a:r>
              <a:rPr lang="en-US" dirty="0"/>
              <a:t>Loan 15000 	- 20000 = 82.38%</a:t>
            </a:r>
          </a:p>
          <a:p>
            <a:r>
              <a:rPr lang="en-US" dirty="0"/>
              <a:t>Loan 20000 	- 25000 = 80.44%</a:t>
            </a:r>
          </a:p>
          <a:p>
            <a:r>
              <a:rPr lang="en-US" dirty="0"/>
              <a:t>Loan 25000 	- 30000 = 78.83%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F4A74-6855-4039-ADCB-7B0653DA8ED1}"/>
              </a:ext>
            </a:extLst>
          </p:cNvPr>
          <p:cNvSpPr txBox="1"/>
          <p:nvPr/>
        </p:nvSpPr>
        <p:spPr>
          <a:xfrm>
            <a:off x="6651811" y="2994212"/>
            <a:ext cx="4164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is a proportional decrease with the increase in Loan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5CBD8-C533-4A2E-835E-8E657CD447FB}"/>
              </a:ext>
            </a:extLst>
          </p:cNvPr>
          <p:cNvSpPr txBox="1"/>
          <p:nvPr/>
        </p:nvSpPr>
        <p:spPr>
          <a:xfrm>
            <a:off x="6651811" y="4216400"/>
            <a:ext cx="3863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Assumption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80% being the margin of risk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Loan Beyond 25k is risk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264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595C-FD27-4F9C-B604-69EAA206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87854-D9B7-4753-A64D-D3C86CD94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330387" cy="331893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Grade  A - 94.13%</a:t>
            </a:r>
          </a:p>
          <a:p>
            <a:r>
              <a:rPr lang="en-IN" dirty="0"/>
              <a:t>Grade  B - 88.07%</a:t>
            </a:r>
          </a:p>
          <a:p>
            <a:r>
              <a:rPr lang="en-IN" dirty="0"/>
              <a:t>Grade  C - 83.13%</a:t>
            </a:r>
          </a:p>
          <a:p>
            <a:r>
              <a:rPr lang="en-IN" dirty="0"/>
              <a:t>Grade  D - 78.3%</a:t>
            </a:r>
          </a:p>
          <a:p>
            <a:r>
              <a:rPr lang="en-IN" dirty="0"/>
              <a:t>Grade  E - 73.71%</a:t>
            </a:r>
          </a:p>
          <a:p>
            <a:r>
              <a:rPr lang="en-IN" dirty="0"/>
              <a:t>Grade  F - 68.46%</a:t>
            </a:r>
          </a:p>
          <a:p>
            <a:r>
              <a:rPr lang="en-IN" dirty="0"/>
              <a:t>Grade  G - 67.01%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A64FE5-3E36-4BAC-9438-7C24F00E73BE}"/>
              </a:ext>
            </a:extLst>
          </p:cNvPr>
          <p:cNvSpPr txBox="1"/>
          <p:nvPr/>
        </p:nvSpPr>
        <p:spPr>
          <a:xfrm>
            <a:off x="5593975" y="2752165"/>
            <a:ext cx="5396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can see there is an proportional decrease from Grade A Applicants to Grade G Applicants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744A5-F04A-4ADE-B289-9C937D86FDB9}"/>
              </a:ext>
            </a:extLst>
          </p:cNvPr>
          <p:cNvSpPr txBox="1"/>
          <p:nvPr/>
        </p:nvSpPr>
        <p:spPr>
          <a:xfrm>
            <a:off x="5701553" y="4216400"/>
            <a:ext cx="45630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Assumption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70% as the safer risk Margin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Grade A to E are good to process loans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0643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15D8-645D-4A26-99C3-A7B898D3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Income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0C36-A5DF-4A80-B9BD-59B520FFB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46579"/>
            <a:ext cx="5544670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Annual Income 0 	   - 20000  = 81.8%</a:t>
            </a:r>
          </a:p>
          <a:p>
            <a:r>
              <a:rPr lang="en-US" dirty="0"/>
              <a:t>Annual Income 20000 - 40000  = 82.73%</a:t>
            </a:r>
          </a:p>
          <a:p>
            <a:r>
              <a:rPr lang="en-US" dirty="0"/>
              <a:t>Annual Income 40000 - 60000  = 85.04%</a:t>
            </a:r>
          </a:p>
          <a:p>
            <a:r>
              <a:rPr lang="en-US" dirty="0"/>
              <a:t>Annual Income 60000 - 80000  = 87.35%</a:t>
            </a:r>
          </a:p>
          <a:p>
            <a:r>
              <a:rPr lang="en-US" dirty="0"/>
              <a:t>Annual Income 80000 - 100000 = 89.28%</a:t>
            </a:r>
          </a:p>
          <a:p>
            <a:r>
              <a:rPr lang="en-US" dirty="0"/>
              <a:t>Annual Income 100000-120000 = 90.58%</a:t>
            </a:r>
          </a:p>
          <a:p>
            <a:r>
              <a:rPr lang="en-US" dirty="0"/>
              <a:t>Annual Income 100000+ 		= 90.25%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EEBB9-5367-4552-A255-A00958796306}"/>
              </a:ext>
            </a:extLst>
          </p:cNvPr>
          <p:cNvSpPr txBox="1"/>
          <p:nvPr/>
        </p:nvSpPr>
        <p:spPr>
          <a:xfrm>
            <a:off x="6840072" y="2664507"/>
            <a:ext cx="4383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see Gradual increase of Fully Paid customers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BF0A0-1070-450D-A829-A093EE266B34}"/>
              </a:ext>
            </a:extLst>
          </p:cNvPr>
          <p:cNvSpPr txBox="1"/>
          <p:nvPr/>
        </p:nvSpPr>
        <p:spPr>
          <a:xfrm>
            <a:off x="7010400" y="3899512"/>
            <a:ext cx="40430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85% being the same 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Annual income more than 40,000 is preferred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56828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161</TotalTime>
  <Words>749</Words>
  <Application>Microsoft Office PowerPoint</Application>
  <PresentationFormat>Widescreen</PresentationFormat>
  <Paragraphs>201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Garamond</vt:lpstr>
      <vt:lpstr>Organic</vt:lpstr>
      <vt:lpstr>Case Study Lending Club</vt:lpstr>
      <vt:lpstr>Topics</vt:lpstr>
      <vt:lpstr>Important Factors for accepting an application</vt:lpstr>
      <vt:lpstr>Cleaning the Data Set</vt:lpstr>
      <vt:lpstr>Data Set Statistics</vt:lpstr>
      <vt:lpstr>Analysis of Fully Paid Applicants</vt:lpstr>
      <vt:lpstr>Loan Amount</vt:lpstr>
      <vt:lpstr>Grade</vt:lpstr>
      <vt:lpstr>Annual Income</vt:lpstr>
      <vt:lpstr>Purpose</vt:lpstr>
      <vt:lpstr>Interest Rate</vt:lpstr>
      <vt:lpstr>Factors Analysis </vt:lpstr>
      <vt:lpstr>PowerPoint Presentation</vt:lpstr>
      <vt:lpstr>PowerPoint Presentation</vt:lpstr>
      <vt:lpstr>PowerPoint Presentation</vt:lpstr>
      <vt:lpstr>Contents in Jupyter Plots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on Lending Club</dc:title>
  <dc:creator>Revan Datta Parimi</dc:creator>
  <cp:lastModifiedBy>Revan Datta Parimi</cp:lastModifiedBy>
  <cp:revision>32</cp:revision>
  <dcterms:created xsi:type="dcterms:W3CDTF">2022-07-11T18:56:59Z</dcterms:created>
  <dcterms:modified xsi:type="dcterms:W3CDTF">2022-07-11T21:42:49Z</dcterms:modified>
</cp:coreProperties>
</file>