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71" r:id="rId3"/>
  </p:sldMasterIdLst>
  <p:notesMasterIdLst>
    <p:notesMasterId r:id="rId29"/>
  </p:notesMasterIdLst>
  <p:sldIdLst>
    <p:sldId id="348" r:id="rId4"/>
    <p:sldId id="353" r:id="rId5"/>
    <p:sldId id="300" r:id="rId6"/>
    <p:sldId id="299" r:id="rId7"/>
    <p:sldId id="431" r:id="rId8"/>
    <p:sldId id="474" r:id="rId9"/>
    <p:sldId id="434" r:id="rId10"/>
    <p:sldId id="433" r:id="rId11"/>
    <p:sldId id="488" r:id="rId12"/>
    <p:sldId id="494" r:id="rId13"/>
    <p:sldId id="489" r:id="rId14"/>
    <p:sldId id="490" r:id="rId15"/>
    <p:sldId id="486" r:id="rId16"/>
    <p:sldId id="487" r:id="rId17"/>
    <p:sldId id="491" r:id="rId18"/>
    <p:sldId id="497" r:id="rId19"/>
    <p:sldId id="495" r:id="rId20"/>
    <p:sldId id="500" r:id="rId21"/>
    <p:sldId id="492" r:id="rId22"/>
    <p:sldId id="499" r:id="rId23"/>
    <p:sldId id="501" r:id="rId24"/>
    <p:sldId id="502" r:id="rId25"/>
    <p:sldId id="498" r:id="rId26"/>
    <p:sldId id="432" r:id="rId27"/>
    <p:sldId id="34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showGuides="1">
      <p:cViewPr varScale="1">
        <p:scale>
          <a:sx n="125" d="100"/>
          <a:sy n="125" d="100"/>
        </p:scale>
        <p:origin x="176" y="296"/>
      </p:cViewPr>
      <p:guideLst>
        <p:guide orient="horz" pos="211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p:cNvGrpSpPr/>
          <p:nvPr userDrawn="1"/>
        </p:nvGrpSpPr>
        <p:grpSpPr>
          <a:xfrm>
            <a:off x="4079368" y="2057112"/>
            <a:ext cx="4033264" cy="3172231"/>
            <a:chOff x="2444748" y="555045"/>
            <a:chExt cx="7282048" cy="5727454"/>
          </a:xfrm>
        </p:grpSpPr>
        <p:sp>
          <p:nvSpPr>
            <p:cNvPr id="3" name="Freeform: Shape 2"/>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p:cNvSpPr>
            <a:spLocks noGrp="1"/>
          </p:cNvSpPr>
          <p:nvPr>
            <p:ph type="pic" sz="quarter" idx="43" hasCustomPrompt="1"/>
          </p:nvPr>
        </p:nvSpPr>
        <p:spPr>
          <a:xfrm>
            <a:off x="4247170" y="2218668"/>
            <a:ext cx="3678250" cy="2155760"/>
          </a:xfrm>
          <a:prstGeom prst="rect">
            <a:avLst/>
          </a:prstGeom>
          <a:solidFill>
            <a:schemeClr val="bg1">
              <a:lumMod val="95000"/>
            </a:schemeClr>
          </a:solidFill>
        </p:spPr>
        <p:txBody>
          <a:bodyPr tIns="540000" anchor="ctr"/>
          <a:lstStyle>
            <a:lvl1pPr marL="0" indent="0" algn="ctr">
              <a:buNone/>
              <a:defRPr sz="1200">
                <a:latin typeface="+mn-lt"/>
                <a:cs typeface="Arial" panose="020B0604020202020204" pitchFamily="34" charset="0"/>
              </a:defRPr>
            </a:lvl1pPr>
          </a:lstStyle>
          <a:p>
            <a:r>
              <a:rPr lang="en-US" altLang="ko-KR" dirty="0"/>
              <a:t>Insert Your Image</a:t>
            </a:r>
            <a:endParaRPr lang="ko-KR" altLang="en-US" dirty="0"/>
          </a:p>
        </p:txBody>
      </p:sp>
      <p:sp>
        <p:nvSpPr>
          <p:cNvPr id="1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7"/>
          <p:cNvSpPr>
            <a:spLocks noGrp="1"/>
          </p:cNvSpPr>
          <p:nvPr>
            <p:ph type="pic" idx="16" hasCustomPrompt="1"/>
          </p:nvPr>
        </p:nvSpPr>
        <p:spPr>
          <a:xfrm>
            <a:off x="4403035" y="0"/>
            <a:ext cx="7788965" cy="6858000"/>
          </a:xfrm>
          <a:custGeom>
            <a:avLst/>
            <a:gdLst>
              <a:gd name="connsiteX0" fmla="*/ 3894482 w 7788965"/>
              <a:gd name="connsiteY0" fmla="*/ 2146852 h 6858000"/>
              <a:gd name="connsiteX1" fmla="*/ 7788964 w 7788965"/>
              <a:gd name="connsiteY1" fmla="*/ 6858000 h 6858000"/>
              <a:gd name="connsiteX2" fmla="*/ 0 w 7788965"/>
              <a:gd name="connsiteY2" fmla="*/ 6858000 h 6858000"/>
              <a:gd name="connsiteX3" fmla="*/ 0 w 7788965"/>
              <a:gd name="connsiteY3" fmla="*/ 6857999 h 6858000"/>
              <a:gd name="connsiteX4" fmla="*/ 5734705 w 7788965"/>
              <a:gd name="connsiteY4" fmla="*/ 0 h 6858000"/>
              <a:gd name="connsiteX5" fmla="*/ 7788965 w 7788965"/>
              <a:gd name="connsiteY5" fmla="*/ 0 h 6858000"/>
              <a:gd name="connsiteX6" fmla="*/ 7788965 w 7788965"/>
              <a:gd name="connsiteY6" fmla="*/ 6641351 h 6858000"/>
              <a:gd name="connsiteX7" fmla="*/ 4000566 w 7788965"/>
              <a:gd name="connsiteY7" fmla="*/ 2078313 h 6858000"/>
              <a:gd name="connsiteX8" fmla="*/ 2214158 w 7788965"/>
              <a:gd name="connsiteY8" fmla="*/ 0 h 6858000"/>
              <a:gd name="connsiteX9" fmla="*/ 5574803 w 7788965"/>
              <a:gd name="connsiteY9" fmla="*/ 0 h 6858000"/>
              <a:gd name="connsiteX10" fmla="*/ 3894480 w 7788965"/>
              <a:gd name="connsiteY10" fmla="*/ 2032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965" h="6858000">
                <a:moveTo>
                  <a:pt x="3894482" y="2146852"/>
                </a:moveTo>
                <a:lnTo>
                  <a:pt x="7788964" y="6858000"/>
                </a:lnTo>
                <a:lnTo>
                  <a:pt x="0" y="6858000"/>
                </a:lnTo>
                <a:lnTo>
                  <a:pt x="0" y="6857999"/>
                </a:lnTo>
                <a:close/>
                <a:moveTo>
                  <a:pt x="5734705" y="0"/>
                </a:moveTo>
                <a:lnTo>
                  <a:pt x="7788965" y="0"/>
                </a:lnTo>
                <a:lnTo>
                  <a:pt x="7788965" y="6641351"/>
                </a:lnTo>
                <a:lnTo>
                  <a:pt x="4000566" y="2078313"/>
                </a:lnTo>
                <a:close/>
                <a:moveTo>
                  <a:pt x="2214158" y="0"/>
                </a:moveTo>
                <a:lnTo>
                  <a:pt x="5574803" y="0"/>
                </a:lnTo>
                <a:lnTo>
                  <a:pt x="3894480" y="2032683"/>
                </a:lnTo>
                <a:close/>
              </a:path>
            </a:pathLst>
          </a:custGeom>
          <a:solidFill>
            <a:schemeClr val="bg1">
              <a:lumMod val="95000"/>
            </a:schemeClr>
          </a:solidFill>
        </p:spPr>
        <p:txBody>
          <a:bodyPr wrap="square" anchor="ctr">
            <a:noAutofit/>
          </a:bodyP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p:cNvGrpSpPr/>
          <p:nvPr userDrawn="1"/>
        </p:nvGrpSpPr>
        <p:grpSpPr>
          <a:xfrm>
            <a:off x="8295412" y="1658804"/>
            <a:ext cx="3174949" cy="4282922"/>
            <a:chOff x="5745956" y="3501865"/>
            <a:chExt cx="2146216" cy="2895189"/>
          </a:xfrm>
        </p:grpSpPr>
        <p:sp>
          <p:nvSpPr>
            <p:cNvPr id="3" name="Freeform: Shape 2"/>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4" name="Freeform: Shape 3"/>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5" name="Freeform: Shape 4"/>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6" name="Freeform: Shape 5"/>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7" name="Freeform: Shape 6"/>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8" name="Freeform: Shape 7"/>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9" name="Freeform: Shape 8"/>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1" fmla="*/ 614149 w 1119116"/>
                <a:gd name="connsiteY0-2" fmla="*/ 0 h 2330356"/>
                <a:gd name="connsiteX1-3" fmla="*/ 1115704 w 1119116"/>
                <a:gd name="connsiteY1-4" fmla="*/ 3412 h 2330356"/>
                <a:gd name="connsiteX2-5" fmla="*/ 1119116 w 1119116"/>
                <a:gd name="connsiteY2-6" fmla="*/ 2330356 h 2330356"/>
                <a:gd name="connsiteX3-7" fmla="*/ 0 w 1119116"/>
                <a:gd name="connsiteY3-8" fmla="*/ 2330356 h 2330356"/>
                <a:gd name="connsiteX4-9" fmla="*/ 614149 w 1119116"/>
                <a:gd name="connsiteY4-10" fmla="*/ 0 h 233035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solidFill>
                  <a:schemeClr val="tx1"/>
                </a:solidFill>
              </a:endParaRPr>
            </a:p>
          </p:txBody>
        </p:sp>
        <p:grpSp>
          <p:nvGrpSpPr>
            <p:cNvPr id="10" name="Group 9"/>
            <p:cNvGrpSpPr/>
            <p:nvPr/>
          </p:nvGrpSpPr>
          <p:grpSpPr>
            <a:xfrm>
              <a:off x="6752948" y="6198983"/>
              <a:ext cx="113352" cy="113352"/>
              <a:chOff x="6768693" y="6038239"/>
              <a:chExt cx="147969" cy="147969"/>
            </a:xfrm>
          </p:grpSpPr>
          <p:sp>
            <p:nvSpPr>
              <p:cNvPr id="11" name="Oval 10"/>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p:cNvGrpSpPr/>
          <p:nvPr userDrawn="1"/>
        </p:nvGrpSpPr>
        <p:grpSpPr>
          <a:xfrm>
            <a:off x="6823319" y="3202196"/>
            <a:ext cx="1656867" cy="2912686"/>
            <a:chOff x="7182034" y="5192864"/>
            <a:chExt cx="825553" cy="1451279"/>
          </a:xfrm>
        </p:grpSpPr>
        <p:grpSp>
          <p:nvGrpSpPr>
            <p:cNvPr id="14" name="Group 3"/>
            <p:cNvGrpSpPr/>
            <p:nvPr/>
          </p:nvGrpSpPr>
          <p:grpSpPr>
            <a:xfrm>
              <a:off x="7182034" y="5192864"/>
              <a:ext cx="825553" cy="1451279"/>
              <a:chOff x="445712" y="1449040"/>
              <a:chExt cx="2113018" cy="3924176"/>
            </a:xfrm>
          </p:grpSpPr>
          <p:sp>
            <p:nvSpPr>
              <p:cNvPr id="18" name="Rounded Rectangle 4"/>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p:cNvGrpSpPr/>
              <p:nvPr userDrawn="1"/>
            </p:nvGrpSpPr>
            <p:grpSpPr>
              <a:xfrm>
                <a:off x="1407705" y="5045834"/>
                <a:ext cx="211967" cy="211967"/>
                <a:chOff x="1549420" y="5712364"/>
                <a:chExt cx="312583" cy="312583"/>
              </a:xfrm>
            </p:grpSpPr>
            <p:sp>
              <p:nvSpPr>
                <p:cNvPr id="21" name="Oval 7"/>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5" name="Group 14"/>
            <p:cNvGrpSpPr/>
            <p:nvPr/>
          </p:nvGrpSpPr>
          <p:grpSpPr>
            <a:xfrm>
              <a:off x="7210904" y="5333460"/>
              <a:ext cx="734603" cy="1136247"/>
              <a:chOff x="7224494" y="5344134"/>
              <a:chExt cx="734603" cy="1189257"/>
            </a:xfrm>
          </p:grpSpPr>
          <p:sp>
            <p:nvSpPr>
              <p:cNvPr id="16" name="Freeform: Shape 15"/>
              <p:cNvSpPr/>
              <p:nvPr/>
            </p:nvSpPr>
            <p:spPr>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17" name="Freeform: Shape 16"/>
              <p:cNvSpPr/>
              <p:nvPr/>
            </p:nvSpPr>
            <p:spPr>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1" fmla="*/ 614149 w 1119116"/>
                  <a:gd name="connsiteY0-2" fmla="*/ 0 h 2330356"/>
                  <a:gd name="connsiteX1-3" fmla="*/ 1115704 w 1119116"/>
                  <a:gd name="connsiteY1-4" fmla="*/ 3412 h 2330356"/>
                  <a:gd name="connsiteX2-5" fmla="*/ 1119116 w 1119116"/>
                  <a:gd name="connsiteY2-6" fmla="*/ 2330356 h 2330356"/>
                  <a:gd name="connsiteX3-7" fmla="*/ 0 w 1119116"/>
                  <a:gd name="connsiteY3-8" fmla="*/ 2330356 h 2330356"/>
                  <a:gd name="connsiteX4-9" fmla="*/ 614149 w 1119116"/>
                  <a:gd name="connsiteY4-10" fmla="*/ 0 h 233035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dirty="0">
                  <a:solidFill>
                    <a:schemeClr val="tx1"/>
                  </a:solidFill>
                </a:endParaRPr>
              </a:p>
            </p:txBody>
          </p:sp>
        </p:grpSp>
      </p:grpSp>
      <p:sp>
        <p:nvSpPr>
          <p:cNvPr id="23" name="Picture Placeholder 2"/>
          <p:cNvSpPr>
            <a:spLocks noGrp="1"/>
          </p:cNvSpPr>
          <p:nvPr>
            <p:ph type="pic" idx="12" hasCustomPrompt="1"/>
          </p:nvPr>
        </p:nvSpPr>
        <p:spPr>
          <a:xfrm>
            <a:off x="8609452" y="2064430"/>
            <a:ext cx="2535033" cy="3500209"/>
          </a:xfrm>
          <a:prstGeom prst="rect">
            <a:avLst/>
          </a:prstGeom>
          <a:solidFill>
            <a:schemeClr val="bg1">
              <a:lumMod val="95000"/>
            </a:schemeClr>
          </a:solidFill>
        </p:spPr>
        <p:txBody>
          <a:bodyPr anchor="ctr"/>
          <a:lstStyle>
            <a:lvl1pPr marL="0" indent="0" algn="ctr">
              <a:buNone/>
              <a:defRPr sz="1200" baseline="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4" name="Picture Placeholder 2"/>
          <p:cNvSpPr>
            <a:spLocks noGrp="1"/>
          </p:cNvSpPr>
          <p:nvPr>
            <p:ph type="pic" idx="13" hasCustomPrompt="1"/>
          </p:nvPr>
        </p:nvSpPr>
        <p:spPr>
          <a:xfrm>
            <a:off x="6906381" y="3455576"/>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5"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4"/>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anose="020B0604020202020204" pitchFamily="34" charset="0"/>
              </a:defRPr>
            </a:lvl1pPr>
          </a:lstStyle>
          <a:p>
            <a:r>
              <a:rPr lang="en-US" altLang="ko-KR" dirty="0"/>
              <a:t>Place Your Picture Here And Send To Back</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PNG &amp; Shapes Layout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p>
          <a:p>
            <a:r>
              <a:rPr lang="en-US" altLang="ko-KR" sz="2800" b="1" dirty="0">
                <a:solidFill>
                  <a:schemeClr val="bg1"/>
                </a:solidFill>
                <a:latin typeface="+mn-lt"/>
                <a:ea typeface="+mn-ea"/>
                <a:cs typeface="Arial" panose="020B0604020202020204" pitchFamily="34" charset="0"/>
              </a:rPr>
              <a:t>PPT TEMPLATES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t>4/27/23</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72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7" name="그림 개체 틀 6"/>
          <p:cNvSpPr>
            <a:spLocks noGrp="1"/>
          </p:cNvSpPr>
          <p:nvPr>
            <p:ph type="pic" sz="quarter" idx="14" hasCustomPrompt="1"/>
          </p:nvPr>
        </p:nvSpPr>
        <p:spPr>
          <a:xfrm>
            <a:off x="5140214" y="354163"/>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8" name="그림 개체 틀 7"/>
          <p:cNvSpPr>
            <a:spLocks noGrp="1"/>
          </p:cNvSpPr>
          <p:nvPr>
            <p:ph type="pic" sz="quarter" idx="15" hasCustomPrompt="1"/>
          </p:nvPr>
        </p:nvSpPr>
        <p:spPr>
          <a:xfrm>
            <a:off x="6198388" y="2357502"/>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9" name="그림 개체 틀 8"/>
          <p:cNvSpPr>
            <a:spLocks noGrp="1"/>
          </p:cNvSpPr>
          <p:nvPr>
            <p:ph type="pic" sz="quarter" idx="16" hasCustomPrompt="1"/>
          </p:nvPr>
        </p:nvSpPr>
        <p:spPr>
          <a:xfrm>
            <a:off x="5140214" y="4360841"/>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48"/>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 </a:t>
            </a: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121086" y="1405277"/>
            <a:ext cx="5481272" cy="4161041"/>
            <a:chOff x="6205058" y="1297249"/>
            <a:chExt cx="5258286" cy="4161041"/>
          </a:xfrm>
        </p:grpSpPr>
        <p:sp>
          <p:nvSpPr>
            <p:cNvPr id="8" name="TextBox 7"/>
            <p:cNvSpPr txBox="1"/>
            <p:nvPr/>
          </p:nvSpPr>
          <p:spPr>
            <a:xfrm>
              <a:off x="6205621" y="1297249"/>
              <a:ext cx="5257723" cy="1753235"/>
            </a:xfrm>
            <a:prstGeom prst="rect">
              <a:avLst/>
            </a:prstGeom>
            <a:noFill/>
          </p:spPr>
          <p:txBody>
            <a:bodyPr wrap="square" rtlCol="0" anchor="ctr">
              <a:spAutoFit/>
            </a:bodyPr>
            <a:lstStyle/>
            <a:p>
              <a:r>
                <a:rPr lang="en-US" altLang="ko-KR" sz="3600" b="1" dirty="0">
                  <a:solidFill>
                    <a:schemeClr val="bg1"/>
                  </a:solidFill>
                  <a:latin typeface="+mj-lt"/>
                  <a:cs typeface="Arial" panose="020B0604020202020204" pitchFamily="34" charset="0"/>
                </a:rPr>
                <a:t>Indoor Navigation using Augmented Reality</a:t>
              </a:r>
              <a:endParaRPr lang="ko-KR" altLang="en-US" sz="3600" b="1" dirty="0">
                <a:solidFill>
                  <a:schemeClr val="bg1"/>
                </a:solidFill>
                <a:latin typeface="+mj-lt"/>
                <a:cs typeface="Arial" panose="020B0604020202020204" pitchFamily="34" charset="0"/>
              </a:endParaRPr>
            </a:p>
          </p:txBody>
        </p:sp>
        <p:sp>
          <p:nvSpPr>
            <p:cNvPr id="9" name="TextBox 8"/>
            <p:cNvSpPr txBox="1"/>
            <p:nvPr/>
          </p:nvSpPr>
          <p:spPr>
            <a:xfrm>
              <a:off x="6205058" y="3356440"/>
              <a:ext cx="4777096" cy="2101850"/>
            </a:xfrm>
            <a:prstGeom prst="rect">
              <a:avLst/>
            </a:prstGeom>
            <a:noFill/>
          </p:spPr>
          <p:txBody>
            <a:bodyPr wrap="square" rtlCol="0" anchor="ctr">
              <a:spAutoFit/>
            </a:bodyPr>
            <a:lstStyle/>
            <a:p>
              <a:r>
                <a:rPr lang="en-US" altLang="ko-KR" sz="1865" dirty="0">
                  <a:solidFill>
                    <a:schemeClr val="bg1"/>
                  </a:solidFill>
                  <a:cs typeface="Arial" panose="020B0604020202020204" pitchFamily="34" charset="0"/>
                </a:rPr>
                <a:t>BY :</a:t>
              </a:r>
            </a:p>
            <a:p>
              <a:pPr algn="just"/>
              <a:r>
                <a:rPr lang="en-US" altLang="ko-KR" sz="1865" dirty="0">
                  <a:solidFill>
                    <a:schemeClr val="bg1"/>
                  </a:solidFill>
                  <a:cs typeface="Arial" panose="020B0604020202020204" pitchFamily="34" charset="0"/>
                </a:rPr>
                <a:t>Y. Manoj Kumar Reddy (2451-19-737-132)</a:t>
              </a:r>
            </a:p>
            <a:p>
              <a:pPr algn="just"/>
              <a:r>
                <a:rPr lang="en-US" altLang="ko-KR" sz="1865" dirty="0">
                  <a:solidFill>
                    <a:schemeClr val="bg1"/>
                  </a:solidFill>
                  <a:cs typeface="Arial" panose="020B0604020202020204" pitchFamily="34" charset="0"/>
                </a:rPr>
                <a:t>P. Likhith Patala </a:t>
              </a:r>
              <a:r>
                <a:rPr lang="en-US" altLang="ko-KR" sz="1865" dirty="0">
                  <a:solidFill>
                    <a:schemeClr val="bg1"/>
                  </a:solidFill>
                  <a:cs typeface="Arial" panose="020B0604020202020204" pitchFamily="34" charset="0"/>
                  <a:sym typeface="+mn-ea"/>
                </a:rPr>
                <a:t>(2451-19-737-158)</a:t>
              </a:r>
            </a:p>
            <a:p>
              <a:pPr algn="just"/>
              <a:r>
                <a:rPr lang="en-US" altLang="ko-KR" sz="1865" dirty="0">
                  <a:solidFill>
                    <a:schemeClr val="bg1"/>
                  </a:solidFill>
                  <a:cs typeface="Arial" panose="020B0604020202020204" pitchFamily="34" charset="0"/>
                </a:rPr>
                <a:t>K. Revan </a:t>
              </a:r>
              <a:r>
                <a:rPr lang="en-US" altLang="ko-KR" sz="1865" dirty="0">
                  <a:solidFill>
                    <a:schemeClr val="bg1"/>
                  </a:solidFill>
                  <a:cs typeface="Arial" panose="020B0604020202020204" pitchFamily="34" charset="0"/>
                  <a:sym typeface="+mn-ea"/>
                </a:rPr>
                <a:t>(2451-19-737-178)</a:t>
              </a:r>
            </a:p>
            <a:p>
              <a:endParaRPr lang="en-US" altLang="ko-KR" sz="1865" dirty="0">
                <a:solidFill>
                  <a:schemeClr val="bg1"/>
                </a:solidFill>
                <a:cs typeface="Arial" panose="020B0604020202020204" pitchFamily="34" charset="0"/>
              </a:endParaRPr>
            </a:p>
            <a:p>
              <a:r>
                <a:rPr lang="en-US" altLang="ko-KR" sz="1865" dirty="0">
                  <a:solidFill>
                    <a:schemeClr val="bg1"/>
                  </a:solidFill>
                  <a:cs typeface="Arial" panose="020B0604020202020204" pitchFamily="34" charset="0"/>
                </a:rPr>
                <a:t>Under the guidance of :</a:t>
              </a:r>
            </a:p>
            <a:p>
              <a:r>
                <a:rPr lang="en-US" altLang="ko-KR" sz="1865" dirty="0">
                  <a:solidFill>
                    <a:schemeClr val="bg1"/>
                  </a:solidFill>
                  <a:cs typeface="Arial" panose="020B0604020202020204" pitchFamily="34" charset="0"/>
                </a:rPr>
                <a:t>CH. Vijaya Bhaskar, Assistant Professor</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00065" y="1061239"/>
            <a:ext cx="6591869" cy="707886"/>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SYSTEM REQUIREMENTS</a:t>
            </a:r>
          </a:p>
        </p:txBody>
      </p:sp>
      <p:sp>
        <p:nvSpPr>
          <p:cNvPr id="3" name="TextBox 2">
            <a:extLst>
              <a:ext uri="{FF2B5EF4-FFF2-40B4-BE49-F238E27FC236}">
                <a16:creationId xmlns:a16="http://schemas.microsoft.com/office/drawing/2014/main" id="{94C002A0-C06B-7941-87F6-C4988691DE6E}"/>
              </a:ext>
            </a:extLst>
          </p:cNvPr>
          <p:cNvSpPr txBox="1"/>
          <p:nvPr/>
        </p:nvSpPr>
        <p:spPr>
          <a:xfrm>
            <a:off x="7274257" y="2396856"/>
            <a:ext cx="4640239" cy="1015663"/>
          </a:xfrm>
          <a:prstGeom prst="rect">
            <a:avLst/>
          </a:prstGeom>
          <a:noFill/>
        </p:spPr>
        <p:txBody>
          <a:bodyPr wrap="square" rtlCol="0">
            <a:spAutoFit/>
          </a:bodyPr>
          <a:lstStyle/>
          <a:p>
            <a:r>
              <a:rPr lang="en-US" sz="2400" dirty="0">
                <a:solidFill>
                  <a:schemeClr val="bg1"/>
                </a:solidFill>
              </a:rPr>
              <a:t>Hardware</a:t>
            </a:r>
            <a:r>
              <a:rPr lang="en-US" dirty="0">
                <a:solidFill>
                  <a:schemeClr val="bg1"/>
                </a:solidFill>
              </a:rPr>
              <a:t> </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 Android Mobile Phone</a:t>
            </a:r>
          </a:p>
        </p:txBody>
      </p:sp>
      <p:sp>
        <p:nvSpPr>
          <p:cNvPr id="4" name="TextBox 3">
            <a:extLst>
              <a:ext uri="{FF2B5EF4-FFF2-40B4-BE49-F238E27FC236}">
                <a16:creationId xmlns:a16="http://schemas.microsoft.com/office/drawing/2014/main" id="{A8129946-A03F-7E4E-B0D5-C945CFB71B59}"/>
              </a:ext>
            </a:extLst>
          </p:cNvPr>
          <p:cNvSpPr txBox="1"/>
          <p:nvPr/>
        </p:nvSpPr>
        <p:spPr>
          <a:xfrm>
            <a:off x="2042615" y="2396856"/>
            <a:ext cx="5504597" cy="3554819"/>
          </a:xfrm>
          <a:prstGeom prst="rect">
            <a:avLst/>
          </a:prstGeom>
          <a:noFill/>
        </p:spPr>
        <p:txBody>
          <a:bodyPr wrap="square" rtlCol="0">
            <a:spAutoFit/>
          </a:bodyPr>
          <a:lstStyle/>
          <a:p>
            <a:r>
              <a:rPr lang="en-US" sz="2400" dirty="0">
                <a:solidFill>
                  <a:schemeClr val="bg1"/>
                </a:solidFill>
              </a:rPr>
              <a:t>Software</a:t>
            </a:r>
          </a:p>
          <a:p>
            <a:endParaRPr lang="en-US" sz="2400" dirty="0">
              <a:solidFill>
                <a:schemeClr val="bg1"/>
              </a:solidFill>
            </a:endParaRPr>
          </a:p>
          <a:p>
            <a:pPr marL="342900" indent="-342900">
              <a:lnSpc>
                <a:spcPct val="150000"/>
              </a:lnSpc>
              <a:buFont typeface="Arial" panose="020B0604020202020204" pitchFamily="34" charset="0"/>
              <a:buChar char="•"/>
            </a:pPr>
            <a:r>
              <a:rPr lang="en-US" dirty="0">
                <a:solidFill>
                  <a:schemeClr val="bg1"/>
                </a:solidFill>
              </a:rPr>
              <a:t>Unity version 2020.3.23f1 or higher </a:t>
            </a:r>
          </a:p>
          <a:p>
            <a:pPr marL="342900" indent="-342900">
              <a:lnSpc>
                <a:spcPct val="150000"/>
              </a:lnSpc>
              <a:buFont typeface="Arial" panose="020B0604020202020204" pitchFamily="34" charset="0"/>
              <a:buChar char="•"/>
            </a:pPr>
            <a:r>
              <a:rPr lang="en-US" dirty="0">
                <a:solidFill>
                  <a:schemeClr val="bg1"/>
                </a:solidFill>
              </a:rPr>
              <a:t>Visual Studio Code</a:t>
            </a:r>
          </a:p>
          <a:p>
            <a:pPr marL="342900" indent="-342900">
              <a:lnSpc>
                <a:spcPct val="150000"/>
              </a:lnSpc>
              <a:buFont typeface="Arial" panose="020B0604020202020204" pitchFamily="34" charset="0"/>
              <a:buChar char="•"/>
            </a:pPr>
            <a:r>
              <a:rPr lang="en-US" dirty="0">
                <a:solidFill>
                  <a:schemeClr val="bg1"/>
                </a:solidFill>
              </a:rPr>
              <a:t>Microsoft Paint</a:t>
            </a:r>
          </a:p>
          <a:p>
            <a:pPr marL="342900" indent="-342900">
              <a:lnSpc>
                <a:spcPct val="150000"/>
              </a:lnSpc>
              <a:buFont typeface="Arial" panose="020B0604020202020204" pitchFamily="34" charset="0"/>
              <a:buChar char="•"/>
            </a:pPr>
            <a:r>
              <a:rPr lang="en-US" dirty="0">
                <a:solidFill>
                  <a:schemeClr val="bg1"/>
                </a:solidFill>
              </a:rPr>
              <a:t>Adobe QR Code generator</a:t>
            </a:r>
          </a:p>
          <a:p>
            <a:pPr marL="342900" indent="-342900">
              <a:lnSpc>
                <a:spcPct val="150000"/>
              </a:lnSpc>
              <a:buFont typeface="Arial" panose="020B0604020202020204" pitchFamily="34" charset="0"/>
              <a:buChar char="•"/>
            </a:pPr>
            <a:r>
              <a:rPr lang="en-US" dirty="0">
                <a:solidFill>
                  <a:schemeClr val="bg1"/>
                </a:solidFill>
              </a:rPr>
              <a:t>Android Version 7.0 or higher</a:t>
            </a:r>
          </a:p>
          <a:p>
            <a:pPr marL="342900" indent="-342900">
              <a:buFont typeface="Arial" panose="020B0604020202020204" pitchFamily="34" charset="0"/>
              <a:buChar char="•"/>
            </a:pPr>
            <a:endParaRPr lang="en-US" sz="2400" dirty="0">
              <a:solidFill>
                <a:schemeClr val="bg1"/>
              </a:solidFill>
            </a:endParaRPr>
          </a:p>
          <a:p>
            <a:pPr marL="342900" indent="-34290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071692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86553" y="348794"/>
            <a:ext cx="6818893" cy="707886"/>
          </a:xfrm>
          <a:prstGeom prst="rect">
            <a:avLst/>
          </a:prstGeom>
          <a:noFill/>
        </p:spPr>
        <p:txBody>
          <a:bodyPr wrap="square" rtlCol="0" anchor="ctr">
            <a:spAutoFit/>
          </a:bodyPr>
          <a:lstStyle/>
          <a:p>
            <a:r>
              <a:rPr lang="en-US" sz="4000" b="1" dirty="0">
                <a:ln/>
                <a:solidFill>
                  <a:schemeClr val="accent1"/>
                </a:solidFill>
                <a:effectLst>
                  <a:outerShdw blurRad="38100" dist="25400" dir="5400000" algn="ctr" rotWithShape="0">
                    <a:srgbClr val="6E747A">
                      <a:alpha val="43000"/>
                    </a:srgbClr>
                  </a:outerShdw>
                </a:effectLst>
              </a:rPr>
              <a:t>SYSTEM ARCHITECTURE</a:t>
            </a:r>
          </a:p>
        </p:txBody>
      </p:sp>
      <p:pic>
        <p:nvPicPr>
          <p:cNvPr id="3" name="Picture 2">
            <a:extLst>
              <a:ext uri="{FF2B5EF4-FFF2-40B4-BE49-F238E27FC236}">
                <a16:creationId xmlns:a16="http://schemas.microsoft.com/office/drawing/2014/main" id="{373F3B1E-C2AE-A642-A576-C00333D4C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306286"/>
            <a:ext cx="9753600" cy="5010445"/>
          </a:xfrm>
          <a:prstGeom prst="rect">
            <a:avLst/>
          </a:prstGeom>
        </p:spPr>
      </p:pic>
    </p:spTree>
    <p:extLst>
      <p:ext uri="{BB962C8B-B14F-4D97-AF65-F5344CB8AC3E}">
        <p14:creationId xmlns:p14="http://schemas.microsoft.com/office/powerpoint/2010/main" val="1884402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71E8661C-3298-A54F-A62D-65D554A99329}"/>
              </a:ext>
            </a:extLst>
          </p:cNvPr>
          <p:cNvSpPr txBox="1"/>
          <p:nvPr/>
        </p:nvSpPr>
        <p:spPr>
          <a:xfrm>
            <a:off x="3938905" y="158115"/>
            <a:ext cx="4314825" cy="583565"/>
          </a:xfrm>
          <a:prstGeom prst="rect">
            <a:avLst/>
          </a:prstGeom>
          <a:noFill/>
        </p:spPr>
        <p:txBody>
          <a:bodyPr wrap="none" rtlCol="0">
            <a:spAutoFit/>
            <a:scene3d>
              <a:camera prst="orthographicFront"/>
              <a:lightRig rig="threePt" dir="t"/>
            </a:scene3d>
          </a:bodyPr>
          <a:lstStyle/>
          <a:p>
            <a:r>
              <a:rPr lang="en-US" sz="3200" b="1">
                <a:ln/>
                <a:solidFill>
                  <a:schemeClr val="accent1"/>
                </a:solidFill>
                <a:effectLst>
                  <a:outerShdw blurRad="38100" dist="25400" dir="5400000" algn="ctr" rotWithShape="0">
                    <a:srgbClr val="6E747A">
                      <a:alpha val="43000"/>
                    </a:srgbClr>
                  </a:outerShdw>
                </a:effectLst>
              </a:rPr>
              <a:t>USE CASE DIAGRAM</a:t>
            </a:r>
          </a:p>
        </p:txBody>
      </p:sp>
      <p:pic>
        <p:nvPicPr>
          <p:cNvPr id="54" name="Picture 53">
            <a:extLst>
              <a:ext uri="{FF2B5EF4-FFF2-40B4-BE49-F238E27FC236}">
                <a16:creationId xmlns:a16="http://schemas.microsoft.com/office/drawing/2014/main" id="{BF6B87E3-69DC-CF48-AE5A-A33936BFB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888532"/>
            <a:ext cx="9143999" cy="5662393"/>
          </a:xfrm>
          <a:prstGeom prst="rect">
            <a:avLst/>
          </a:prstGeom>
        </p:spPr>
      </p:pic>
    </p:spTree>
    <p:extLst>
      <p:ext uri="{BB962C8B-B14F-4D97-AF65-F5344CB8AC3E}">
        <p14:creationId xmlns:p14="http://schemas.microsoft.com/office/powerpoint/2010/main" val="341466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46629" y="281050"/>
            <a:ext cx="5698741" cy="707886"/>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SEQUENCE DIAGRAM</a:t>
            </a:r>
          </a:p>
        </p:txBody>
      </p:sp>
      <p:pic>
        <p:nvPicPr>
          <p:cNvPr id="3" name="Picture 2">
            <a:extLst>
              <a:ext uri="{FF2B5EF4-FFF2-40B4-BE49-F238E27FC236}">
                <a16:creationId xmlns:a16="http://schemas.microsoft.com/office/drawing/2014/main" id="{54C6E465-EC31-0545-9BE0-A95364446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786" y="1087664"/>
            <a:ext cx="9960428" cy="5367564"/>
          </a:xfrm>
          <a:prstGeom prst="rect">
            <a:avLst/>
          </a:prstGeom>
        </p:spPr>
      </p:pic>
    </p:spTree>
    <p:extLst>
      <p:ext uri="{BB962C8B-B14F-4D97-AF65-F5344CB8AC3E}">
        <p14:creationId xmlns:p14="http://schemas.microsoft.com/office/powerpoint/2010/main" val="408506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77532" y="302710"/>
            <a:ext cx="5236936" cy="706755"/>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ACTIVITY DIAGRAM</a:t>
            </a:r>
          </a:p>
        </p:txBody>
      </p:sp>
      <p:pic>
        <p:nvPicPr>
          <p:cNvPr id="3" name="Picture 2">
            <a:extLst>
              <a:ext uri="{FF2B5EF4-FFF2-40B4-BE49-F238E27FC236}">
                <a16:creationId xmlns:a16="http://schemas.microsoft.com/office/drawing/2014/main" id="{3F865836-F667-3848-B801-07C75800D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436" y="1105469"/>
            <a:ext cx="9253182" cy="5449822"/>
          </a:xfrm>
          <a:prstGeom prst="rect">
            <a:avLst/>
          </a:prstGeom>
        </p:spPr>
      </p:pic>
    </p:spTree>
    <p:extLst>
      <p:ext uri="{BB962C8B-B14F-4D97-AF65-F5344CB8AC3E}">
        <p14:creationId xmlns:p14="http://schemas.microsoft.com/office/powerpoint/2010/main" val="123246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31603" y="676615"/>
            <a:ext cx="6356067" cy="707886"/>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DESIGN METHODOLOGY</a:t>
            </a:r>
          </a:p>
        </p:txBody>
      </p:sp>
      <p:sp>
        <p:nvSpPr>
          <p:cNvPr id="2" name="TextBox 4"/>
          <p:cNvSpPr txBox="1"/>
          <p:nvPr/>
        </p:nvSpPr>
        <p:spPr>
          <a:xfrm>
            <a:off x="1320797" y="1606979"/>
            <a:ext cx="9377680" cy="5073120"/>
          </a:xfrm>
          <a:prstGeom prst="rect">
            <a:avLst/>
          </a:prstGeom>
          <a:noFill/>
        </p:spPr>
        <p:txBody>
          <a:bodyPr wrap="square" rtlCol="0" anchor="ctr" anchorCtr="0">
            <a:spAutoFit/>
          </a:bodyPr>
          <a:lstStyle/>
          <a:p>
            <a:pPr lvl="0" algn="ctr">
              <a:lnSpc>
                <a:spcPct val="150000"/>
              </a:lnSpc>
            </a:pPr>
            <a:r>
              <a:rPr lang="en-US" sz="2000" b="1" dirty="0">
                <a:solidFill>
                  <a:schemeClr val="accent1"/>
                </a:solidFill>
                <a:cs typeface="Arial" panose="020B0604020202020204" pitchFamily="34" charset="0"/>
              </a:rPr>
              <a:t>COMPONENTS</a:t>
            </a:r>
            <a:endParaRPr lang="en-IN" sz="2000" b="1" dirty="0">
              <a:solidFill>
                <a:schemeClr val="bg1"/>
              </a:solidFill>
            </a:endParaRPr>
          </a:p>
          <a:p>
            <a:pPr lvl="0" algn="just">
              <a:lnSpc>
                <a:spcPct val="150000"/>
              </a:lnSpc>
            </a:pPr>
            <a:r>
              <a:rPr lang="en-IN" b="1" dirty="0" err="1">
                <a:solidFill>
                  <a:schemeClr val="bg1"/>
                </a:solidFill>
              </a:rPr>
              <a:t>ARCore</a:t>
            </a:r>
            <a:r>
              <a:rPr lang="en-IN" b="1" dirty="0">
                <a:solidFill>
                  <a:schemeClr val="bg1"/>
                </a:solidFill>
              </a:rPr>
              <a:t> Localisation :</a:t>
            </a:r>
          </a:p>
          <a:p>
            <a:pPr algn="just">
              <a:lnSpc>
                <a:spcPct val="150000"/>
              </a:lnSpc>
            </a:pPr>
            <a:r>
              <a:rPr lang="en-IN" sz="1800" dirty="0" err="1">
                <a:solidFill>
                  <a:schemeClr val="bg1"/>
                </a:solidFill>
                <a:effectLst/>
                <a:latin typeface="Cambria" panose="02040503050406030204" pitchFamily="18" charset="0"/>
              </a:rPr>
              <a:t>ARCore</a:t>
            </a:r>
            <a:r>
              <a:rPr lang="en-IN" sz="1800" dirty="0">
                <a:solidFill>
                  <a:schemeClr val="bg1"/>
                </a:solidFill>
                <a:effectLst/>
                <a:latin typeface="Cambria" panose="02040503050406030204" pitchFamily="18" charset="0"/>
              </a:rPr>
              <a:t> handles motion tracking and environmental understanding so that they can be used more conveniently. Along with all those features, </a:t>
            </a:r>
            <a:r>
              <a:rPr lang="en-IN" sz="1800" dirty="0" err="1">
                <a:solidFill>
                  <a:schemeClr val="bg1"/>
                </a:solidFill>
                <a:effectLst/>
                <a:latin typeface="Cambria" panose="02040503050406030204" pitchFamily="18" charset="0"/>
              </a:rPr>
              <a:t>ARCore</a:t>
            </a:r>
            <a:r>
              <a:rPr lang="en-IN" sz="1800" dirty="0">
                <a:solidFill>
                  <a:schemeClr val="bg1"/>
                </a:solidFill>
                <a:effectLst/>
                <a:latin typeface="Cambria" panose="02040503050406030204" pitchFamily="18" charset="0"/>
              </a:rPr>
              <a:t> can create a better augmented reality navigation system which will be accurate and efficient. </a:t>
            </a:r>
            <a:endParaRPr lang="en-IN" dirty="0">
              <a:solidFill>
                <a:schemeClr val="bg1"/>
              </a:solidFill>
            </a:endParaRPr>
          </a:p>
          <a:p>
            <a:pPr lvl="0" algn="just">
              <a:lnSpc>
                <a:spcPct val="150000"/>
              </a:lnSpc>
            </a:pPr>
            <a:endParaRPr lang="en-US" altLang="ko-KR" dirty="0">
              <a:solidFill>
                <a:schemeClr val="bg1"/>
              </a:solidFill>
              <a:sym typeface="+mn-ea"/>
            </a:endParaRPr>
          </a:p>
          <a:p>
            <a:pPr algn="just">
              <a:lnSpc>
                <a:spcPct val="150000"/>
              </a:lnSpc>
            </a:pPr>
            <a:r>
              <a:rPr lang="en-IN" b="1" dirty="0">
                <a:solidFill>
                  <a:schemeClr val="bg1"/>
                </a:solidFill>
              </a:rPr>
              <a:t>QR-Code Repositioning :</a:t>
            </a:r>
            <a:endParaRPr lang="en-US" altLang="ko-KR" b="1" dirty="0">
              <a:solidFill>
                <a:schemeClr val="bg1"/>
              </a:solidFill>
              <a:sym typeface="+mn-ea"/>
            </a:endParaRPr>
          </a:p>
          <a:p>
            <a:pPr algn="just">
              <a:lnSpc>
                <a:spcPct val="150000"/>
              </a:lnSpc>
            </a:pPr>
            <a:r>
              <a:rPr lang="en-IN" sz="1800" dirty="0">
                <a:solidFill>
                  <a:schemeClr val="bg1"/>
                </a:solidFill>
                <a:effectLst/>
                <a:latin typeface="Cambria" panose="02040503050406030204" pitchFamily="18" charset="0"/>
              </a:rPr>
              <a:t>QR codes are used in the system in order to get location data from the user. QR codes will be pasted in all necessary locations throughout the building to obtain the information needed for the proposed system. The mobile application scans the QR codes to give accurate indoor navigation to the user. This is the QR code positioning method. </a:t>
            </a:r>
            <a:endParaRPr lang="en-IN" dirty="0">
              <a:solidFill>
                <a:schemeClr val="bg1"/>
              </a:solidFill>
            </a:endParaRPr>
          </a:p>
          <a:p>
            <a:pPr lvl="0" algn="just">
              <a:lnSpc>
                <a:spcPct val="150000"/>
              </a:lnSpc>
            </a:pPr>
            <a:endParaRPr lang="en-US" altLang="ko-KR" dirty="0">
              <a:solidFill>
                <a:schemeClr val="bg1"/>
              </a:solidFill>
              <a:sym typeface="+mn-ea"/>
            </a:endParaRPr>
          </a:p>
        </p:txBody>
      </p:sp>
    </p:spTree>
    <p:extLst>
      <p:ext uri="{BB962C8B-B14F-4D97-AF65-F5344CB8AC3E}">
        <p14:creationId xmlns:p14="http://schemas.microsoft.com/office/powerpoint/2010/main" val="4021478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31603" y="376364"/>
            <a:ext cx="6356067" cy="707886"/>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DESIGN METHODOLOGY</a:t>
            </a:r>
          </a:p>
        </p:txBody>
      </p:sp>
      <p:sp>
        <p:nvSpPr>
          <p:cNvPr id="2" name="TextBox 4"/>
          <p:cNvSpPr txBox="1"/>
          <p:nvPr/>
        </p:nvSpPr>
        <p:spPr>
          <a:xfrm>
            <a:off x="1320796" y="1084250"/>
            <a:ext cx="9377680" cy="6688947"/>
          </a:xfrm>
          <a:prstGeom prst="rect">
            <a:avLst/>
          </a:prstGeom>
          <a:noFill/>
        </p:spPr>
        <p:txBody>
          <a:bodyPr wrap="square" rtlCol="0" anchor="ctr" anchorCtr="0">
            <a:spAutoFit/>
          </a:bodyPr>
          <a:lstStyle/>
          <a:p>
            <a:pPr lvl="0" algn="just">
              <a:lnSpc>
                <a:spcPct val="150000"/>
              </a:lnSpc>
            </a:pPr>
            <a:r>
              <a:rPr lang="en-IN" b="1" dirty="0">
                <a:solidFill>
                  <a:schemeClr val="bg1"/>
                </a:solidFill>
              </a:rPr>
              <a:t>Unity </a:t>
            </a:r>
            <a:r>
              <a:rPr lang="en-IN" b="1" dirty="0" err="1">
                <a:solidFill>
                  <a:schemeClr val="bg1"/>
                </a:solidFill>
              </a:rPr>
              <a:t>NavMesh</a:t>
            </a:r>
            <a:r>
              <a:rPr lang="en-IN" b="1" dirty="0">
                <a:solidFill>
                  <a:schemeClr val="bg1"/>
                </a:solidFill>
              </a:rPr>
              <a:t> navigation :</a:t>
            </a:r>
          </a:p>
          <a:p>
            <a:pPr marL="285750" indent="-285750" algn="just">
              <a:lnSpc>
                <a:spcPct val="150000"/>
              </a:lnSpc>
              <a:buFont typeface="Arial" panose="020B0604020202020204" pitchFamily="34" charset="0"/>
              <a:buChar char="•"/>
            </a:pPr>
            <a:r>
              <a:rPr lang="en-IN" sz="1800" dirty="0">
                <a:solidFill>
                  <a:schemeClr val="bg1"/>
                </a:solidFill>
                <a:effectLst/>
                <a:latin typeface="Cambria" panose="02040503050406030204" pitchFamily="18" charset="0"/>
              </a:rPr>
              <a:t>The </a:t>
            </a:r>
            <a:r>
              <a:rPr lang="en-IN" sz="1800" dirty="0" err="1">
                <a:solidFill>
                  <a:schemeClr val="bg1"/>
                </a:solidFill>
                <a:effectLst/>
                <a:latin typeface="Cambria" panose="02040503050406030204" pitchFamily="18" charset="0"/>
              </a:rPr>
              <a:t>NavMesh</a:t>
            </a:r>
            <a:r>
              <a:rPr lang="en-IN" sz="1800" dirty="0">
                <a:solidFill>
                  <a:schemeClr val="bg1"/>
                </a:solidFill>
                <a:effectLst/>
                <a:latin typeface="Cambria" panose="02040503050406030204" pitchFamily="18" charset="0"/>
              </a:rPr>
              <a:t> component is one of the functionalities in unity. </a:t>
            </a:r>
          </a:p>
          <a:p>
            <a:pPr marL="285750" indent="-285750" algn="just">
              <a:lnSpc>
                <a:spcPct val="150000"/>
              </a:lnSpc>
              <a:buFont typeface="Arial" panose="020B0604020202020204" pitchFamily="34" charset="0"/>
              <a:buChar char="•"/>
            </a:pPr>
            <a:r>
              <a:rPr lang="en-IN" sz="1800" dirty="0">
                <a:solidFill>
                  <a:schemeClr val="bg1"/>
                </a:solidFill>
                <a:effectLst/>
                <a:latin typeface="Cambria" panose="02040503050406030204" pitchFamily="18" charset="0"/>
              </a:rPr>
              <a:t>As the user moves through the building, there is a chance that he or she will run into obstacles or hindrances in the way of the actual path. So the </a:t>
            </a:r>
            <a:r>
              <a:rPr lang="en-IN" sz="1800" dirty="0" err="1">
                <a:solidFill>
                  <a:schemeClr val="bg1"/>
                </a:solidFill>
                <a:effectLst/>
                <a:latin typeface="Cambria" panose="02040503050406030204" pitchFamily="18" charset="0"/>
              </a:rPr>
              <a:t>NavMesh</a:t>
            </a:r>
            <a:r>
              <a:rPr lang="en-IN" sz="1800" dirty="0">
                <a:solidFill>
                  <a:schemeClr val="bg1"/>
                </a:solidFill>
                <a:effectLst/>
                <a:latin typeface="Cambria" panose="02040503050406030204" pitchFamily="18" charset="0"/>
              </a:rPr>
              <a:t> properties will help to identify these obstacles and can provide an alternate path to the runtime by changing the position of these augmented reality objects, like directing arrows. </a:t>
            </a:r>
          </a:p>
          <a:p>
            <a:pPr lvl="0" algn="just">
              <a:lnSpc>
                <a:spcPct val="150000"/>
              </a:lnSpc>
            </a:pPr>
            <a:endParaRPr lang="en-IN" dirty="0">
              <a:solidFill>
                <a:schemeClr val="bg1"/>
              </a:solidFill>
            </a:endParaRPr>
          </a:p>
          <a:p>
            <a:pPr lvl="0" algn="just">
              <a:lnSpc>
                <a:spcPct val="150000"/>
              </a:lnSpc>
            </a:pPr>
            <a:r>
              <a:rPr lang="en-IN" b="1" dirty="0">
                <a:solidFill>
                  <a:schemeClr val="bg1"/>
                </a:solidFill>
              </a:rPr>
              <a:t>Augmented Reality path showing :</a:t>
            </a:r>
          </a:p>
          <a:p>
            <a:pPr marL="285750" indent="-285750" algn="just">
              <a:lnSpc>
                <a:spcPct val="150000"/>
              </a:lnSpc>
              <a:buFont typeface="Arial" panose="020B0604020202020204" pitchFamily="34" charset="0"/>
              <a:buChar char="•"/>
            </a:pPr>
            <a:r>
              <a:rPr lang="en-IN" sz="1800" dirty="0">
                <a:solidFill>
                  <a:schemeClr val="bg1"/>
                </a:solidFill>
                <a:effectLst/>
                <a:latin typeface="Cambria" panose="02040503050406030204" pitchFamily="18" charset="0"/>
              </a:rPr>
              <a:t>The major goal of this part is to produce an arrow in front of the user that guides them in the direction they need to go after a destination is chosen. </a:t>
            </a:r>
          </a:p>
          <a:p>
            <a:pPr marL="285750" indent="-285750" algn="just">
              <a:lnSpc>
                <a:spcPct val="150000"/>
              </a:lnSpc>
              <a:buFont typeface="Arial" panose="020B0604020202020204" pitchFamily="34" charset="0"/>
              <a:buChar char="•"/>
            </a:pPr>
            <a:r>
              <a:rPr lang="en-IN" sz="1800" dirty="0">
                <a:solidFill>
                  <a:schemeClr val="bg1"/>
                </a:solidFill>
                <a:effectLst/>
                <a:latin typeface="Cambria" panose="02040503050406030204" pitchFamily="18" charset="0"/>
              </a:rPr>
              <a:t>There exists a defined mesh surrounding the arrow and every time the blue dot exits the mesh, the previous arrow (AR-object) gets removed and a new one comes in before the user appears at the exact angle. </a:t>
            </a:r>
            <a:endParaRPr lang="en-IN" dirty="0">
              <a:solidFill>
                <a:schemeClr val="bg1"/>
              </a:solidFill>
            </a:endParaRPr>
          </a:p>
          <a:p>
            <a:pPr lvl="0" algn="just">
              <a:lnSpc>
                <a:spcPct val="150000"/>
              </a:lnSpc>
            </a:pPr>
            <a:endParaRPr lang="en-IN" dirty="0">
              <a:solidFill>
                <a:schemeClr val="bg1"/>
              </a:solidFill>
            </a:endParaRPr>
          </a:p>
          <a:p>
            <a:pPr lvl="0" algn="just">
              <a:lnSpc>
                <a:spcPct val="150000"/>
              </a:lnSpc>
            </a:pPr>
            <a:endParaRPr lang="en-IN" dirty="0">
              <a:solidFill>
                <a:schemeClr val="bg1"/>
              </a:solidFill>
            </a:endParaRPr>
          </a:p>
          <a:p>
            <a:pPr lvl="0" algn="just">
              <a:lnSpc>
                <a:spcPct val="150000"/>
              </a:lnSpc>
            </a:pPr>
            <a:endParaRPr lang="en-US" altLang="ko-KR" dirty="0">
              <a:solidFill>
                <a:schemeClr val="bg1"/>
              </a:solidFill>
              <a:sym typeface="+mn-ea"/>
            </a:endParaRPr>
          </a:p>
        </p:txBody>
      </p:sp>
    </p:spTree>
    <p:extLst>
      <p:ext uri="{BB962C8B-B14F-4D97-AF65-F5344CB8AC3E}">
        <p14:creationId xmlns:p14="http://schemas.microsoft.com/office/powerpoint/2010/main" val="1060203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31605" y="594728"/>
            <a:ext cx="6356067" cy="707886"/>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DESIGN METHODOLOGY</a:t>
            </a:r>
          </a:p>
        </p:txBody>
      </p:sp>
      <p:sp>
        <p:nvSpPr>
          <p:cNvPr id="2" name="TextBox 4"/>
          <p:cNvSpPr txBox="1"/>
          <p:nvPr/>
        </p:nvSpPr>
        <p:spPr>
          <a:xfrm>
            <a:off x="1320799" y="1664433"/>
            <a:ext cx="9377680" cy="4057457"/>
          </a:xfrm>
          <a:prstGeom prst="rect">
            <a:avLst/>
          </a:prstGeom>
          <a:noFill/>
        </p:spPr>
        <p:txBody>
          <a:bodyPr wrap="square" rtlCol="0" anchor="ctr" anchorCtr="0">
            <a:spAutoFit/>
          </a:bodyPr>
          <a:lstStyle/>
          <a:p>
            <a:pPr algn="ctr">
              <a:lnSpc>
                <a:spcPct val="150000"/>
              </a:lnSpc>
            </a:pPr>
            <a:r>
              <a:rPr lang="en-US" sz="2400" b="1" dirty="0">
                <a:solidFill>
                  <a:schemeClr val="accent1"/>
                </a:solidFill>
                <a:cs typeface="Arial" panose="020B0604020202020204" pitchFamily="34" charset="0"/>
              </a:rPr>
              <a:t>ALGORITHM</a:t>
            </a:r>
            <a:r>
              <a:rPr lang="en-IN" sz="2400" b="1" dirty="0">
                <a:solidFill>
                  <a:schemeClr val="bg1"/>
                </a:solidFill>
              </a:rPr>
              <a:t>    </a:t>
            </a:r>
          </a:p>
          <a:p>
            <a:pPr lvl="0" algn="just">
              <a:lnSpc>
                <a:spcPct val="150000"/>
              </a:lnSpc>
            </a:pPr>
            <a:r>
              <a:rPr lang="en-IN" sz="2000" b="1" dirty="0">
                <a:solidFill>
                  <a:schemeClr val="bg1"/>
                </a:solidFill>
              </a:rPr>
              <a:t>A* Algorithm :</a:t>
            </a:r>
          </a:p>
          <a:p>
            <a:pPr lvl="0" algn="just">
              <a:lnSpc>
                <a:spcPct val="150000"/>
              </a:lnSpc>
            </a:pPr>
            <a:endParaRPr lang="en-IN" dirty="0">
              <a:solidFill>
                <a:schemeClr val="bg1"/>
              </a:solidFill>
            </a:endParaRPr>
          </a:p>
          <a:p>
            <a:pPr marL="342900" lvl="0" indent="-342900" algn="just">
              <a:lnSpc>
                <a:spcPct val="150000"/>
              </a:lnSpc>
              <a:buFont typeface="Arial" panose="020B0604020202020204" pitchFamily="34" charset="0"/>
              <a:buChar char="•"/>
            </a:pPr>
            <a:r>
              <a:rPr lang="en-IN" dirty="0">
                <a:solidFill>
                  <a:schemeClr val="bg1"/>
                </a:solidFill>
              </a:rPr>
              <a:t>A* is an informed search algorithm, or a best-first search, meaning that it is formulated in terms of weighted graphs: starting from a specific starting node of a graph, it aims to find a path to the given goal node having the smallest cost.</a:t>
            </a:r>
          </a:p>
          <a:p>
            <a:pPr lvl="0" algn="just">
              <a:lnSpc>
                <a:spcPct val="150000"/>
              </a:lnSpc>
            </a:pPr>
            <a:endParaRPr lang="en-IN" dirty="0">
              <a:solidFill>
                <a:schemeClr val="bg1"/>
              </a:solidFill>
            </a:endParaRPr>
          </a:p>
          <a:p>
            <a:pPr marL="342900" lvl="0" indent="-342900" algn="just">
              <a:lnSpc>
                <a:spcPct val="150000"/>
              </a:lnSpc>
              <a:buFont typeface="Arial" panose="020B0604020202020204" pitchFamily="34" charset="0"/>
              <a:buChar char="•"/>
            </a:pPr>
            <a:r>
              <a:rPr lang="en-IN" dirty="0">
                <a:solidFill>
                  <a:schemeClr val="bg1"/>
                </a:solidFill>
              </a:rPr>
              <a:t>It does this by maintaining a tree of paths originating at the start node and extending those paths one edge at a time until its termination criterion is satisfied.</a:t>
            </a:r>
            <a:endParaRPr lang="en-US" altLang="ko-KR" dirty="0">
              <a:solidFill>
                <a:schemeClr val="bg1"/>
              </a:solidFill>
              <a:sym typeface="+mn-ea"/>
            </a:endParaRPr>
          </a:p>
        </p:txBody>
      </p:sp>
    </p:spTree>
    <p:extLst>
      <p:ext uri="{BB962C8B-B14F-4D97-AF65-F5344CB8AC3E}">
        <p14:creationId xmlns:p14="http://schemas.microsoft.com/office/powerpoint/2010/main" val="3838485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22256" y="401992"/>
            <a:ext cx="4747488" cy="707886"/>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IMPLEMENTATION</a:t>
            </a:r>
          </a:p>
        </p:txBody>
      </p:sp>
      <p:pic>
        <p:nvPicPr>
          <p:cNvPr id="3" name="Picture 2">
            <a:extLst>
              <a:ext uri="{FF2B5EF4-FFF2-40B4-BE49-F238E27FC236}">
                <a16:creationId xmlns:a16="http://schemas.microsoft.com/office/drawing/2014/main" id="{3085BF86-0CBE-2648-A0DF-F1B66BF91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226" y="1109878"/>
            <a:ext cx="9885548" cy="5502952"/>
          </a:xfrm>
          <a:prstGeom prst="rect">
            <a:avLst/>
          </a:prstGeom>
        </p:spPr>
      </p:pic>
    </p:spTree>
    <p:extLst>
      <p:ext uri="{BB962C8B-B14F-4D97-AF65-F5344CB8AC3E}">
        <p14:creationId xmlns:p14="http://schemas.microsoft.com/office/powerpoint/2010/main" val="1379015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722256" y="412573"/>
            <a:ext cx="4747488" cy="707886"/>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IMPLEMENTATION</a:t>
            </a:r>
          </a:p>
        </p:txBody>
      </p:sp>
      <p:pic>
        <p:nvPicPr>
          <p:cNvPr id="4" name="Picture 3">
            <a:extLst>
              <a:ext uri="{FF2B5EF4-FFF2-40B4-BE49-F238E27FC236}">
                <a16:creationId xmlns:a16="http://schemas.microsoft.com/office/drawing/2014/main" id="{54DD9D1C-4DFD-1A4B-8ACE-816BA50A8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266" y="1120459"/>
            <a:ext cx="8675468" cy="5642005"/>
          </a:xfrm>
          <a:prstGeom prst="rect">
            <a:avLst/>
          </a:prstGeom>
        </p:spPr>
      </p:pic>
    </p:spTree>
    <p:extLst>
      <p:ext uri="{BB962C8B-B14F-4D97-AF65-F5344CB8AC3E}">
        <p14:creationId xmlns:p14="http://schemas.microsoft.com/office/powerpoint/2010/main" val="4071677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8912" y="3691511"/>
            <a:ext cx="3544570" cy="922020"/>
          </a:xfrm>
          <a:prstGeom prst="rect">
            <a:avLst/>
          </a:prstGeom>
          <a:noFill/>
        </p:spPr>
        <p:txBody>
          <a:bodyPr wrap="square" rtlCol="0" anchor="ctr">
            <a:spAutoFit/>
          </a:bodyPr>
          <a:lstStyle/>
          <a:p>
            <a:r>
              <a:rPr lang="en-US" altLang="ko-KR" sz="5400" dirty="0">
                <a:solidFill>
                  <a:schemeClr val="bg1"/>
                </a:solidFill>
                <a:cs typeface="Arial" panose="020B0604020202020204" pitchFamily="34" charset="0"/>
              </a:rPr>
              <a:t>Contents</a:t>
            </a:r>
          </a:p>
        </p:txBody>
      </p:sp>
      <p:sp>
        <p:nvSpPr>
          <p:cNvPr id="8" name="TextBox 7"/>
          <p:cNvSpPr txBox="1"/>
          <p:nvPr/>
        </p:nvSpPr>
        <p:spPr>
          <a:xfrm>
            <a:off x="4917734" y="612844"/>
            <a:ext cx="5725521" cy="5632311"/>
          </a:xfrm>
          <a:prstGeom prst="rect">
            <a:avLst/>
          </a:prstGeom>
          <a:noFill/>
        </p:spPr>
        <p:txBody>
          <a:bodyPr wrap="square" lIns="108000" rIns="108000" rtlCol="0" anchor="ctr">
            <a:spAutoFit/>
          </a:bodyPr>
          <a:lstStyle/>
          <a:p>
            <a:pPr marL="342900" indent="-342900">
              <a:buFont typeface="Arial" panose="020B0604020202020204" pitchFamily="34" charset="0"/>
              <a:buChar char="•"/>
            </a:pPr>
            <a:r>
              <a:rPr lang="en-US" altLang="ko-KR" sz="2400" dirty="0">
                <a:solidFill>
                  <a:schemeClr val="bg1"/>
                </a:solidFill>
                <a:cs typeface="Arial" panose="020B0604020202020204" pitchFamily="34" charset="0"/>
              </a:rPr>
              <a:t>Abstract</a:t>
            </a:r>
          </a:p>
          <a:p>
            <a:pPr marL="342900" indent="-342900">
              <a:buFont typeface="Arial" panose="020B0604020202020204" pitchFamily="34" charset="0"/>
              <a:buChar char="•"/>
            </a:pPr>
            <a:r>
              <a:rPr lang="en-US" altLang="ko-KR" sz="2400" dirty="0">
                <a:solidFill>
                  <a:schemeClr val="bg1"/>
                </a:solidFill>
                <a:cs typeface="Arial" panose="020B0604020202020204" pitchFamily="34" charset="0"/>
              </a:rPr>
              <a:t>Introduction</a:t>
            </a:r>
          </a:p>
          <a:p>
            <a:pPr marL="342900" indent="-342900">
              <a:buFont typeface="Arial" panose="020B0604020202020204" pitchFamily="34" charset="0"/>
              <a:buChar char="•"/>
            </a:pPr>
            <a:r>
              <a:rPr lang="en-US" altLang="ko-KR" sz="2400" dirty="0">
                <a:solidFill>
                  <a:schemeClr val="bg1"/>
                </a:solidFill>
                <a:cs typeface="Arial" panose="020B0604020202020204" pitchFamily="34" charset="0"/>
              </a:rPr>
              <a:t>Problem Statement</a:t>
            </a:r>
          </a:p>
          <a:p>
            <a:pPr marL="342900" indent="-342900">
              <a:buFont typeface="Arial" panose="020B0604020202020204" pitchFamily="34" charset="0"/>
              <a:buChar char="•"/>
            </a:pPr>
            <a:r>
              <a:rPr lang="en-US" altLang="ko-KR" sz="2400" dirty="0">
                <a:solidFill>
                  <a:schemeClr val="bg1"/>
                </a:solidFill>
                <a:cs typeface="Arial" panose="020B0604020202020204" pitchFamily="34" charset="0"/>
              </a:rPr>
              <a:t>Literature Survey</a:t>
            </a:r>
          </a:p>
          <a:p>
            <a:pPr marL="342900" indent="-342900">
              <a:buFont typeface="Arial" panose="020B0604020202020204" pitchFamily="34" charset="0"/>
              <a:buChar char="•"/>
            </a:pPr>
            <a:r>
              <a:rPr lang="en-US" altLang="ko-KR" sz="2400" dirty="0">
                <a:solidFill>
                  <a:schemeClr val="bg1"/>
                </a:solidFill>
                <a:cs typeface="Arial" panose="020B0604020202020204" pitchFamily="34" charset="0"/>
              </a:rPr>
              <a:t>Existing Systems &amp; Drawbacks</a:t>
            </a:r>
          </a:p>
          <a:p>
            <a:pPr marL="342900" indent="-342900">
              <a:buFont typeface="Arial" panose="020B0604020202020204" pitchFamily="34" charset="0"/>
              <a:buChar char="•"/>
            </a:pPr>
            <a:r>
              <a:rPr lang="en-US" altLang="ko-KR" sz="2400" dirty="0">
                <a:solidFill>
                  <a:schemeClr val="bg1"/>
                </a:solidFill>
                <a:cs typeface="Arial" panose="020B0604020202020204" pitchFamily="34" charset="0"/>
              </a:rPr>
              <a:t>Proposed System</a:t>
            </a:r>
          </a:p>
          <a:p>
            <a:pPr marL="342900" indent="-342900">
              <a:buFont typeface="Arial" panose="020B0604020202020204" pitchFamily="34" charset="0"/>
              <a:buChar char="•"/>
            </a:pPr>
            <a:r>
              <a:rPr lang="en-US" altLang="ko-KR" sz="2400" dirty="0">
                <a:solidFill>
                  <a:schemeClr val="bg1"/>
                </a:solidFill>
                <a:cs typeface="Arial" panose="020B0604020202020204" pitchFamily="34" charset="0"/>
              </a:rPr>
              <a:t>Module Split-up</a:t>
            </a:r>
          </a:p>
          <a:p>
            <a:pPr marL="342900" indent="-342900">
              <a:buFont typeface="Arial" panose="020B0604020202020204" pitchFamily="34" charset="0"/>
              <a:buChar char="•"/>
            </a:pPr>
            <a:r>
              <a:rPr lang="en-US" altLang="ko-KR" sz="2400" dirty="0">
                <a:solidFill>
                  <a:schemeClr val="bg1"/>
                </a:solidFill>
                <a:cs typeface="Arial" panose="020B0604020202020204" pitchFamily="34" charset="0"/>
              </a:rPr>
              <a:t>System Requirements</a:t>
            </a:r>
          </a:p>
          <a:p>
            <a:pPr marL="342900" indent="-342900">
              <a:buFont typeface="Arial" panose="020B0604020202020204" pitchFamily="34" charset="0"/>
              <a:buChar char="•"/>
            </a:pPr>
            <a:r>
              <a:rPr lang="en-US" altLang="ko-KR" sz="2400" dirty="0">
                <a:solidFill>
                  <a:schemeClr val="bg1"/>
                </a:solidFill>
                <a:cs typeface="Arial" panose="020B0604020202020204" pitchFamily="34" charset="0"/>
              </a:rPr>
              <a:t>System Architecture</a:t>
            </a:r>
          </a:p>
          <a:p>
            <a:pPr marL="342900" indent="-342900">
              <a:buFont typeface="Arial" panose="020B0604020202020204" pitchFamily="34" charset="0"/>
              <a:buChar char="•"/>
            </a:pPr>
            <a:r>
              <a:rPr lang="en-US" altLang="ko-KR" sz="2400" dirty="0">
                <a:solidFill>
                  <a:schemeClr val="bg1"/>
                </a:solidFill>
                <a:cs typeface="Arial" panose="020B0604020202020204" pitchFamily="34" charset="0"/>
              </a:rPr>
              <a:t>UML Diagram</a:t>
            </a:r>
          </a:p>
          <a:p>
            <a:pPr marL="342900" indent="-342900">
              <a:buFont typeface="Arial" panose="020B0604020202020204" pitchFamily="34" charset="0"/>
              <a:buChar char="•"/>
            </a:pPr>
            <a:r>
              <a:rPr lang="en-US" altLang="ko-KR" sz="2400" dirty="0">
                <a:solidFill>
                  <a:schemeClr val="bg1"/>
                </a:solidFill>
                <a:cs typeface="Arial" panose="020B0604020202020204" pitchFamily="34" charset="0"/>
              </a:rPr>
              <a:t>Design Methodology</a:t>
            </a:r>
          </a:p>
          <a:p>
            <a:pPr marL="342900" indent="-342900">
              <a:buFont typeface="Arial" panose="020B0604020202020204" pitchFamily="34" charset="0"/>
              <a:buChar char="•"/>
            </a:pPr>
            <a:r>
              <a:rPr lang="en-US" altLang="ko-KR" sz="2400" dirty="0">
                <a:solidFill>
                  <a:schemeClr val="bg1"/>
                </a:solidFill>
                <a:cs typeface="Arial" panose="020B0604020202020204" pitchFamily="34" charset="0"/>
              </a:rPr>
              <a:t>Implementation</a:t>
            </a:r>
          </a:p>
          <a:p>
            <a:pPr marL="342900" indent="-342900">
              <a:buFont typeface="Arial" panose="020B0604020202020204" pitchFamily="34" charset="0"/>
              <a:buChar char="•"/>
            </a:pPr>
            <a:r>
              <a:rPr lang="en-US" altLang="ko-KR" sz="2400" dirty="0">
                <a:solidFill>
                  <a:schemeClr val="bg1"/>
                </a:solidFill>
                <a:cs typeface="Arial" panose="020B0604020202020204" pitchFamily="34" charset="0"/>
              </a:rPr>
              <a:t>Results</a:t>
            </a:r>
          </a:p>
          <a:p>
            <a:pPr marL="342900" indent="-342900">
              <a:buFont typeface="Arial" panose="020B0604020202020204" pitchFamily="34" charset="0"/>
              <a:buChar char="•"/>
            </a:pPr>
            <a:r>
              <a:rPr lang="en-US" altLang="ko-KR" sz="2400" dirty="0">
                <a:solidFill>
                  <a:schemeClr val="bg1"/>
                </a:solidFill>
                <a:cs typeface="Arial" panose="020B0604020202020204" pitchFamily="34" charset="0"/>
              </a:rPr>
              <a:t>Conclusion</a:t>
            </a:r>
          </a:p>
          <a:p>
            <a:pPr marL="342900" indent="-342900">
              <a:buFont typeface="Arial" panose="020B0604020202020204" pitchFamily="34" charset="0"/>
              <a:buChar char="•"/>
            </a:pPr>
            <a:r>
              <a:rPr lang="en-US" altLang="ko-KR" sz="2400" dirty="0">
                <a:solidFill>
                  <a:schemeClr val="bg1"/>
                </a:solidFill>
                <a:cs typeface="Arial" panose="020B0604020202020204" pitchFamily="34"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46829" y="1098645"/>
            <a:ext cx="8898341" cy="584775"/>
          </a:xfrm>
          <a:prstGeom prst="rect">
            <a:avLst/>
          </a:prstGeom>
          <a:noFill/>
        </p:spPr>
        <p:txBody>
          <a:bodyPr wrap="square" rtlCol="0" anchor="ctr">
            <a:spAutoFit/>
          </a:bodyPr>
          <a:lstStyle/>
          <a:p>
            <a:r>
              <a:rPr lang="en-US" sz="3200" b="1" dirty="0">
                <a:solidFill>
                  <a:schemeClr val="accent1"/>
                </a:solidFill>
                <a:cs typeface="Arial" panose="020B0604020202020204" pitchFamily="34" charset="0"/>
              </a:rPr>
              <a:t>RESULTS – </a:t>
            </a:r>
            <a:r>
              <a:rPr lang="en-US" sz="3200" b="1" dirty="0" err="1">
                <a:solidFill>
                  <a:schemeClr val="accent1"/>
                </a:solidFill>
                <a:cs typeface="Arial" panose="020B0604020202020204" pitchFamily="34" charset="0"/>
              </a:rPr>
              <a:t>QRCode</a:t>
            </a:r>
            <a:r>
              <a:rPr lang="en-US" sz="3200" b="1" dirty="0">
                <a:solidFill>
                  <a:schemeClr val="accent1"/>
                </a:solidFill>
                <a:cs typeface="Arial" panose="020B0604020202020204" pitchFamily="34" charset="0"/>
              </a:rPr>
              <a:t> to install the application</a:t>
            </a:r>
          </a:p>
        </p:txBody>
      </p:sp>
      <p:pic>
        <p:nvPicPr>
          <p:cNvPr id="3" name="Picture 2">
            <a:extLst>
              <a:ext uri="{FF2B5EF4-FFF2-40B4-BE49-F238E27FC236}">
                <a16:creationId xmlns:a16="http://schemas.microsoft.com/office/drawing/2014/main" id="{FC11FA99-024F-4242-9D34-98CBD1ED9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9855" y="2193384"/>
            <a:ext cx="3692288" cy="3692288"/>
          </a:xfrm>
          <a:prstGeom prst="rect">
            <a:avLst/>
          </a:prstGeom>
        </p:spPr>
      </p:pic>
    </p:spTree>
    <p:extLst>
      <p:ext uri="{BB962C8B-B14F-4D97-AF65-F5344CB8AC3E}">
        <p14:creationId xmlns:p14="http://schemas.microsoft.com/office/powerpoint/2010/main" val="1085669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72352" y="406997"/>
            <a:ext cx="7647296" cy="584775"/>
          </a:xfrm>
          <a:prstGeom prst="rect">
            <a:avLst/>
          </a:prstGeom>
          <a:noFill/>
        </p:spPr>
        <p:txBody>
          <a:bodyPr wrap="square" rtlCol="0" anchor="ctr">
            <a:spAutoFit/>
          </a:bodyPr>
          <a:lstStyle/>
          <a:p>
            <a:r>
              <a:rPr lang="en-US" sz="3200" b="1" dirty="0">
                <a:solidFill>
                  <a:schemeClr val="accent1"/>
                </a:solidFill>
                <a:cs typeface="Arial" panose="020B0604020202020204" pitchFamily="34" charset="0"/>
              </a:rPr>
              <a:t>RESULTS – Selecting point of interest</a:t>
            </a:r>
          </a:p>
        </p:txBody>
      </p:sp>
      <p:pic>
        <p:nvPicPr>
          <p:cNvPr id="4" name="Picture 3">
            <a:extLst>
              <a:ext uri="{FF2B5EF4-FFF2-40B4-BE49-F238E27FC236}">
                <a16:creationId xmlns:a16="http://schemas.microsoft.com/office/drawing/2014/main" id="{2A30C268-6E9D-3449-B3F7-AFAA62AFA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373" y="1076960"/>
            <a:ext cx="3163253" cy="5496560"/>
          </a:xfrm>
          <a:prstGeom prst="rect">
            <a:avLst/>
          </a:prstGeom>
        </p:spPr>
      </p:pic>
    </p:spTree>
    <p:extLst>
      <p:ext uri="{BB962C8B-B14F-4D97-AF65-F5344CB8AC3E}">
        <p14:creationId xmlns:p14="http://schemas.microsoft.com/office/powerpoint/2010/main" val="3877206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16373" y="352568"/>
            <a:ext cx="8359254" cy="584775"/>
          </a:xfrm>
          <a:prstGeom prst="rect">
            <a:avLst/>
          </a:prstGeom>
          <a:noFill/>
        </p:spPr>
        <p:txBody>
          <a:bodyPr wrap="square" rtlCol="0" anchor="ctr">
            <a:spAutoFit/>
          </a:bodyPr>
          <a:lstStyle/>
          <a:p>
            <a:r>
              <a:rPr lang="en-US" sz="3200" b="1" dirty="0">
                <a:solidFill>
                  <a:schemeClr val="accent1"/>
                </a:solidFill>
                <a:cs typeface="Arial" panose="020B0604020202020204" pitchFamily="34" charset="0"/>
              </a:rPr>
              <a:t>RESULTS – Path shown by the application</a:t>
            </a:r>
          </a:p>
        </p:txBody>
      </p:sp>
      <p:pic>
        <p:nvPicPr>
          <p:cNvPr id="3" name="Picture 2">
            <a:extLst>
              <a:ext uri="{FF2B5EF4-FFF2-40B4-BE49-F238E27FC236}">
                <a16:creationId xmlns:a16="http://schemas.microsoft.com/office/drawing/2014/main" id="{155473C4-BD93-A443-8550-487E4BA8D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032" y="1111515"/>
            <a:ext cx="3163253" cy="5606142"/>
          </a:xfrm>
          <a:prstGeom prst="rect">
            <a:avLst/>
          </a:prstGeom>
        </p:spPr>
      </p:pic>
      <p:pic>
        <p:nvPicPr>
          <p:cNvPr id="5" name="Picture 4">
            <a:extLst>
              <a:ext uri="{FF2B5EF4-FFF2-40B4-BE49-F238E27FC236}">
                <a16:creationId xmlns:a16="http://schemas.microsoft.com/office/drawing/2014/main" id="{B42D11CF-BB02-2442-ADDE-3B6BD37F3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15" y="1111515"/>
            <a:ext cx="3163253" cy="5606142"/>
          </a:xfrm>
          <a:prstGeom prst="rect">
            <a:avLst/>
          </a:prstGeom>
        </p:spPr>
      </p:pic>
    </p:spTree>
    <p:extLst>
      <p:ext uri="{BB962C8B-B14F-4D97-AF65-F5344CB8AC3E}">
        <p14:creationId xmlns:p14="http://schemas.microsoft.com/office/powerpoint/2010/main" val="2494644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25421" y="1467082"/>
            <a:ext cx="3741157" cy="706755"/>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CONCLUSION</a:t>
            </a:r>
          </a:p>
        </p:txBody>
      </p:sp>
      <p:sp>
        <p:nvSpPr>
          <p:cNvPr id="2" name="TextBox 4"/>
          <p:cNvSpPr txBox="1"/>
          <p:nvPr/>
        </p:nvSpPr>
        <p:spPr>
          <a:xfrm>
            <a:off x="1320800" y="2912900"/>
            <a:ext cx="9377680" cy="1279581"/>
          </a:xfrm>
          <a:prstGeom prst="rect">
            <a:avLst/>
          </a:prstGeom>
          <a:noFill/>
        </p:spPr>
        <p:txBody>
          <a:bodyPr wrap="square" rtlCol="0" anchor="ctr" anchorCtr="0">
            <a:spAutoFit/>
          </a:bodyPr>
          <a:lstStyle/>
          <a:p>
            <a:pPr lvl="0" algn="just">
              <a:lnSpc>
                <a:spcPct val="110000"/>
              </a:lnSpc>
            </a:pPr>
            <a:r>
              <a:rPr lang="en-US" altLang="ko-KR" sz="2400" dirty="0">
                <a:solidFill>
                  <a:schemeClr val="bg1"/>
                </a:solidFill>
                <a:cs typeface="Arial" panose="020B0604020202020204" pitchFamily="34" charset="0"/>
                <a:sym typeface="+mn-ea"/>
              </a:rPr>
              <a:t>As GPS based Indoor navigation is unreliable, we have come up with an Android application that implements Augmented Reality for Indoor navigation through complex buildings. </a:t>
            </a:r>
          </a:p>
        </p:txBody>
      </p:sp>
    </p:spTree>
    <p:extLst>
      <p:ext uri="{BB962C8B-B14F-4D97-AF65-F5344CB8AC3E}">
        <p14:creationId xmlns:p14="http://schemas.microsoft.com/office/powerpoint/2010/main" val="245549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89730" y="808355"/>
            <a:ext cx="3947160" cy="706755"/>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REFERENCES</a:t>
            </a:r>
          </a:p>
        </p:txBody>
      </p:sp>
      <p:sp>
        <p:nvSpPr>
          <p:cNvPr id="2" name="TextBox 4"/>
          <p:cNvSpPr txBox="1"/>
          <p:nvPr/>
        </p:nvSpPr>
        <p:spPr>
          <a:xfrm>
            <a:off x="997585" y="2339939"/>
            <a:ext cx="10650855" cy="3415102"/>
          </a:xfrm>
          <a:prstGeom prst="rect">
            <a:avLst/>
          </a:prstGeom>
          <a:noFill/>
        </p:spPr>
        <p:txBody>
          <a:bodyPr wrap="square" rtlCol="0" anchor="ctr" anchorCtr="0">
            <a:spAutoFit/>
          </a:bodyPr>
          <a:lstStyle/>
          <a:p>
            <a:pPr marL="457200" lvl="0" indent="-457200" algn="just">
              <a:lnSpc>
                <a:spcPct val="110000"/>
              </a:lnSpc>
              <a:buAutoNum type="arabicPeriod"/>
            </a:pPr>
            <a:r>
              <a:rPr lang="en-US" altLang="ko-KR" sz="2200" dirty="0">
                <a:solidFill>
                  <a:schemeClr val="bg1"/>
                </a:solidFill>
                <a:cs typeface="Arial" panose="020B0604020202020204" pitchFamily="34" charset="0"/>
              </a:rPr>
              <a:t>M. B. Kjærgaard, H. Blunck, T. Godsk, T. Toftkjær, D. L. Christensen, and K. Grønbæk, “Indoor Positioning Using GPS Revisited,” in Pervasive 2010.</a:t>
            </a:r>
          </a:p>
          <a:p>
            <a:pPr marL="457200" lvl="0" indent="-457200" algn="just">
              <a:lnSpc>
                <a:spcPct val="110000"/>
              </a:lnSpc>
              <a:buAutoNum type="arabicPeriod"/>
            </a:pPr>
            <a:endParaRPr lang="en-US" altLang="ko-KR" sz="2200" dirty="0">
              <a:solidFill>
                <a:schemeClr val="bg1"/>
              </a:solidFill>
              <a:cs typeface="Arial" panose="020B0604020202020204" pitchFamily="34" charset="0"/>
            </a:endParaRPr>
          </a:p>
          <a:p>
            <a:pPr marL="457200" lvl="0" indent="-457200" algn="just">
              <a:lnSpc>
                <a:spcPct val="110000"/>
              </a:lnSpc>
              <a:buAutoNum type="arabicPeriod"/>
            </a:pPr>
            <a:r>
              <a:rPr lang="en-US" altLang="ko-KR" sz="2200" dirty="0">
                <a:solidFill>
                  <a:schemeClr val="bg1"/>
                </a:solidFill>
                <a:cs typeface="Arial" panose="020B0604020202020204" pitchFamily="34" charset="0"/>
              </a:rPr>
              <a:t>D. Macias-Valadez, R. Santerre, S. Larochelle, and R. Landry, “Improving vertical GPS precision with a GPS-over-fiber architecture and real-time relative delay calibration,” GPS Solutions, vol. 16, no. 4, pp. 449–462, 2012. </a:t>
            </a:r>
          </a:p>
          <a:p>
            <a:pPr marL="457200" lvl="0" indent="-457200" algn="just">
              <a:lnSpc>
                <a:spcPct val="110000"/>
              </a:lnSpc>
              <a:buAutoNum type="arabicPeriod"/>
            </a:pPr>
            <a:endParaRPr lang="en-US" altLang="ko-KR" sz="2200" dirty="0">
              <a:solidFill>
                <a:schemeClr val="bg1"/>
              </a:solidFill>
              <a:cs typeface="Arial" panose="020B0604020202020204" pitchFamily="34" charset="0"/>
            </a:endParaRPr>
          </a:p>
          <a:p>
            <a:pPr marL="457200" lvl="0" indent="-457200" algn="just">
              <a:lnSpc>
                <a:spcPct val="110000"/>
              </a:lnSpc>
              <a:buAutoNum type="arabicPeriod"/>
            </a:pPr>
            <a:r>
              <a:rPr lang="en-US" altLang="ko-KR" sz="2200" dirty="0">
                <a:solidFill>
                  <a:schemeClr val="bg1"/>
                </a:solidFill>
                <a:cs typeface="Arial" panose="020B0604020202020204" pitchFamily="34" charset="0"/>
              </a:rPr>
              <a:t>C. Yang and H. R. Shao, “WiFi-based indoor positioning,” IEEE Communications Magazine, vol. 53, no. 3, pp. 150–157, 2015.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67500" y="2967355"/>
            <a:ext cx="4972685" cy="923290"/>
          </a:xfrm>
          <a:prstGeom prst="rect">
            <a:avLst/>
          </a:prstGeom>
          <a:noFill/>
        </p:spPr>
        <p:txBody>
          <a:bodyPr wrap="square" rtlCol="0" anchor="ctr">
            <a:spAutoFit/>
          </a:bodyPr>
          <a:lstStyle/>
          <a:p>
            <a:r>
              <a:rPr lang="en-US" altLang="ko-KR" sz="5400" dirty="0">
                <a:solidFill>
                  <a:schemeClr val="bg1"/>
                </a:solidFill>
                <a:cs typeface="Arial" panose="020B0604020202020204" pitchFamily="34" charset="0"/>
              </a:rPr>
              <a:t>THANK YOU</a:t>
            </a:r>
            <a:endParaRPr lang="ko-KR" altLang="en-US" sz="5400" dirty="0">
              <a:solidFill>
                <a:schemeClr val="bg1"/>
              </a:solidFill>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7110" y="2108200"/>
            <a:ext cx="10497820" cy="3743960"/>
          </a:xfrm>
          <a:prstGeom prst="rect">
            <a:avLst/>
          </a:prstGeom>
          <a:noFill/>
        </p:spPr>
        <p:txBody>
          <a:bodyPr wrap="square" rtlCol="0" anchor="t" anchorCtr="0">
            <a:spAutoFit/>
          </a:bodyPr>
          <a:lstStyle/>
          <a:p>
            <a:pPr lvl="0" algn="just" fontAlgn="ctr">
              <a:lnSpc>
                <a:spcPct val="110000"/>
              </a:lnSpc>
            </a:pPr>
            <a:r>
              <a:rPr lang="en-US" altLang="ko-KR" sz="2400" dirty="0">
                <a:solidFill>
                  <a:schemeClr val="bg1"/>
                </a:solidFill>
                <a:cs typeface="Arial" panose="020B0604020202020204" pitchFamily="34" charset="0"/>
              </a:rPr>
              <a:t>GPS-based navigation technology has been widely used in most of the commercial navigation applications nowadays. However, its usage in indoor navigation is not as effective as when it is used at outdoor environment. The aim of this project is to present a simple and cost-effective indoor navigation system. The proposed system uses the existing built-in sensors embedded in most of the mobile devices to detect the user location, integrates with AR technology to provide user an immersive navigation experience. In this project, an indoor navigation mobile application was developed.</a:t>
            </a:r>
          </a:p>
        </p:txBody>
      </p:sp>
      <p:sp>
        <p:nvSpPr>
          <p:cNvPr id="6" name="TextBox 5"/>
          <p:cNvSpPr txBox="1"/>
          <p:nvPr/>
        </p:nvSpPr>
        <p:spPr>
          <a:xfrm>
            <a:off x="4603750" y="1203325"/>
            <a:ext cx="3304540" cy="706755"/>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193540" y="745490"/>
            <a:ext cx="4592955" cy="706755"/>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INTRODUCTION</a:t>
            </a:r>
          </a:p>
        </p:txBody>
      </p:sp>
      <p:sp>
        <p:nvSpPr>
          <p:cNvPr id="2" name="TextBox 4"/>
          <p:cNvSpPr txBox="1"/>
          <p:nvPr/>
        </p:nvSpPr>
        <p:spPr>
          <a:xfrm>
            <a:off x="997585" y="1781325"/>
            <a:ext cx="10497820" cy="4532331"/>
          </a:xfrm>
          <a:prstGeom prst="rect">
            <a:avLst/>
          </a:prstGeom>
          <a:noFill/>
        </p:spPr>
        <p:txBody>
          <a:bodyPr wrap="square" rtlCol="0" anchor="ctr" anchorCtr="0">
            <a:spAutoFit/>
          </a:bodyPr>
          <a:lstStyle/>
          <a:p>
            <a:pPr lvl="0" algn="just">
              <a:lnSpc>
                <a:spcPct val="110000"/>
              </a:lnSpc>
            </a:pPr>
            <a:r>
              <a:rPr lang="en-US" altLang="ko-KR" sz="2200" dirty="0">
                <a:solidFill>
                  <a:schemeClr val="bg1"/>
                </a:solidFill>
                <a:cs typeface="Arial" panose="020B0604020202020204" pitchFamily="34" charset="0"/>
              </a:rPr>
              <a:t>Indoor navigation is not as common as outdoor navigation due to the incompatibility of GPS signals inside complex multi-floor buildings. As a result, unlike outdoor navigation, there are relatively lesser development on commercial indoor navigation systems. This project proposes an efficient and cost-effective method by using the built-in sensors of mobile devices and the augmented reality (AR) technology to provide real-time indoor navigation. This method does not require installation of additional hardware, the user’s current position is detected by using the mobile devices’ magnetic field, Wi-Fi signals and inertial sensor and the route to destination is calculated based on A* algorithm to provide navigation guidance. AR technology is used to replace the traditional map to provide an immersive virtual navigation direction. A mobile application prototype was developed in this project to provide navigation within MVSR campus.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1150" y="1400175"/>
            <a:ext cx="6491605" cy="706755"/>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PROBLEM STATEMENT</a:t>
            </a:r>
          </a:p>
        </p:txBody>
      </p:sp>
      <p:sp>
        <p:nvSpPr>
          <p:cNvPr id="2" name="TextBox 4"/>
          <p:cNvSpPr txBox="1"/>
          <p:nvPr/>
        </p:nvSpPr>
        <p:spPr>
          <a:xfrm>
            <a:off x="1082675" y="2941003"/>
            <a:ext cx="10026650" cy="1308735"/>
          </a:xfrm>
          <a:prstGeom prst="rect">
            <a:avLst/>
          </a:prstGeom>
          <a:noFill/>
        </p:spPr>
        <p:txBody>
          <a:bodyPr wrap="square" rtlCol="0" anchor="ctr" anchorCtr="0">
            <a:spAutoFit/>
          </a:bodyPr>
          <a:lstStyle/>
          <a:p>
            <a:pPr lvl="0" algn="just">
              <a:lnSpc>
                <a:spcPct val="110000"/>
              </a:lnSpc>
            </a:pPr>
            <a:r>
              <a:rPr lang="en-US" altLang="ko-KR" sz="2400" dirty="0">
                <a:solidFill>
                  <a:schemeClr val="bg1"/>
                </a:solidFill>
                <a:cs typeface="Arial" panose="020B0604020202020204" pitchFamily="34" charset="0"/>
              </a:rPr>
              <a:t>Navigating inside any large buildings is a difficult process because of complexity of buildings and due to present of multifloors in buliding Gps technology also does not 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1150" y="507365"/>
            <a:ext cx="6491605" cy="706755"/>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LITERATURE SURVEY</a:t>
            </a:r>
          </a:p>
        </p:txBody>
      </p:sp>
      <p:graphicFrame>
        <p:nvGraphicFramePr>
          <p:cNvPr id="4" name="Table 3"/>
          <p:cNvGraphicFramePr/>
          <p:nvPr/>
        </p:nvGraphicFramePr>
        <p:xfrm>
          <a:off x="655320" y="1431925"/>
          <a:ext cx="11234420" cy="4699635"/>
        </p:xfrm>
        <a:graphic>
          <a:graphicData uri="http://schemas.openxmlformats.org/drawingml/2006/table">
            <a:tbl>
              <a:tblPr firstRow="1" bandRow="1">
                <a:tableStyleId>{5C22544A-7EE6-4342-B048-85BDC9FD1C3A}</a:tableStyleId>
              </a:tblPr>
              <a:tblGrid>
                <a:gridCol w="778510">
                  <a:extLst>
                    <a:ext uri="{9D8B030D-6E8A-4147-A177-3AD203B41FA5}">
                      <a16:colId xmlns:a16="http://schemas.microsoft.com/office/drawing/2014/main" val="20000"/>
                    </a:ext>
                  </a:extLst>
                </a:gridCol>
                <a:gridCol w="1663700">
                  <a:extLst>
                    <a:ext uri="{9D8B030D-6E8A-4147-A177-3AD203B41FA5}">
                      <a16:colId xmlns:a16="http://schemas.microsoft.com/office/drawing/2014/main" val="20001"/>
                    </a:ext>
                  </a:extLst>
                </a:gridCol>
                <a:gridCol w="1984375">
                  <a:extLst>
                    <a:ext uri="{9D8B030D-6E8A-4147-A177-3AD203B41FA5}">
                      <a16:colId xmlns:a16="http://schemas.microsoft.com/office/drawing/2014/main" val="20002"/>
                    </a:ext>
                  </a:extLst>
                </a:gridCol>
                <a:gridCol w="3726815">
                  <a:extLst>
                    <a:ext uri="{9D8B030D-6E8A-4147-A177-3AD203B41FA5}">
                      <a16:colId xmlns:a16="http://schemas.microsoft.com/office/drawing/2014/main" val="20003"/>
                    </a:ext>
                  </a:extLst>
                </a:gridCol>
                <a:gridCol w="3081020">
                  <a:extLst>
                    <a:ext uri="{9D8B030D-6E8A-4147-A177-3AD203B41FA5}">
                      <a16:colId xmlns:a16="http://schemas.microsoft.com/office/drawing/2014/main" val="20004"/>
                    </a:ext>
                  </a:extLst>
                </a:gridCol>
              </a:tblGrid>
              <a:tr h="493395">
                <a:tc>
                  <a:txBody>
                    <a:bodyPr/>
                    <a:lstStyle/>
                    <a:p>
                      <a:pPr algn="ctr">
                        <a:buNone/>
                      </a:pPr>
                      <a:r>
                        <a:rPr lang="en-US"/>
                        <a:t>S.no</a:t>
                      </a:r>
                    </a:p>
                  </a:txBody>
                  <a:tcPr/>
                </a:tc>
                <a:tc>
                  <a:txBody>
                    <a:bodyPr/>
                    <a:lstStyle/>
                    <a:p>
                      <a:pPr algn="ctr">
                        <a:buNone/>
                      </a:pPr>
                      <a:r>
                        <a:rPr lang="en-US"/>
                        <a:t>Title</a:t>
                      </a:r>
                    </a:p>
                  </a:txBody>
                  <a:tcPr/>
                </a:tc>
                <a:tc>
                  <a:txBody>
                    <a:bodyPr/>
                    <a:lstStyle/>
                    <a:p>
                      <a:pPr algn="ctr">
                        <a:buNone/>
                      </a:pPr>
                      <a:r>
                        <a:rPr lang="en-US"/>
                        <a:t>Author</a:t>
                      </a:r>
                    </a:p>
                  </a:txBody>
                  <a:tcPr/>
                </a:tc>
                <a:tc>
                  <a:txBody>
                    <a:bodyPr/>
                    <a:lstStyle/>
                    <a:p>
                      <a:pPr algn="ctr">
                        <a:buNone/>
                      </a:pPr>
                      <a:r>
                        <a:rPr lang="en-US"/>
                        <a:t>Description</a:t>
                      </a:r>
                    </a:p>
                  </a:txBody>
                  <a:tcPr/>
                </a:tc>
                <a:tc>
                  <a:txBody>
                    <a:bodyPr/>
                    <a:lstStyle/>
                    <a:p>
                      <a:pPr algn="ctr">
                        <a:buNone/>
                      </a:pPr>
                      <a:r>
                        <a:rPr lang="en-US"/>
                        <a:t>Limitation</a:t>
                      </a:r>
                    </a:p>
                  </a:txBody>
                  <a:tcPr/>
                </a:tc>
                <a:extLst>
                  <a:ext uri="{0D108BD9-81ED-4DB2-BD59-A6C34878D82A}">
                    <a16:rowId xmlns:a16="http://schemas.microsoft.com/office/drawing/2014/main" val="10000"/>
                  </a:ext>
                </a:extLst>
              </a:tr>
              <a:tr h="4184015">
                <a:tc>
                  <a:txBody>
                    <a:bodyPr/>
                    <a:lstStyle/>
                    <a:p>
                      <a:pPr algn="ctr">
                        <a:buNone/>
                      </a:pPr>
                      <a:r>
                        <a:rPr lang="en-US"/>
                        <a:t>1.</a:t>
                      </a:r>
                    </a:p>
                    <a:p>
                      <a:pPr algn="ctr">
                        <a:buNone/>
                      </a:pPr>
                      <a:endParaRPr lang="en-US"/>
                    </a:p>
                    <a:p>
                      <a:pPr algn="ctr">
                        <a:buNone/>
                      </a:pPr>
                      <a:endParaRPr lang="en-US"/>
                    </a:p>
                    <a:p>
                      <a:pPr algn="ctr">
                        <a:buNone/>
                      </a:pPr>
                      <a:endParaRPr lang="en-US"/>
                    </a:p>
                    <a:p>
                      <a:pPr algn="ctr">
                        <a:buNone/>
                      </a:pPr>
                      <a:endParaRPr lang="en-US"/>
                    </a:p>
                    <a:p>
                      <a:pPr algn="ctr">
                        <a:buNone/>
                      </a:pPr>
                      <a:endParaRPr lang="en-US"/>
                    </a:p>
                    <a:p>
                      <a:pPr algn="ctr">
                        <a:buNone/>
                      </a:pPr>
                      <a:endParaRPr lang="en-US"/>
                    </a:p>
                    <a:p>
                      <a:pPr algn="ctr">
                        <a:buNone/>
                      </a:pPr>
                      <a:r>
                        <a:rPr lang="en-US"/>
                        <a:t>2.</a:t>
                      </a:r>
                    </a:p>
                  </a:txBody>
                  <a:tcPr/>
                </a:tc>
                <a:tc>
                  <a:txBody>
                    <a:bodyPr/>
                    <a:lstStyle/>
                    <a:p>
                      <a:pPr algn="ctr">
                        <a:buNone/>
                      </a:pPr>
                      <a:r>
                        <a:rPr lang="en-US"/>
                        <a:t>Indoor navigation using BLE (Bluetooth Low Energy) Beacons</a:t>
                      </a:r>
                    </a:p>
                    <a:p>
                      <a:pPr algn="ctr">
                        <a:buNone/>
                      </a:pPr>
                      <a:endParaRPr lang="en-US"/>
                    </a:p>
                    <a:p>
                      <a:pPr algn="ctr">
                        <a:buNone/>
                      </a:pPr>
                      <a:r>
                        <a:rPr lang="en-US"/>
                        <a:t>Indoor navigation using Wi-Fi</a:t>
                      </a:r>
                    </a:p>
                  </a:txBody>
                  <a:tcPr/>
                </a:tc>
                <a:tc>
                  <a:txBody>
                    <a:bodyPr/>
                    <a:lstStyle/>
                    <a:p>
                      <a:pPr algn="ctr">
                        <a:buNone/>
                      </a:pPr>
                      <a:r>
                        <a:rPr lang="en-US"/>
                        <a:t>Shailaja Patil</a:t>
                      </a:r>
                    </a:p>
                    <a:p>
                      <a:pPr algn="ctr">
                        <a:buNone/>
                      </a:pPr>
                      <a:endParaRPr lang="en-US"/>
                    </a:p>
                    <a:p>
                      <a:pPr algn="ctr">
                        <a:buNone/>
                      </a:pPr>
                      <a:r>
                        <a:rPr lang="en-US"/>
                        <a:t>Anukush A. Kalbandhe</a:t>
                      </a:r>
                    </a:p>
                    <a:p>
                      <a:pPr algn="ctr">
                        <a:buNone/>
                      </a:pPr>
                      <a:endParaRPr lang="en-US"/>
                    </a:p>
                    <a:p>
                      <a:pPr algn="ctr">
                        <a:buNone/>
                      </a:pPr>
                      <a:endParaRPr lang="en-US"/>
                    </a:p>
                    <a:p>
                      <a:pPr algn="ctr">
                        <a:buNone/>
                      </a:pPr>
                      <a:endParaRPr lang="en-US"/>
                    </a:p>
                    <a:p>
                      <a:pPr algn="ctr">
                        <a:buNone/>
                      </a:pPr>
                      <a:r>
                        <a:rPr lang="en-US"/>
                        <a:t>Tran Trong Khanh</a:t>
                      </a:r>
                    </a:p>
                    <a:p>
                      <a:pPr algn="ctr">
                        <a:buNone/>
                      </a:pPr>
                      <a:endParaRPr lang="en-US"/>
                    </a:p>
                    <a:p>
                      <a:pPr algn="ctr">
                        <a:buNone/>
                      </a:pPr>
                      <a:r>
                        <a:rPr lang="en-US"/>
                        <a:t>VanDung Nguyen</a:t>
                      </a:r>
                    </a:p>
                  </a:txBody>
                  <a:tcPr/>
                </a:tc>
                <a:tc>
                  <a:txBody>
                    <a:bodyPr/>
                    <a:lstStyle/>
                    <a:p>
                      <a:pPr algn="l">
                        <a:buNone/>
                      </a:pPr>
                      <a:r>
                        <a:rPr lang="en-US"/>
                        <a:t>They made use of Bluetooth beacons and a central gateway in order to achieve indoor navigation.</a:t>
                      </a:r>
                    </a:p>
                    <a:p>
                      <a:pPr algn="l">
                        <a:buNone/>
                      </a:pPr>
                      <a:endParaRPr lang="en-US"/>
                    </a:p>
                    <a:p>
                      <a:pPr algn="l">
                        <a:buNone/>
                      </a:pPr>
                      <a:endParaRPr lang="en-US"/>
                    </a:p>
                    <a:p>
                      <a:pPr algn="l">
                        <a:buNone/>
                      </a:pPr>
                      <a:endParaRPr lang="en-US"/>
                    </a:p>
                    <a:p>
                      <a:pPr algn="l">
                        <a:buNone/>
                      </a:pPr>
                      <a:r>
                        <a:rPr lang="en-US"/>
                        <a:t>This system works by defining coordinates using Wi-Fi access points that can transmit certain data. Using the RSSI (received signal strength indicator) and MAC-address, the system can define exactly the current location of the user’s device using the multilateration approach.</a:t>
                      </a:r>
                    </a:p>
                  </a:txBody>
                  <a:tcPr/>
                </a:tc>
                <a:tc>
                  <a:txBody>
                    <a:bodyPr/>
                    <a:lstStyle/>
                    <a:p>
                      <a:pPr indent="0" algn="l">
                        <a:buNone/>
                      </a:pPr>
                      <a:r>
                        <a:rPr lang="en-US"/>
                        <a:t>The bluetooth based system requires an external device for all real-time processing which makes it expensive and inconvinent.</a:t>
                      </a:r>
                    </a:p>
                    <a:p>
                      <a:pPr indent="0" algn="l">
                        <a:buNone/>
                      </a:pPr>
                      <a:endParaRPr lang="en-US"/>
                    </a:p>
                    <a:p>
                      <a:pPr indent="0" algn="l">
                        <a:buNone/>
                      </a:pPr>
                      <a:endParaRPr lang="en-US"/>
                    </a:p>
                    <a:p>
                      <a:pPr indent="0" algn="l">
                        <a:buNone/>
                      </a:pPr>
                      <a:r>
                        <a:rPr lang="en-US"/>
                        <a:t>Wi-Fi client based positioning is not possible with ios devices.</a:t>
                      </a:r>
                    </a:p>
                    <a:p>
                      <a:pPr indent="0" algn="l">
                        <a:buNone/>
                      </a:pPr>
                      <a:endParaRPr lang="en-US"/>
                    </a:p>
                    <a:p>
                      <a:pPr indent="0" algn="l">
                        <a:buNone/>
                      </a:pPr>
                      <a:r>
                        <a:rPr lang="en-US"/>
                        <a:t>It is relatively inaccurate.</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0150" y="1063625"/>
            <a:ext cx="5356225" cy="706755"/>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EXISTING SYSTEM </a:t>
            </a:r>
          </a:p>
        </p:txBody>
      </p:sp>
      <p:sp>
        <p:nvSpPr>
          <p:cNvPr id="2" name="TextBox 4"/>
          <p:cNvSpPr txBox="1"/>
          <p:nvPr/>
        </p:nvSpPr>
        <p:spPr>
          <a:xfrm>
            <a:off x="1200150" y="2098676"/>
            <a:ext cx="10026650" cy="902970"/>
          </a:xfrm>
          <a:prstGeom prst="rect">
            <a:avLst/>
          </a:prstGeom>
          <a:noFill/>
        </p:spPr>
        <p:txBody>
          <a:bodyPr wrap="square" rtlCol="0" anchor="ctr" anchorCtr="0">
            <a:spAutoFit/>
          </a:bodyPr>
          <a:lstStyle/>
          <a:p>
            <a:pPr lvl="0" algn="just">
              <a:lnSpc>
                <a:spcPct val="110000"/>
              </a:lnSpc>
            </a:pPr>
            <a:r>
              <a:rPr lang="en-US" altLang="ko-KR" sz="2400" dirty="0">
                <a:solidFill>
                  <a:schemeClr val="bg1"/>
                </a:solidFill>
                <a:cs typeface="Arial" panose="020B0604020202020204" pitchFamily="34" charset="0"/>
              </a:rPr>
              <a:t>The popular techniques include GPS, Wi-Fi-based positioning, BLE beacon-based positioning, magnetic field-based positioning.</a:t>
            </a:r>
          </a:p>
        </p:txBody>
      </p:sp>
      <p:sp>
        <p:nvSpPr>
          <p:cNvPr id="3" name="TextBox 5"/>
          <p:cNvSpPr txBox="1"/>
          <p:nvPr/>
        </p:nvSpPr>
        <p:spPr>
          <a:xfrm>
            <a:off x="1200150" y="3623945"/>
            <a:ext cx="5356225" cy="706755"/>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DRAWBACKS</a:t>
            </a:r>
          </a:p>
        </p:txBody>
      </p:sp>
      <p:sp>
        <p:nvSpPr>
          <p:cNvPr id="5" name="TextBox 4"/>
          <p:cNvSpPr txBox="1"/>
          <p:nvPr/>
        </p:nvSpPr>
        <p:spPr>
          <a:xfrm>
            <a:off x="1200150" y="4330383"/>
            <a:ext cx="10026650" cy="1308735"/>
          </a:xfrm>
          <a:prstGeom prst="rect">
            <a:avLst/>
          </a:prstGeom>
          <a:noFill/>
        </p:spPr>
        <p:txBody>
          <a:bodyPr wrap="square" rtlCol="0" anchor="ctr" anchorCtr="0">
            <a:spAutoFit/>
          </a:bodyPr>
          <a:lstStyle/>
          <a:p>
            <a:pPr lvl="0" algn="l">
              <a:lnSpc>
                <a:spcPct val="110000"/>
              </a:lnSpc>
            </a:pPr>
            <a:r>
              <a:rPr lang="en-US" altLang="ko-KR" sz="2400" dirty="0">
                <a:solidFill>
                  <a:schemeClr val="bg1"/>
                </a:solidFill>
                <a:cs typeface="Arial" panose="020B0604020202020204" pitchFamily="34" charset="0"/>
              </a:rPr>
              <a:t>GPS - Weak signal strength indoors</a:t>
            </a:r>
          </a:p>
          <a:p>
            <a:pPr lvl="0" algn="l">
              <a:lnSpc>
                <a:spcPct val="110000"/>
              </a:lnSpc>
            </a:pPr>
            <a:r>
              <a:rPr lang="en-US" altLang="ko-KR" sz="2400" dirty="0">
                <a:solidFill>
                  <a:schemeClr val="bg1"/>
                </a:solidFill>
                <a:cs typeface="Arial" panose="020B0604020202020204" pitchFamily="34" charset="0"/>
              </a:rPr>
              <a:t>Wi-Fi - Multipath effect</a:t>
            </a:r>
          </a:p>
          <a:p>
            <a:pPr lvl="0" algn="l">
              <a:lnSpc>
                <a:spcPct val="110000"/>
              </a:lnSpc>
            </a:pPr>
            <a:r>
              <a:rPr lang="en-US" altLang="ko-KR" sz="2400" dirty="0">
                <a:solidFill>
                  <a:schemeClr val="bg1"/>
                </a:solidFill>
                <a:cs typeface="Arial" panose="020B0604020202020204" pitchFamily="34" charset="0"/>
              </a:rPr>
              <a:t>BLE Beacon - Weather interference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1150" y="1400175"/>
            <a:ext cx="6491605" cy="706755"/>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PROPOSED SYSTEM</a:t>
            </a:r>
          </a:p>
        </p:txBody>
      </p:sp>
      <p:sp>
        <p:nvSpPr>
          <p:cNvPr id="2" name="TextBox 4"/>
          <p:cNvSpPr txBox="1"/>
          <p:nvPr/>
        </p:nvSpPr>
        <p:spPr>
          <a:xfrm>
            <a:off x="1083945" y="2617895"/>
            <a:ext cx="10026650" cy="2092111"/>
          </a:xfrm>
          <a:prstGeom prst="rect">
            <a:avLst/>
          </a:prstGeom>
          <a:noFill/>
        </p:spPr>
        <p:txBody>
          <a:bodyPr wrap="square" rtlCol="0" anchor="ctr" anchorCtr="0">
            <a:spAutoFit/>
          </a:bodyPr>
          <a:lstStyle/>
          <a:p>
            <a:pPr lvl="0" algn="just">
              <a:lnSpc>
                <a:spcPct val="110000"/>
              </a:lnSpc>
            </a:pPr>
            <a:r>
              <a:rPr lang="en-US" altLang="ko-KR" sz="2400" dirty="0">
                <a:solidFill>
                  <a:schemeClr val="bg1"/>
                </a:solidFill>
                <a:cs typeface="Arial" panose="020B0604020202020204" pitchFamily="34" charset="0"/>
                <a:sym typeface="+mn-ea"/>
              </a:rPr>
              <a:t>To develop and implement an indoor navigation system comprising of a smartphone based augmented reality android application for new visitors to a particular building, by searching and navigating through the places of interests.</a:t>
            </a:r>
            <a:endParaRPr lang="en-US" altLang="ko-KR" sz="2400" dirty="0">
              <a:solidFill>
                <a:schemeClr val="bg1"/>
              </a:solidFill>
              <a:cs typeface="Arial" panose="020B0604020202020204" pitchFamily="34" charset="0"/>
            </a:endParaRPr>
          </a:p>
          <a:p>
            <a:pPr lvl="0" algn="just">
              <a:lnSpc>
                <a:spcPct val="110000"/>
              </a:lnSpc>
            </a:pPr>
            <a:endParaRPr lang="en-US" altLang="ko-KR" sz="2400" dirty="0">
              <a:solidFill>
                <a:schemeClr val="bg1"/>
              </a:solidFill>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52102" y="887218"/>
            <a:ext cx="4887796" cy="706755"/>
          </a:xfrm>
          <a:prstGeom prst="rect">
            <a:avLst/>
          </a:prstGeom>
          <a:noFill/>
        </p:spPr>
        <p:txBody>
          <a:bodyPr wrap="square" rtlCol="0" anchor="ctr">
            <a:spAutoFit/>
          </a:bodyPr>
          <a:lstStyle/>
          <a:p>
            <a:r>
              <a:rPr lang="en-US" sz="4000" b="1" dirty="0">
                <a:solidFill>
                  <a:schemeClr val="accent1"/>
                </a:solidFill>
                <a:cs typeface="Arial" panose="020B0604020202020204" pitchFamily="34" charset="0"/>
              </a:rPr>
              <a:t>MODULE SPLIT-UP</a:t>
            </a:r>
          </a:p>
        </p:txBody>
      </p:sp>
      <p:sp>
        <p:nvSpPr>
          <p:cNvPr id="2" name="TextBox 4"/>
          <p:cNvSpPr txBox="1"/>
          <p:nvPr/>
        </p:nvSpPr>
        <p:spPr>
          <a:xfrm>
            <a:off x="1083945" y="2039545"/>
            <a:ext cx="10026650" cy="3717171"/>
          </a:xfrm>
          <a:prstGeom prst="rect">
            <a:avLst/>
          </a:prstGeom>
          <a:noFill/>
        </p:spPr>
        <p:txBody>
          <a:bodyPr wrap="square" rtlCol="0" anchor="ctr" anchorCtr="0">
            <a:spAutoFit/>
          </a:bodyPr>
          <a:lstStyle/>
          <a:p>
            <a:pPr marL="342900" lvl="0" indent="-342900" algn="just">
              <a:lnSpc>
                <a:spcPct val="110000"/>
              </a:lnSpc>
              <a:buFont typeface="Arial" panose="020B0604020202020204" pitchFamily="34" charset="0"/>
              <a:buChar char="•"/>
            </a:pPr>
            <a:r>
              <a:rPr lang="en-US" altLang="ko-KR" sz="2400" b="1" dirty="0">
                <a:solidFill>
                  <a:schemeClr val="bg1"/>
                </a:solidFill>
                <a:cs typeface="Arial" panose="020B0604020202020204" pitchFamily="34" charset="0"/>
                <a:sym typeface="+mn-ea"/>
              </a:rPr>
              <a:t>Admin</a:t>
            </a:r>
            <a:r>
              <a:rPr lang="en-US" altLang="ko-KR" sz="2400" dirty="0">
                <a:solidFill>
                  <a:schemeClr val="bg1"/>
                </a:solidFill>
                <a:cs typeface="Arial" panose="020B0604020202020204" pitchFamily="34" charset="0"/>
                <a:sym typeface="+mn-ea"/>
              </a:rPr>
              <a:t> : Responsible for rendering, updating and deletion of indoor maps.</a:t>
            </a:r>
          </a:p>
          <a:p>
            <a:pPr marL="342900" lvl="0" indent="-342900" algn="just">
              <a:lnSpc>
                <a:spcPct val="110000"/>
              </a:lnSpc>
              <a:buFont typeface="Arial" panose="020B0604020202020204" pitchFamily="34" charset="0"/>
              <a:buChar char="•"/>
            </a:pPr>
            <a:endParaRPr lang="en-US" altLang="ko-KR" sz="2400" dirty="0">
              <a:solidFill>
                <a:schemeClr val="bg1"/>
              </a:solidFill>
              <a:cs typeface="Arial" panose="020B0604020202020204" pitchFamily="34" charset="0"/>
              <a:sym typeface="+mn-ea"/>
            </a:endParaRPr>
          </a:p>
          <a:p>
            <a:pPr marL="342900" lvl="0" indent="-342900" algn="just">
              <a:lnSpc>
                <a:spcPct val="110000"/>
              </a:lnSpc>
              <a:buFont typeface="Arial" panose="020B0604020202020204" pitchFamily="34" charset="0"/>
              <a:buChar char="•"/>
            </a:pPr>
            <a:r>
              <a:rPr lang="en-US" altLang="ko-KR" sz="2400" b="1" dirty="0">
                <a:solidFill>
                  <a:schemeClr val="bg1"/>
                </a:solidFill>
                <a:cs typeface="Arial" panose="020B0604020202020204" pitchFamily="34" charset="0"/>
                <a:sym typeface="+mn-ea"/>
              </a:rPr>
              <a:t>User</a:t>
            </a:r>
            <a:r>
              <a:rPr lang="en-US" altLang="ko-KR" sz="2400" dirty="0">
                <a:solidFill>
                  <a:schemeClr val="bg1"/>
                </a:solidFill>
                <a:cs typeface="Arial" panose="020B0604020202020204" pitchFamily="34" charset="0"/>
                <a:sym typeface="+mn-ea"/>
              </a:rPr>
              <a:t> : End user who navigates the desired location using the 	    application.</a:t>
            </a:r>
          </a:p>
          <a:p>
            <a:pPr marL="342900" lvl="0" indent="-342900" algn="just">
              <a:lnSpc>
                <a:spcPct val="110000"/>
              </a:lnSpc>
              <a:buFont typeface="Arial" panose="020B0604020202020204" pitchFamily="34" charset="0"/>
              <a:buChar char="•"/>
            </a:pPr>
            <a:endParaRPr lang="en-US" altLang="ko-KR" sz="2400" dirty="0">
              <a:solidFill>
                <a:schemeClr val="bg1"/>
              </a:solidFill>
              <a:cs typeface="Arial" panose="020B0604020202020204" pitchFamily="34" charset="0"/>
              <a:sym typeface="+mn-ea"/>
            </a:endParaRPr>
          </a:p>
          <a:p>
            <a:pPr marL="342900" lvl="0" indent="-342900" algn="just">
              <a:lnSpc>
                <a:spcPct val="110000"/>
              </a:lnSpc>
              <a:buFont typeface="Arial" panose="020B0604020202020204" pitchFamily="34" charset="0"/>
              <a:buChar char="•"/>
            </a:pPr>
            <a:r>
              <a:rPr lang="en-US" altLang="ko-KR" sz="2400" b="1" dirty="0">
                <a:solidFill>
                  <a:schemeClr val="bg1"/>
                </a:solidFill>
                <a:cs typeface="Arial" panose="020B0604020202020204" pitchFamily="34" charset="0"/>
                <a:sym typeface="+mn-ea"/>
              </a:rPr>
              <a:t>Database</a:t>
            </a:r>
            <a:r>
              <a:rPr lang="en-US" altLang="ko-KR" sz="2400" dirty="0">
                <a:solidFill>
                  <a:schemeClr val="bg1"/>
                </a:solidFill>
                <a:cs typeface="Arial" panose="020B0604020202020204" pitchFamily="34" charset="0"/>
                <a:sym typeface="+mn-ea"/>
              </a:rPr>
              <a:t> : The location in which all the necessary map information, navigation algorithms, and code files are located.</a:t>
            </a:r>
          </a:p>
          <a:p>
            <a:pPr marL="342900" lvl="0" indent="-342900" algn="just">
              <a:lnSpc>
                <a:spcPct val="110000"/>
              </a:lnSpc>
              <a:buFont typeface="Arial" panose="020B0604020202020204" pitchFamily="34" charset="0"/>
              <a:buChar char="•"/>
            </a:pPr>
            <a:endParaRPr lang="en-US" altLang="ko-KR" sz="2400" dirty="0">
              <a:solidFill>
                <a:schemeClr val="bg1"/>
              </a:solidFill>
              <a:cs typeface="Arial" panose="020B0604020202020204" pitchFamily="34" charset="0"/>
            </a:endParaRPr>
          </a:p>
        </p:txBody>
      </p:sp>
    </p:spTree>
    <p:extLst>
      <p:ext uri="{BB962C8B-B14F-4D97-AF65-F5344CB8AC3E}">
        <p14:creationId xmlns:p14="http://schemas.microsoft.com/office/powerpoint/2010/main" val="2557782101"/>
      </p:ext>
    </p:extLst>
  </p:cSld>
  <p:clrMapOvr>
    <a:masterClrMapping/>
  </p:clrMapOvr>
</p:sld>
</file>

<file path=ppt/theme/theme1.xml><?xml version="1.0" encoding="utf-8"?>
<a:theme xmlns:a="http://schemas.openxmlformats.org/drawingml/2006/main" name="Cover and End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1171</Words>
  <Application>Microsoft Macintosh PowerPoint</Application>
  <PresentationFormat>Widescreen</PresentationFormat>
  <Paragraphs>133</Paragraphs>
  <Slides>25</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25</vt:i4>
      </vt:variant>
    </vt:vector>
  </HeadingPairs>
  <TitlesOfParts>
    <vt:vector size="31" baseType="lpstr">
      <vt:lpstr>Arial</vt:lpstr>
      <vt:lpstr>Calibri</vt:lpstr>
      <vt:lpstr>Cambria</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Revan ...</cp:lastModifiedBy>
  <cp:revision>105</cp:revision>
  <dcterms:created xsi:type="dcterms:W3CDTF">2022-12-10T06:53:00Z</dcterms:created>
  <dcterms:modified xsi:type="dcterms:W3CDTF">2023-04-27T09:19:57Z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1033-11.2.0.11440</vt:lpwstr>
  </property>
</Properties>
</file>