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4">
          <p15:clr>
            <a:srgbClr val="000000"/>
          </p15:clr>
        </p15:guide>
        <p15:guide id="2" pos="2849">
          <p15:clr>
            <a:srgbClr val="000000"/>
          </p15:clr>
        </p15:guide>
      </p15:sldGuideLst>
    </p:ext>
    <p:ext uri="http://customooxmlschemas.google.com/">
      <go:slidesCustomData xmlns:go="http://customooxmlschemas.google.com/" r:id="rId32" roundtripDataSignature="AMtx7mjMsQ6BtyQw7bEKcSxR0F/KnMTu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4" orient="horz"/>
        <p:guide pos="284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2" name="Shape 12"/>
        <p:cNvGrpSpPr/>
        <p:nvPr/>
      </p:nvGrpSpPr>
      <p:grpSpPr>
        <a:xfrm>
          <a:off x="0" y="0"/>
          <a:ext cx="0" cy="0"/>
          <a:chOff x="0" y="0"/>
          <a:chExt cx="0" cy="0"/>
        </a:xfrm>
      </p:grpSpPr>
      <p:sp>
        <p:nvSpPr>
          <p:cNvPr id="13" name="Google Shape;1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 name="Google Shape;1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8" name="Shape 18"/>
        <p:cNvGrpSpPr/>
        <p:nvPr/>
      </p:nvGrpSpPr>
      <p:grpSpPr>
        <a:xfrm>
          <a:off x="0" y="0"/>
          <a:ext cx="0" cy="0"/>
          <a:chOff x="0" y="0"/>
          <a:chExt cx="0" cy="0"/>
        </a:xfrm>
      </p:grpSpPr>
      <p:sp>
        <p:nvSpPr>
          <p:cNvPr id="19" name="Google Shape;1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 name="Google Shape;20;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7" name="Google Shape;1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F48"/>
        </a:solidFill>
      </p:bgPr>
    </p:bg>
    <p:spTree>
      <p:nvGrpSpPr>
        <p:cNvPr id="24" name="Shape 24"/>
        <p:cNvGrpSpPr/>
        <p:nvPr/>
      </p:nvGrpSpPr>
      <p:grpSpPr>
        <a:xfrm>
          <a:off x="0" y="0"/>
          <a:ext cx="0" cy="0"/>
          <a:chOff x="0" y="0"/>
          <a:chExt cx="0" cy="0"/>
        </a:xfrm>
      </p:grpSpPr>
      <p:sp>
        <p:nvSpPr>
          <p:cNvPr id="25" name="Google Shape;25;p1"/>
          <p:cNvSpPr/>
          <p:nvPr/>
        </p:nvSpPr>
        <p:spPr>
          <a:xfrm>
            <a:off x="0" y="3189288"/>
            <a:ext cx="5148263" cy="3668713"/>
          </a:xfrm>
          <a:custGeom>
            <a:rect b="b" l="l" r="r" t="t"/>
            <a:pathLst>
              <a:path extrusionOk="0" h="3670300" w="5151259">
                <a:moveTo>
                  <a:pt x="0" y="3657600"/>
                </a:moveTo>
                <a:lnTo>
                  <a:pt x="2867730" y="0"/>
                </a:lnTo>
                <a:lnTo>
                  <a:pt x="5151259" y="3670300"/>
                </a:lnTo>
                <a:lnTo>
                  <a:pt x="0" y="365760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
          <p:cNvSpPr txBox="1"/>
          <p:nvPr/>
        </p:nvSpPr>
        <p:spPr>
          <a:xfrm>
            <a:off x="5148580" y="1314768"/>
            <a:ext cx="6454775"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800"/>
              <a:buFont typeface="Arial"/>
              <a:buNone/>
            </a:pPr>
            <a:r>
              <a:rPr b="1" i="0" lang="en-US" sz="4800" u="none" cap="none" strike="noStrike">
                <a:solidFill>
                  <a:srgbClr val="FFFFFF"/>
                </a:solidFill>
                <a:latin typeface="Microsoft YaHei"/>
                <a:ea typeface="Microsoft YaHei"/>
                <a:cs typeface="Microsoft YaHei"/>
                <a:sym typeface="Microsoft YaHei"/>
              </a:rPr>
              <a:t>WIFI JAMMER</a:t>
            </a:r>
            <a:endParaRPr b="1" i="0" sz="4800" u="none">
              <a:solidFill>
                <a:srgbClr val="FFFFFF"/>
              </a:solidFill>
              <a:latin typeface="Microsoft YaHei"/>
              <a:ea typeface="Microsoft YaHei"/>
              <a:cs typeface="Microsoft YaHei"/>
              <a:sym typeface="Microsoft YaHei"/>
            </a:endParaRPr>
          </a:p>
        </p:txBody>
      </p:sp>
      <p:sp>
        <p:nvSpPr>
          <p:cNvPr id="27" name="Google Shape;27;p1"/>
          <p:cNvSpPr txBox="1"/>
          <p:nvPr/>
        </p:nvSpPr>
        <p:spPr>
          <a:xfrm>
            <a:off x="5384800" y="2407285"/>
            <a:ext cx="3505200" cy="368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FFFF"/>
              </a:buClr>
              <a:buSzPts val="1800"/>
              <a:buFont typeface="Arial"/>
              <a:buNone/>
            </a:pPr>
            <a:r>
              <a:rPr b="0" i="0" lang="en-US" sz="1800" u="none">
                <a:solidFill>
                  <a:srgbClr val="FFFFFF"/>
                </a:solidFill>
                <a:latin typeface="Microsoft YaHei"/>
                <a:ea typeface="Microsoft YaHei"/>
                <a:cs typeface="Microsoft YaHei"/>
                <a:sym typeface="Microsoft YaHei"/>
              </a:rPr>
              <a:t>USING IOT</a:t>
            </a:r>
            <a:endParaRPr b="0" i="0" sz="1800" u="none">
              <a:solidFill>
                <a:srgbClr val="FFFFFF"/>
              </a:solidFill>
              <a:latin typeface="Microsoft YaHei"/>
              <a:ea typeface="Microsoft YaHei"/>
              <a:cs typeface="Microsoft YaHei"/>
              <a:sym typeface="Microsoft YaHei"/>
            </a:endParaRPr>
          </a:p>
        </p:txBody>
      </p:sp>
      <p:sp>
        <p:nvSpPr>
          <p:cNvPr id="28" name="Google Shape;28;p1"/>
          <p:cNvSpPr/>
          <p:nvPr/>
        </p:nvSpPr>
        <p:spPr>
          <a:xfrm rot="5400000">
            <a:off x="-736600" y="736600"/>
            <a:ext cx="6858000" cy="5384800"/>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 name="Google Shape;29;p1"/>
          <p:cNvSpPr/>
          <p:nvPr/>
        </p:nvSpPr>
        <p:spPr>
          <a:xfrm>
            <a:off x="0" y="3575050"/>
            <a:ext cx="5148263" cy="328295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1"/>
          <p:cNvSpPr txBox="1"/>
          <p:nvPr/>
        </p:nvSpPr>
        <p:spPr>
          <a:xfrm>
            <a:off x="5384800" y="3189605"/>
            <a:ext cx="4782820" cy="27997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Microsoft YaHei"/>
                <a:ea typeface="Microsoft YaHei"/>
                <a:cs typeface="Microsoft YaHei"/>
                <a:sym typeface="Microsoft YaHei"/>
              </a:rPr>
              <a:t>-BY</a:t>
            </a:r>
            <a:endParaRPr b="0" i="0" sz="2000" u="none">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Microsoft YaHei"/>
                <a:ea typeface="Microsoft YaHei"/>
                <a:cs typeface="Microsoft YaHei"/>
                <a:sym typeface="Microsoft YaHei"/>
              </a:rPr>
              <a:t>K. REVAN	2451-19-737-178</a:t>
            </a:r>
            <a:endParaRPr b="0" i="0" sz="2000" u="none">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Microsoft YaHei"/>
                <a:ea typeface="Microsoft YaHei"/>
                <a:cs typeface="Microsoft YaHei"/>
                <a:sym typeface="Microsoft YaHei"/>
              </a:rPr>
              <a:t>V. YOGESH	2451-19-737-180</a:t>
            </a:r>
            <a:endParaRPr b="0" i="0" sz="2000" u="none">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Microsoft YaHei"/>
                <a:ea typeface="Microsoft YaHei"/>
                <a:cs typeface="Microsoft YaHei"/>
                <a:sym typeface="Microsoft YaHei"/>
              </a:rPr>
              <a:t>N. SUSHMA	2451-19-737-313</a:t>
            </a:r>
            <a:endParaRPr b="0" i="0" sz="2000" u="none">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lt1"/>
              </a:buClr>
              <a:buSzPts val="2000"/>
              <a:buFont typeface="Arial"/>
              <a:buNone/>
            </a:pPr>
            <a:r>
              <a:rPr b="0" i="0" lang="en-US" sz="2000" u="sng">
                <a:solidFill>
                  <a:schemeClr val="lt1"/>
                </a:solidFill>
                <a:latin typeface="Microsoft YaHei"/>
                <a:ea typeface="Microsoft YaHei"/>
                <a:cs typeface="Microsoft YaHei"/>
                <a:sym typeface="Microsoft YaHei"/>
              </a:rPr>
              <a:t>UNDER THE GUIDANCE OF</a:t>
            </a:r>
            <a:endParaRPr b="0" i="0" sz="2000" u="sng">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Microsoft YaHei"/>
                <a:ea typeface="Microsoft YaHei"/>
                <a:cs typeface="Microsoft YaHei"/>
                <a:sym typeface="Microsoft YaHei"/>
              </a:rPr>
              <a:t>CH. SRUJANA, Assistant Professor</a:t>
            </a:r>
            <a:endParaRPr b="0" i="0" sz="1800" u="none">
              <a:solidFill>
                <a:schemeClr val="lt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Microsoft YaHei"/>
                <a:ea typeface="Microsoft YaHei"/>
                <a:cs typeface="Microsoft YaHei"/>
                <a:sym typeface="Microsoft YaHei"/>
              </a:rPr>
              <a:t>Department of I.T.</a:t>
            </a:r>
            <a:endParaRPr b="0" i="0" sz="1800" u="none">
              <a:solidFill>
                <a:schemeClr val="lt1"/>
              </a:solidFill>
              <a:latin typeface="Microsoft YaHei"/>
              <a:ea typeface="Microsoft YaHei"/>
              <a:cs typeface="Microsoft YaHei"/>
              <a:sym typeface="Microsoft 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9" name="Google Shape;99;p10"/>
          <p:cNvSpPr/>
          <p:nvPr/>
        </p:nvSpPr>
        <p:spPr>
          <a:xfrm rot="656905">
            <a:off x="-218440" y="205740"/>
            <a:ext cx="2979420" cy="2131695"/>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0" name="Google Shape;100;p10"/>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1" name="Google Shape;101;p10"/>
          <p:cNvSpPr txBox="1"/>
          <p:nvPr/>
        </p:nvSpPr>
        <p:spPr>
          <a:xfrm>
            <a:off x="2736850" y="291465"/>
            <a:ext cx="7830185" cy="35077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Microsoft YaHei"/>
                <a:ea typeface="Microsoft YaHei"/>
                <a:cs typeface="Microsoft YaHei"/>
                <a:sym typeface="Microsoft YaHei"/>
              </a:rPr>
              <a:t>		     </a:t>
            </a:r>
            <a:r>
              <a:rPr b="1" i="0" lang="en-US" sz="2800" u="none">
                <a:solidFill>
                  <a:schemeClr val="dk1"/>
                </a:solidFill>
                <a:latin typeface="Microsoft YaHei"/>
                <a:ea typeface="Microsoft YaHei"/>
                <a:cs typeface="Microsoft YaHei"/>
                <a:sym typeface="Microsoft YaHei"/>
              </a:rPr>
              <a:t>IMPLEMENTATION</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Microsoft YaHei"/>
                <a:ea typeface="Microsoft YaHei"/>
                <a:cs typeface="Microsoft YaHei"/>
                <a:sym typeface="Microsoft YaHei"/>
              </a:rPr>
              <a:t>Node Mcu</a:t>
            </a:r>
            <a:r>
              <a:rPr b="0" i="0" lang="en-US" sz="2400" u="none">
                <a:solidFill>
                  <a:schemeClr val="dk1"/>
                </a:solidFill>
                <a:latin typeface="Microsoft YaHei"/>
                <a:ea typeface="Microsoft YaHei"/>
                <a:cs typeface="Microsoft YaHei"/>
                <a:sym typeface="Microsoft YaHei"/>
              </a:rPr>
              <a:t> &amp; </a:t>
            </a:r>
            <a:r>
              <a:rPr b="1" i="0" lang="en-US" sz="2400" u="none">
                <a:solidFill>
                  <a:schemeClr val="dk1"/>
                </a:solidFill>
                <a:latin typeface="Microsoft YaHei"/>
                <a:ea typeface="Microsoft YaHei"/>
                <a:cs typeface="Microsoft YaHei"/>
                <a:sym typeface="Microsoft YaHei"/>
              </a:rPr>
              <a:t>ESP8266 </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Microsoft YaHei"/>
                <a:ea typeface="Microsoft YaHei"/>
                <a:cs typeface="Microsoft YaHei"/>
                <a:sym typeface="Microsoft YaHei"/>
              </a:rPr>
              <a:t>The ESP8266 is a low-cost WiFi chip with full TCP/IP stack and MCU (microcontroller unit) capability produced by Shanghai-based Chinese manufacturer, Espressif Systems.</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Microsoft YaHei"/>
                <a:ea typeface="Microsoft YaHei"/>
                <a:cs typeface="Microsoft YaHei"/>
                <a:sym typeface="Microsoft YaHei"/>
              </a:rPr>
              <a:t>NodeMCU is an open source IOT platform. It includes firmware which runs on the ESP8266 Wi-Fi SoC from Espressif Systems, and hardware.</a:t>
            </a:r>
            <a:endParaRPr b="0" i="0" sz="1800" u="none">
              <a:solidFill>
                <a:schemeClr val="dk1"/>
              </a:solidFill>
              <a:latin typeface="Microsoft YaHei"/>
              <a:ea typeface="Microsoft YaHei"/>
              <a:cs typeface="Microsoft YaHei"/>
              <a:sym typeface="Microsoft YaHei"/>
            </a:endParaRPr>
          </a:p>
        </p:txBody>
      </p:sp>
      <p:pic>
        <p:nvPicPr>
          <p:cNvPr id="102" name="Google Shape;102;p10"/>
          <p:cNvPicPr preferRelativeResize="0"/>
          <p:nvPr>
            <p:ph idx="1" type="body"/>
          </p:nvPr>
        </p:nvPicPr>
        <p:blipFill rotWithShape="1">
          <a:blip r:embed="rId3">
            <a:alphaModFix/>
          </a:blip>
          <a:srcRect b="13679" l="12310" r="12242" t="18166"/>
          <a:stretch/>
        </p:blipFill>
        <p:spPr>
          <a:xfrm>
            <a:off x="3198075" y="3878580"/>
            <a:ext cx="2868300" cy="1948800"/>
          </a:xfrm>
          <a:prstGeom prst="rect">
            <a:avLst/>
          </a:prstGeom>
          <a:noFill/>
          <a:ln>
            <a:noFill/>
          </a:ln>
        </p:spPr>
      </p:pic>
      <p:pic>
        <p:nvPicPr>
          <p:cNvPr id="103" name="Google Shape;103;p10"/>
          <p:cNvPicPr preferRelativeResize="0"/>
          <p:nvPr/>
        </p:nvPicPr>
        <p:blipFill rotWithShape="1">
          <a:blip r:embed="rId4">
            <a:alphaModFix/>
          </a:blip>
          <a:srcRect b="10329" l="8976" r="8144" t="7668"/>
          <a:stretch/>
        </p:blipFill>
        <p:spPr>
          <a:xfrm>
            <a:off x="6545580" y="3878580"/>
            <a:ext cx="2914015" cy="2132330"/>
          </a:xfrm>
          <a:prstGeom prst="rect">
            <a:avLst/>
          </a:prstGeom>
          <a:noFill/>
          <a:ln>
            <a:noFill/>
          </a:ln>
        </p:spPr>
      </p:pic>
      <p:sp>
        <p:nvSpPr>
          <p:cNvPr id="104" name="Google Shape;104;p10"/>
          <p:cNvSpPr txBox="1"/>
          <p:nvPr/>
        </p:nvSpPr>
        <p:spPr>
          <a:xfrm>
            <a:off x="3851910" y="6010910"/>
            <a:ext cx="560768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ESP 8266 			Node MCU</a:t>
            </a:r>
            <a:endParaRPr b="0" i="0" sz="2000" u="none">
              <a:solidFill>
                <a:schemeClr val="dk1"/>
              </a:solidFill>
              <a:latin typeface="Microsoft YaHei"/>
              <a:ea typeface="Microsoft YaHei"/>
              <a:cs typeface="Microsoft YaHei"/>
              <a:sym typeface="Microsoft YaHe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0" name="Google Shape;110;p11"/>
          <p:cNvSpPr/>
          <p:nvPr/>
        </p:nvSpPr>
        <p:spPr>
          <a:xfrm rot="656905">
            <a:off x="-219710" y="207010"/>
            <a:ext cx="2994660" cy="2143125"/>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1" name="Google Shape;111;p11"/>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2" name="Google Shape;112;p11"/>
          <p:cNvSpPr txBox="1"/>
          <p:nvPr/>
        </p:nvSpPr>
        <p:spPr>
          <a:xfrm>
            <a:off x="2764790" y="1553845"/>
            <a:ext cx="8123555" cy="31381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Microsoft YaHei"/>
                <a:ea typeface="Microsoft YaHei"/>
                <a:cs typeface="Microsoft YaHei"/>
                <a:sym typeface="Microsoft YaHei"/>
              </a:rPr>
              <a:t>The NodeMCU (Node MicroController Unit) is an open source software and hardware development environment that is built around a very inexpensive System-on-a-Chip (SoC) called the ESP8266. </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Microsoft YaHei"/>
                <a:ea typeface="Microsoft YaHei"/>
                <a:cs typeface="Microsoft YaHei"/>
                <a:sym typeface="Microsoft YaHei"/>
              </a:rPr>
              <a:t>The ESP8266, designed and manufactured by Espressif Systems, contains all crucial elements of the modern computer: CPU, RAM, networking (wifi), and even a modern operating system and SDK.</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Microsoft YaHei"/>
                <a:ea typeface="Microsoft YaHei"/>
                <a:cs typeface="Microsoft YaHei"/>
                <a:sym typeface="Microsoft YaHei"/>
              </a:rPr>
              <a:t>Through its pins we can read inputs - light on a sensor, a finger on a button, or a Twitter message -and turn them into an output - activating a motor, turning on an LED, publishing something online. </a:t>
            </a:r>
            <a:endParaRPr b="0" i="0" sz="1800" u="none">
              <a:solidFill>
                <a:schemeClr val="dk1"/>
              </a:solidFill>
              <a:latin typeface="Microsoft YaHei"/>
              <a:ea typeface="Microsoft YaHei"/>
              <a:cs typeface="Microsoft YaHei"/>
              <a:sym typeface="Microsoft YaHei"/>
            </a:endParaRPr>
          </a:p>
        </p:txBody>
      </p:sp>
      <p:pic>
        <p:nvPicPr>
          <p:cNvPr id="113" name="Google Shape;113;p11"/>
          <p:cNvPicPr preferRelativeResize="0"/>
          <p:nvPr>
            <p:ph idx="1" type="body"/>
          </p:nvPr>
        </p:nvPicPr>
        <p:blipFill rotWithShape="1">
          <a:blip r:embed="rId3">
            <a:alphaModFix/>
          </a:blip>
          <a:srcRect b="9867" l="7037" r="6607" t="10127"/>
          <a:stretch/>
        </p:blipFill>
        <p:spPr>
          <a:xfrm>
            <a:off x="4095750" y="4794885"/>
            <a:ext cx="4000500" cy="1765935"/>
          </a:xfrm>
          <a:prstGeom prst="rect">
            <a:avLst/>
          </a:prstGeom>
          <a:noFill/>
          <a:ln>
            <a:noFill/>
          </a:ln>
        </p:spPr>
      </p:pic>
      <p:sp>
        <p:nvSpPr>
          <p:cNvPr id="114" name="Google Shape;114;p11"/>
          <p:cNvSpPr txBox="1"/>
          <p:nvPr/>
        </p:nvSpPr>
        <p:spPr>
          <a:xfrm>
            <a:off x="4646930" y="551180"/>
            <a:ext cx="2992120"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4000" u="none">
                <a:solidFill>
                  <a:schemeClr val="dk1"/>
                </a:solidFill>
                <a:latin typeface="Microsoft YaHei"/>
                <a:ea typeface="Microsoft YaHei"/>
                <a:cs typeface="Microsoft YaHei"/>
                <a:sym typeface="Microsoft YaHei"/>
              </a:rPr>
              <a:t>Node MCU</a:t>
            </a:r>
            <a:endParaRPr b="1" i="0" sz="4000" u="none">
              <a:solidFill>
                <a:schemeClr val="dk1"/>
              </a:solidFill>
              <a:latin typeface="Microsoft YaHei"/>
              <a:ea typeface="Microsoft YaHei"/>
              <a:cs typeface="Microsoft YaHei"/>
              <a:sym typeface="Microsoft YaHe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0" name="Google Shape;120;p12"/>
          <p:cNvSpPr/>
          <p:nvPr/>
        </p:nvSpPr>
        <p:spPr>
          <a:xfrm rot="656905">
            <a:off x="-226695" y="215265"/>
            <a:ext cx="3086735" cy="2208530"/>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1" name="Google Shape;121;p12"/>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2" name="Google Shape;122;p12"/>
          <p:cNvSpPr txBox="1"/>
          <p:nvPr/>
        </p:nvSpPr>
        <p:spPr>
          <a:xfrm>
            <a:off x="2959100" y="1100455"/>
            <a:ext cx="7830300" cy="54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Microsoft YaHei"/>
                <a:ea typeface="Microsoft YaHei"/>
                <a:cs typeface="Microsoft YaHei"/>
                <a:sym typeface="Microsoft YaHei"/>
              </a:rPr>
              <a:t>APPLICATIONS OF WiFi JAMMER</a:t>
            </a:r>
            <a:endParaRPr b="1" i="0" sz="32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Confidential Meetings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Ensure Peace and Quiet</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Stop Distractions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a:t>
            </a:r>
            <a:r>
              <a:rPr b="0" i="0" lang="en-US" sz="2000" u="none">
                <a:solidFill>
                  <a:schemeClr val="dk1"/>
                </a:solidFill>
                <a:latin typeface="Microsoft YaHei"/>
                <a:ea typeface="Microsoft YaHei"/>
                <a:cs typeface="Microsoft YaHei"/>
                <a:sym typeface="Microsoft YaHei"/>
              </a:rPr>
              <a:t>Minimize Cyber Attacks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Disconnect Unwanted Devices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Prevent Cheating (exams)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Parental Control</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8" name="Google Shape;128;p13"/>
          <p:cNvSpPr/>
          <p:nvPr/>
        </p:nvSpPr>
        <p:spPr>
          <a:xfrm rot="656905">
            <a:off x="-219710" y="207010"/>
            <a:ext cx="2997200" cy="2144395"/>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9" name="Google Shape;129;p13"/>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0" name="Google Shape;130;p13"/>
          <p:cNvSpPr txBox="1"/>
          <p:nvPr/>
        </p:nvSpPr>
        <p:spPr>
          <a:xfrm>
            <a:off x="3154680" y="1589405"/>
            <a:ext cx="7830185" cy="39693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DRAWBACKS OF WiFi JAMMER</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Precision Is Difficult</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Massive Collateral Damage</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Federal Restrictions And Concerns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Other Complications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Screenshot (33)" id="135" name="Google Shape;135;p14"/>
          <p:cNvPicPr preferRelativeResize="0"/>
          <p:nvPr>
            <p:ph idx="1" type="body"/>
          </p:nvPr>
        </p:nvPicPr>
        <p:blipFill rotWithShape="1">
          <a:blip r:embed="rId3">
            <a:alphaModFix/>
          </a:blip>
          <a:srcRect b="3918" l="76483" r="0" t="28308"/>
          <a:stretch/>
        </p:blipFill>
        <p:spPr>
          <a:xfrm>
            <a:off x="4274185" y="818515"/>
            <a:ext cx="3643500" cy="5907300"/>
          </a:xfrm>
          <a:prstGeom prst="rect">
            <a:avLst/>
          </a:prstGeom>
          <a:noFill/>
          <a:ln>
            <a:noFill/>
          </a:ln>
        </p:spPr>
      </p:pic>
      <p:sp>
        <p:nvSpPr>
          <p:cNvPr id="136" name="Google Shape;136;p14"/>
          <p:cNvSpPr txBox="1"/>
          <p:nvPr/>
        </p:nvSpPr>
        <p:spPr>
          <a:xfrm>
            <a:off x="1040765" y="234950"/>
            <a:ext cx="2424430" cy="583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Microsoft YaHei"/>
                <a:ea typeface="Microsoft YaHei"/>
                <a:cs typeface="Microsoft YaHei"/>
                <a:sym typeface="Microsoft YaHei"/>
              </a:rPr>
              <a:t>RESULT </a:t>
            </a:r>
            <a:endParaRPr b="1" i="0" sz="3200" u="none">
              <a:solidFill>
                <a:schemeClr val="dk1"/>
              </a:solidFill>
              <a:latin typeface="Microsoft YaHei"/>
              <a:ea typeface="Microsoft YaHei"/>
              <a:cs typeface="Microsoft YaHei"/>
              <a:sym typeface="Microsoft YaHei"/>
            </a:endParaRPr>
          </a:p>
        </p:txBody>
      </p:sp>
      <p:pic>
        <p:nvPicPr>
          <p:cNvPr descr="arrow-9204" id="137" name="Google Shape;137;p14"/>
          <p:cNvPicPr preferRelativeResize="0"/>
          <p:nvPr/>
        </p:nvPicPr>
        <p:blipFill rotWithShape="1">
          <a:blip r:embed="rId4">
            <a:alphaModFix/>
          </a:blip>
          <a:srcRect b="0" l="0" r="0" t="0"/>
          <a:stretch/>
        </p:blipFill>
        <p:spPr>
          <a:xfrm rot="-660000">
            <a:off x="2785110" y="662305"/>
            <a:ext cx="1489075" cy="12750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Screenshot (35)" id="142" name="Google Shape;142;p15"/>
          <p:cNvPicPr preferRelativeResize="0"/>
          <p:nvPr/>
        </p:nvPicPr>
        <p:blipFill rotWithShape="1">
          <a:blip r:embed="rId3">
            <a:alphaModFix/>
          </a:blip>
          <a:srcRect b="3775" l="0" r="0" t="11313"/>
          <a:stretch/>
        </p:blipFill>
        <p:spPr>
          <a:xfrm>
            <a:off x="683260" y="1136015"/>
            <a:ext cx="10824845" cy="5170805"/>
          </a:xfrm>
          <a:prstGeom prst="rect">
            <a:avLst/>
          </a:prstGeom>
          <a:noFill/>
          <a:ln>
            <a:noFill/>
          </a:ln>
        </p:spPr>
      </p:pic>
      <p:sp>
        <p:nvSpPr>
          <p:cNvPr id="143" name="Google Shape;143;p15"/>
          <p:cNvSpPr txBox="1"/>
          <p:nvPr/>
        </p:nvSpPr>
        <p:spPr>
          <a:xfrm>
            <a:off x="1280795" y="435610"/>
            <a:ext cx="459676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Microsoft YaHei"/>
                <a:ea typeface="Microsoft YaHei"/>
                <a:cs typeface="Microsoft YaHei"/>
                <a:sym typeface="Microsoft YaHei"/>
              </a:rPr>
              <a:t>SCANNING NETWORKS</a:t>
            </a:r>
            <a:endParaRPr b="1" i="0" sz="2400" u="none">
              <a:solidFill>
                <a:schemeClr val="dk1"/>
              </a:solidFill>
              <a:latin typeface="Microsoft YaHei"/>
              <a:ea typeface="Microsoft YaHei"/>
              <a:cs typeface="Microsoft YaHei"/>
              <a:sym typeface="Microsoft YaHei"/>
            </a:endParaRPr>
          </a:p>
        </p:txBody>
      </p:sp>
      <p:pic>
        <p:nvPicPr>
          <p:cNvPr descr="arrow-9204" id="144" name="Google Shape;144;p15"/>
          <p:cNvPicPr preferRelativeResize="0"/>
          <p:nvPr>
            <p:ph idx="1" type="body"/>
          </p:nvPr>
        </p:nvPicPr>
        <p:blipFill rotWithShape="1">
          <a:blip r:embed="rId4">
            <a:alphaModFix/>
          </a:blip>
          <a:srcRect b="0" l="0" r="0" t="0"/>
          <a:stretch/>
        </p:blipFill>
        <p:spPr>
          <a:xfrm rot="-4500000">
            <a:off x="127635" y="1318895"/>
            <a:ext cx="1105535" cy="9467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Screenshot (36)" id="149" name="Google Shape;149;p16"/>
          <p:cNvPicPr preferRelativeResize="0"/>
          <p:nvPr/>
        </p:nvPicPr>
        <p:blipFill rotWithShape="1">
          <a:blip r:embed="rId3">
            <a:alphaModFix/>
          </a:blip>
          <a:srcRect b="4379" l="0" r="0" t="10598"/>
          <a:stretch/>
        </p:blipFill>
        <p:spPr>
          <a:xfrm>
            <a:off x="698500" y="1228090"/>
            <a:ext cx="10795635" cy="5163185"/>
          </a:xfrm>
          <a:prstGeom prst="rect">
            <a:avLst/>
          </a:prstGeom>
          <a:noFill/>
          <a:ln>
            <a:noFill/>
          </a:ln>
        </p:spPr>
      </p:pic>
      <p:sp>
        <p:nvSpPr>
          <p:cNvPr id="150" name="Google Shape;150;p16"/>
          <p:cNvSpPr txBox="1"/>
          <p:nvPr/>
        </p:nvSpPr>
        <p:spPr>
          <a:xfrm>
            <a:off x="1249680" y="367665"/>
            <a:ext cx="450977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SELECTING NETWORKS</a:t>
            </a:r>
            <a:endParaRPr b="1" i="0" sz="2800" u="none">
              <a:solidFill>
                <a:schemeClr val="dk1"/>
              </a:solidFill>
              <a:latin typeface="Microsoft YaHei"/>
              <a:ea typeface="Microsoft YaHei"/>
              <a:cs typeface="Microsoft YaHei"/>
              <a:sym typeface="Microsoft YaHei"/>
            </a:endParaRPr>
          </a:p>
        </p:txBody>
      </p:sp>
      <p:pic>
        <p:nvPicPr>
          <p:cNvPr descr="arrow-9204" id="151" name="Google Shape;151;p16"/>
          <p:cNvPicPr preferRelativeResize="0"/>
          <p:nvPr>
            <p:ph idx="1" type="body"/>
          </p:nvPr>
        </p:nvPicPr>
        <p:blipFill rotWithShape="1">
          <a:blip r:embed="rId4">
            <a:alphaModFix/>
          </a:blip>
          <a:srcRect b="0" l="0" r="0" t="0"/>
          <a:stretch/>
        </p:blipFill>
        <p:spPr>
          <a:xfrm rot="600000">
            <a:off x="1409065" y="5646420"/>
            <a:ext cx="795528" cy="6812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Screenshot (38)" id="156" name="Google Shape;156;p17"/>
          <p:cNvPicPr preferRelativeResize="0"/>
          <p:nvPr/>
        </p:nvPicPr>
        <p:blipFill rotWithShape="1">
          <a:blip r:embed="rId3">
            <a:alphaModFix/>
          </a:blip>
          <a:srcRect b="4285" l="0" r="0" t="10457"/>
          <a:stretch/>
        </p:blipFill>
        <p:spPr>
          <a:xfrm>
            <a:off x="749300" y="1137920"/>
            <a:ext cx="10693400" cy="5128260"/>
          </a:xfrm>
          <a:prstGeom prst="rect">
            <a:avLst/>
          </a:prstGeom>
          <a:noFill/>
          <a:ln>
            <a:noFill/>
          </a:ln>
        </p:spPr>
      </p:pic>
      <p:sp>
        <p:nvSpPr>
          <p:cNvPr id="157" name="Google Shape;157;p17"/>
          <p:cNvSpPr txBox="1"/>
          <p:nvPr/>
        </p:nvSpPr>
        <p:spPr>
          <a:xfrm>
            <a:off x="1341120" y="286385"/>
            <a:ext cx="679005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SELECTING ATTACK TYPE</a:t>
            </a:r>
            <a:endParaRPr b="1" i="0" sz="2800" u="none">
              <a:solidFill>
                <a:schemeClr val="dk1"/>
              </a:solidFill>
              <a:latin typeface="Microsoft YaHei"/>
              <a:ea typeface="Microsoft YaHei"/>
              <a:cs typeface="Microsoft YaHei"/>
              <a:sym typeface="Microsoft YaHei"/>
            </a:endParaRPr>
          </a:p>
        </p:txBody>
      </p:sp>
      <p:pic>
        <p:nvPicPr>
          <p:cNvPr descr="arrow-9204" id="158" name="Google Shape;158;p17"/>
          <p:cNvPicPr preferRelativeResize="0"/>
          <p:nvPr>
            <p:ph idx="1" type="body"/>
          </p:nvPr>
        </p:nvPicPr>
        <p:blipFill rotWithShape="1">
          <a:blip r:embed="rId4">
            <a:alphaModFix/>
          </a:blip>
          <a:srcRect b="0" l="0" r="0" t="0"/>
          <a:stretch/>
        </p:blipFill>
        <p:spPr>
          <a:xfrm rot="-2820000">
            <a:off x="1177290" y="1252855"/>
            <a:ext cx="1003935" cy="86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Screenshot (40)" id="163" name="Google Shape;163;p18"/>
          <p:cNvPicPr preferRelativeResize="0"/>
          <p:nvPr/>
        </p:nvPicPr>
        <p:blipFill rotWithShape="1">
          <a:blip r:embed="rId3">
            <a:alphaModFix/>
          </a:blip>
          <a:srcRect b="3866" l="0" r="0" t="11274"/>
          <a:stretch/>
        </p:blipFill>
        <p:spPr>
          <a:xfrm>
            <a:off x="709295" y="1203960"/>
            <a:ext cx="10774045" cy="5142865"/>
          </a:xfrm>
          <a:prstGeom prst="rect">
            <a:avLst/>
          </a:prstGeom>
          <a:noFill/>
          <a:ln>
            <a:noFill/>
          </a:ln>
        </p:spPr>
      </p:pic>
      <p:sp>
        <p:nvSpPr>
          <p:cNvPr id="164" name="Google Shape;164;p18"/>
          <p:cNvSpPr txBox="1"/>
          <p:nvPr/>
        </p:nvSpPr>
        <p:spPr>
          <a:xfrm>
            <a:off x="1249680" y="236220"/>
            <a:ext cx="494601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DEAUTH ATTACK</a:t>
            </a:r>
            <a:endParaRPr b="1" i="0" sz="2800" u="none">
              <a:solidFill>
                <a:schemeClr val="dk1"/>
              </a:solidFill>
              <a:latin typeface="Microsoft YaHei"/>
              <a:ea typeface="Microsoft YaHei"/>
              <a:cs typeface="Microsoft YaHei"/>
              <a:sym typeface="Microsoft YaHei"/>
            </a:endParaRPr>
          </a:p>
        </p:txBody>
      </p:sp>
      <p:pic>
        <p:nvPicPr>
          <p:cNvPr descr="arrow-37902" id="165" name="Google Shape;165;p18"/>
          <p:cNvPicPr preferRelativeResize="0"/>
          <p:nvPr/>
        </p:nvPicPr>
        <p:blipFill rotWithShape="1">
          <a:blip r:embed="rId4">
            <a:alphaModFix/>
          </a:blip>
          <a:srcRect b="0" l="0" r="0" t="0"/>
          <a:stretch/>
        </p:blipFill>
        <p:spPr>
          <a:xfrm rot="10800000">
            <a:off x="1549400" y="3721100"/>
            <a:ext cx="834390" cy="4368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Screenshot (41)" id="170" name="Google Shape;170;p19"/>
          <p:cNvPicPr preferRelativeResize="0"/>
          <p:nvPr/>
        </p:nvPicPr>
        <p:blipFill rotWithShape="1">
          <a:blip r:embed="rId3">
            <a:alphaModFix/>
          </a:blip>
          <a:srcRect b="4273" l="0" r="0" t="10623"/>
          <a:stretch/>
        </p:blipFill>
        <p:spPr>
          <a:xfrm>
            <a:off x="727710" y="1168400"/>
            <a:ext cx="10736580" cy="5139690"/>
          </a:xfrm>
          <a:prstGeom prst="rect">
            <a:avLst/>
          </a:prstGeom>
          <a:noFill/>
          <a:ln>
            <a:noFill/>
          </a:ln>
        </p:spPr>
      </p:pic>
      <p:sp>
        <p:nvSpPr>
          <p:cNvPr id="171" name="Google Shape;171;p19"/>
          <p:cNvSpPr txBox="1"/>
          <p:nvPr/>
        </p:nvSpPr>
        <p:spPr>
          <a:xfrm>
            <a:off x="1341120" y="286385"/>
            <a:ext cx="444881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BEACON ATTACK</a:t>
            </a:r>
            <a:endParaRPr b="1" i="0" sz="2800" u="none">
              <a:solidFill>
                <a:schemeClr val="dk1"/>
              </a:solidFill>
              <a:latin typeface="Microsoft YaHei"/>
              <a:ea typeface="Microsoft YaHei"/>
              <a:cs typeface="Microsoft YaHei"/>
              <a:sym typeface="Microsoft YaHei"/>
            </a:endParaRPr>
          </a:p>
        </p:txBody>
      </p:sp>
      <p:pic>
        <p:nvPicPr>
          <p:cNvPr descr="arrow-37902" id="172" name="Google Shape;172;p19"/>
          <p:cNvPicPr preferRelativeResize="0"/>
          <p:nvPr>
            <p:ph idx="1" type="body"/>
          </p:nvPr>
        </p:nvPicPr>
        <p:blipFill rotWithShape="1">
          <a:blip r:embed="rId4">
            <a:alphaModFix/>
          </a:blip>
          <a:srcRect b="0" l="0" r="0" t="0"/>
          <a:stretch/>
        </p:blipFill>
        <p:spPr>
          <a:xfrm rot="10800000">
            <a:off x="1470660" y="3398520"/>
            <a:ext cx="985520" cy="5162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2"/>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 name="Google Shape;36;p2"/>
          <p:cNvSpPr/>
          <p:nvPr/>
        </p:nvSpPr>
        <p:spPr>
          <a:xfrm rot="656905">
            <a:off x="-200025" y="184785"/>
            <a:ext cx="2742565" cy="1962150"/>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 name="Google Shape;37;p2"/>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 name="Google Shape;38;p2"/>
          <p:cNvSpPr txBox="1"/>
          <p:nvPr/>
        </p:nvSpPr>
        <p:spPr>
          <a:xfrm>
            <a:off x="3119120" y="861060"/>
            <a:ext cx="6238200" cy="523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CONTENTS</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1. Abstract</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2. Introduction</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3. Problem Statement</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4. Hardware &amp; Software requirements</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5. Block Diagram</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6. Implementation</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7. Results</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8. Applications</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9. Drawbacks</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10. Conclusion</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11. References</a:t>
            </a:r>
            <a:endParaRPr b="0" i="0" sz="2400" u="none">
              <a:solidFill>
                <a:schemeClr val="dk1"/>
              </a:solidFill>
              <a:latin typeface="Microsoft YaHei"/>
              <a:ea typeface="Microsoft YaHei"/>
              <a:cs typeface="Microsoft YaHei"/>
              <a:sym typeface="Microsoft YaHe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Screenshot (42)" id="177" name="Google Shape;177;p20"/>
          <p:cNvPicPr preferRelativeResize="0"/>
          <p:nvPr/>
        </p:nvPicPr>
        <p:blipFill rotWithShape="1">
          <a:blip r:embed="rId3">
            <a:alphaModFix/>
          </a:blip>
          <a:srcRect b="4646" l="0" r="0" t="11215"/>
          <a:stretch/>
        </p:blipFill>
        <p:spPr>
          <a:xfrm>
            <a:off x="674370" y="1144270"/>
            <a:ext cx="10842625" cy="5132070"/>
          </a:xfrm>
          <a:prstGeom prst="rect">
            <a:avLst/>
          </a:prstGeom>
          <a:noFill/>
          <a:ln>
            <a:noFill/>
          </a:ln>
        </p:spPr>
      </p:pic>
      <p:sp>
        <p:nvSpPr>
          <p:cNvPr id="178" name="Google Shape;178;p20"/>
          <p:cNvSpPr txBox="1"/>
          <p:nvPr/>
        </p:nvSpPr>
        <p:spPr>
          <a:xfrm>
            <a:off x="1370965" y="297180"/>
            <a:ext cx="532066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CLONING EXISTING SSIDs</a:t>
            </a:r>
            <a:endParaRPr b="1" i="0" sz="2800" u="none">
              <a:solidFill>
                <a:schemeClr val="dk1"/>
              </a:solidFill>
              <a:latin typeface="Microsoft YaHei"/>
              <a:ea typeface="Microsoft YaHei"/>
              <a:cs typeface="Microsoft YaHei"/>
              <a:sym typeface="Microsoft YaHei"/>
            </a:endParaRPr>
          </a:p>
        </p:txBody>
      </p:sp>
      <p:pic>
        <p:nvPicPr>
          <p:cNvPr descr="arrow-37902" id="179" name="Google Shape;179;p20"/>
          <p:cNvPicPr preferRelativeResize="0"/>
          <p:nvPr>
            <p:ph idx="1" type="body"/>
          </p:nvPr>
        </p:nvPicPr>
        <p:blipFill rotWithShape="1">
          <a:blip r:embed="rId4">
            <a:alphaModFix/>
          </a:blip>
          <a:srcRect b="0" l="0" r="0" t="0"/>
          <a:stretch/>
        </p:blipFill>
        <p:spPr>
          <a:xfrm>
            <a:off x="3771900" y="3455670"/>
            <a:ext cx="1211580" cy="6337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Screenshot (43)" id="184" name="Google Shape;184;p21"/>
          <p:cNvPicPr preferRelativeResize="0"/>
          <p:nvPr/>
        </p:nvPicPr>
        <p:blipFill rotWithShape="1">
          <a:blip r:embed="rId3">
            <a:alphaModFix/>
          </a:blip>
          <a:srcRect b="5035" l="0" r="0" t="10961"/>
          <a:stretch/>
        </p:blipFill>
        <p:spPr>
          <a:xfrm>
            <a:off x="788670" y="1195070"/>
            <a:ext cx="10615295" cy="5016500"/>
          </a:xfrm>
          <a:prstGeom prst="rect">
            <a:avLst/>
          </a:prstGeom>
          <a:noFill/>
          <a:ln>
            <a:noFill/>
          </a:ln>
        </p:spPr>
      </p:pic>
      <p:sp>
        <p:nvSpPr>
          <p:cNvPr id="185" name="Google Shape;185;p21"/>
          <p:cNvSpPr txBox="1"/>
          <p:nvPr/>
        </p:nvSpPr>
        <p:spPr>
          <a:xfrm>
            <a:off x="1410335" y="316865"/>
            <a:ext cx="884745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ENABLING RANDOM SSIDs GENERATION</a:t>
            </a:r>
            <a:endParaRPr b="1" i="0" sz="2800" u="none">
              <a:solidFill>
                <a:schemeClr val="dk1"/>
              </a:solidFill>
              <a:latin typeface="Microsoft YaHei"/>
              <a:ea typeface="Microsoft YaHei"/>
              <a:cs typeface="Microsoft YaHei"/>
              <a:sym typeface="Microsoft YaHei"/>
            </a:endParaRPr>
          </a:p>
        </p:txBody>
      </p:sp>
      <p:pic>
        <p:nvPicPr>
          <p:cNvPr descr="arrow-37902" id="186" name="Google Shape;186;p21"/>
          <p:cNvPicPr preferRelativeResize="0"/>
          <p:nvPr>
            <p:ph idx="1" type="body"/>
          </p:nvPr>
        </p:nvPicPr>
        <p:blipFill rotWithShape="1">
          <a:blip r:embed="rId4">
            <a:alphaModFix/>
          </a:blip>
          <a:srcRect b="0" l="0" r="0" t="0"/>
          <a:stretch/>
        </p:blipFill>
        <p:spPr>
          <a:xfrm rot="10800000">
            <a:off x="1499870" y="1614170"/>
            <a:ext cx="937260" cy="4908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2" name="Google Shape;192;p22"/>
          <p:cNvSpPr/>
          <p:nvPr/>
        </p:nvSpPr>
        <p:spPr>
          <a:xfrm rot="656905">
            <a:off x="-179705" y="173355"/>
            <a:ext cx="2459990" cy="1738630"/>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3" name="Google Shape;193;p22"/>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4" name="Google Shape;194;p22"/>
          <p:cNvSpPr txBox="1"/>
          <p:nvPr/>
        </p:nvSpPr>
        <p:spPr>
          <a:xfrm>
            <a:off x="2240280" y="1065530"/>
            <a:ext cx="7830185" cy="47390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Microsoft YaHei"/>
                <a:ea typeface="Microsoft YaHei"/>
                <a:cs typeface="Microsoft YaHei"/>
                <a:sym typeface="Microsoft YaHei"/>
              </a:rPr>
              <a:t>CONCLUSION</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Such a powerful tool like the internet needs limitations. It is a great channel for work and pleasure, allowing access to almost anything you can imagine with just a few clicks. On the other hand, it is also a huge risk to your privacy, security, and authority at work and home.</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WiFi can be abused, and it often is. Obtaining and using a WiFi Jammer can be the answer to all concerns. Whether we need to regain control of our life, our workplace, or children, blocking WiFi will bring you peace of mind.</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0" name="Google Shape;200;p23"/>
          <p:cNvSpPr/>
          <p:nvPr/>
        </p:nvSpPr>
        <p:spPr>
          <a:xfrm rot="656905">
            <a:off x="-179705" y="173355"/>
            <a:ext cx="2459990" cy="1738630"/>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1" name="Google Shape;201;p23"/>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2" name="Google Shape;202;p23"/>
          <p:cNvSpPr txBox="1"/>
          <p:nvPr/>
        </p:nvSpPr>
        <p:spPr>
          <a:xfrm>
            <a:off x="2240280" y="1065530"/>
            <a:ext cx="7830185" cy="35077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Microsoft YaHei"/>
                <a:ea typeface="Microsoft YaHei"/>
                <a:cs typeface="Microsoft YaHei"/>
                <a:sym typeface="Microsoft YaHei"/>
              </a:rPr>
              <a:t>FUTURE SCOPE</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Such a powerful tool like the internet needs limitations. It is a great channel for work and pleasure, allowing access to almost anything you can imagine with just a few clicks. On the other hand, it is also a huge risk to your privacy, security, and authority at work and home.</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8" name="Google Shape;208;p24"/>
          <p:cNvSpPr/>
          <p:nvPr/>
        </p:nvSpPr>
        <p:spPr>
          <a:xfrm rot="656905">
            <a:off x="-179705" y="161290"/>
            <a:ext cx="2478405" cy="1772920"/>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9" name="Google Shape;209;p24"/>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0" name="Google Shape;210;p24"/>
          <p:cNvSpPr txBox="1"/>
          <p:nvPr/>
        </p:nvSpPr>
        <p:spPr>
          <a:xfrm>
            <a:off x="2164080" y="680085"/>
            <a:ext cx="8298815" cy="4492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REFERENCES</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Microsoft YaHei"/>
              <a:ea typeface="Microsoft YaHei"/>
              <a:cs typeface="Microsoft YaHei"/>
              <a:sym typeface="Microsoft YaHei"/>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Microsoft YaHei"/>
                <a:ea typeface="Microsoft YaHei"/>
                <a:cs typeface="Microsoft YaHei"/>
                <a:sym typeface="Microsoft YaHei"/>
              </a:rPr>
              <a:t>https://www.researchgate.net/publication/224249602_Analysis_of_Jamming_Effects_on_IEEE_80211_Wireless_Networks</a:t>
            </a:r>
            <a:endParaRPr b="0" i="0" sz="1600" u="none">
              <a:solidFill>
                <a:schemeClr val="dk1"/>
              </a:solidFill>
              <a:latin typeface="Microsoft YaHei"/>
              <a:ea typeface="Microsoft YaHei"/>
              <a:cs typeface="Microsoft YaHei"/>
              <a:sym typeface="Microsoft YaHei"/>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Microsoft YaHei"/>
                <a:ea typeface="Microsoft YaHei"/>
                <a:cs typeface="Microsoft YaHei"/>
                <a:sym typeface="Microsoft YaHei"/>
              </a:rPr>
              <a:t>https://www.researchgate.net/publication/221551521_Short_Paper_Reactive_Jamming_in_Wireless_Networks-How_Realistic_is_the_Threat</a:t>
            </a:r>
            <a:endParaRPr b="0" i="0" sz="16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Microsoft YaHei"/>
              <a:ea typeface="Microsoft YaHei"/>
              <a:cs typeface="Microsoft YaHei"/>
              <a:sym typeface="Microsoft YaHei"/>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Microsoft YaHei"/>
                <a:ea typeface="Microsoft YaHei"/>
                <a:cs typeface="Microsoft YaHei"/>
                <a:sym typeface="Microsoft YaHei"/>
              </a:rPr>
              <a:t>https://arxiv.org/pdf/2101.00292.pdf</a:t>
            </a:r>
            <a:endParaRPr b="0" i="0" sz="16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Microsoft YaHei"/>
              <a:ea typeface="Microsoft YaHei"/>
              <a:cs typeface="Microsoft YaHei"/>
              <a:sym typeface="Microsoft YaHei"/>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Microsoft YaHei"/>
                <a:ea typeface="Microsoft YaHei"/>
                <a:cs typeface="Microsoft YaHei"/>
                <a:sym typeface="Microsoft YaHei"/>
              </a:rPr>
              <a:t>https://www.hindawi.com/journals/scn/2018/7670939/</a:t>
            </a:r>
            <a:endParaRPr b="0" i="0" sz="1600" u="none">
              <a:solidFill>
                <a:schemeClr val="dk1"/>
              </a:solidFill>
              <a:latin typeface="Microsoft YaHei"/>
              <a:ea typeface="Microsoft YaHei"/>
              <a:cs typeface="Microsoft YaHei"/>
              <a:sym typeface="Microsoft YaHei"/>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Microsoft YaHei"/>
              <a:ea typeface="Microsoft YaHei"/>
              <a:cs typeface="Microsoft YaHei"/>
              <a:sym typeface="Microsoft YaHei"/>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Microsoft YaHei"/>
                <a:ea typeface="Microsoft YaHei"/>
                <a:cs typeface="Microsoft YaHei"/>
                <a:sym typeface="Microsoft YaHei"/>
              </a:rPr>
              <a:t>https://kalitut.com/nodemcu-esp8266-wifi-jammer/</a:t>
            </a:r>
            <a:endParaRPr b="0" i="0" sz="16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F48"/>
        </a:solidFill>
      </p:bgPr>
    </p:bg>
    <p:spTree>
      <p:nvGrpSpPr>
        <p:cNvPr id="214" name="Shape 214"/>
        <p:cNvGrpSpPr/>
        <p:nvPr/>
      </p:nvGrpSpPr>
      <p:grpSpPr>
        <a:xfrm>
          <a:off x="0" y="0"/>
          <a:ext cx="0" cy="0"/>
          <a:chOff x="0" y="0"/>
          <a:chExt cx="0" cy="0"/>
        </a:xfrm>
      </p:grpSpPr>
      <p:sp>
        <p:nvSpPr>
          <p:cNvPr id="215" name="Google Shape;215;p25"/>
          <p:cNvSpPr txBox="1"/>
          <p:nvPr/>
        </p:nvSpPr>
        <p:spPr>
          <a:xfrm>
            <a:off x="1223963" y="2473325"/>
            <a:ext cx="6035675"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7200"/>
              <a:buFont typeface="Arial"/>
              <a:buNone/>
            </a:pPr>
            <a:r>
              <a:rPr b="1" i="0" lang="en-US" sz="7200" u="none">
                <a:solidFill>
                  <a:srgbClr val="FFFFFF"/>
                </a:solidFill>
                <a:latin typeface="Microsoft YaHei"/>
                <a:ea typeface="Microsoft YaHei"/>
                <a:cs typeface="Microsoft YaHei"/>
                <a:sym typeface="Microsoft YaHei"/>
              </a:rPr>
              <a:t>THANK YOU</a:t>
            </a:r>
            <a:endParaRPr b="1" i="0" sz="7200" u="none">
              <a:solidFill>
                <a:srgbClr val="FFFFFF"/>
              </a:solidFill>
              <a:latin typeface="Microsoft YaHei"/>
              <a:ea typeface="Microsoft YaHei"/>
              <a:cs typeface="Microsoft YaHei"/>
              <a:sym typeface="Microsoft YaHei"/>
            </a:endParaRPr>
          </a:p>
        </p:txBody>
      </p:sp>
      <p:grpSp>
        <p:nvGrpSpPr>
          <p:cNvPr id="216" name="Google Shape;216;p25"/>
          <p:cNvGrpSpPr/>
          <p:nvPr/>
        </p:nvGrpSpPr>
        <p:grpSpPr>
          <a:xfrm flipH="1">
            <a:off x="6807200" y="0"/>
            <a:ext cx="5384800" cy="6858000"/>
            <a:chOff x="0" y="0"/>
            <a:chExt cx="5384800" cy="6858000"/>
          </a:xfrm>
        </p:grpSpPr>
        <p:sp>
          <p:nvSpPr>
            <p:cNvPr id="217" name="Google Shape;217;p25"/>
            <p:cNvSpPr/>
            <p:nvPr/>
          </p:nvSpPr>
          <p:spPr>
            <a:xfrm>
              <a:off x="0" y="3189288"/>
              <a:ext cx="5148262" cy="3668712"/>
            </a:xfrm>
            <a:custGeom>
              <a:rect b="b" l="l" r="r" t="t"/>
              <a:pathLst>
                <a:path extrusionOk="0" h="3670300" w="5151259">
                  <a:moveTo>
                    <a:pt x="0" y="3657600"/>
                  </a:moveTo>
                  <a:lnTo>
                    <a:pt x="2867730" y="0"/>
                  </a:lnTo>
                  <a:lnTo>
                    <a:pt x="5151259" y="3670300"/>
                  </a:lnTo>
                  <a:lnTo>
                    <a:pt x="0" y="365760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25"/>
            <p:cNvSpPr/>
            <p:nvPr/>
          </p:nvSpPr>
          <p:spPr>
            <a:xfrm rot="5400000">
              <a:off x="-736600" y="736600"/>
              <a:ext cx="6858000" cy="5384800"/>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9" name="Google Shape;219;p25"/>
            <p:cNvSpPr/>
            <p:nvPr/>
          </p:nvSpPr>
          <p:spPr>
            <a:xfrm>
              <a:off x="0" y="3575050"/>
              <a:ext cx="5148262" cy="328295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3"/>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 name="Google Shape;44;p3"/>
          <p:cNvSpPr/>
          <p:nvPr/>
        </p:nvSpPr>
        <p:spPr>
          <a:xfrm rot="656905">
            <a:off x="-233680" y="240665"/>
            <a:ext cx="2718435" cy="1884680"/>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5" name="Google Shape;45;p3"/>
          <p:cNvSpPr/>
          <p:nvPr/>
        </p:nvSpPr>
        <p:spPr>
          <a:xfrm rot="6360000">
            <a:off x="10022205" y="4614545"/>
            <a:ext cx="3531870" cy="1566545"/>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 name="Google Shape;46;p3"/>
          <p:cNvSpPr txBox="1"/>
          <p:nvPr/>
        </p:nvSpPr>
        <p:spPr>
          <a:xfrm>
            <a:off x="2418080" y="1015365"/>
            <a:ext cx="8333105" cy="49542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Microsoft YaHei"/>
                <a:ea typeface="Microsoft YaHei"/>
                <a:cs typeface="Microsoft YaHei"/>
                <a:sym typeface="Microsoft YaHei"/>
              </a:rPr>
              <a:t>ABSTRACT</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We live in a scary time if we are someone who values privacy. We no longer know who is looking at what we search and who they are selling that information to. With the advent of cell phones and drones, it has become difficult to even go outside without the potential existing that we are being filmed or watched. This jammer is designed to be carried around in our pocket, it provides 10 meters of protection no matter where we are. This jammer is effective if we are working with sensitive data away from work or our home, like a hotel or some other more public space.</a:t>
            </a:r>
            <a:endParaRPr b="0" i="0" sz="2400" u="none">
              <a:solidFill>
                <a:schemeClr val="dk1"/>
              </a:solidFill>
              <a:latin typeface="Microsoft YaHei"/>
              <a:ea typeface="Microsoft YaHei"/>
              <a:cs typeface="Microsoft YaHei"/>
              <a:sym typeface="Microsoft Ya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4"/>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2" name="Google Shape;52;p4"/>
          <p:cNvSpPr/>
          <p:nvPr/>
        </p:nvSpPr>
        <p:spPr>
          <a:xfrm rot="656905">
            <a:off x="-177800" y="147320"/>
            <a:ext cx="2333625" cy="1764030"/>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3" name="Google Shape;53;p4"/>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4" name="Google Shape;54;p4"/>
          <p:cNvSpPr txBox="1"/>
          <p:nvPr/>
        </p:nvSpPr>
        <p:spPr>
          <a:xfrm>
            <a:off x="1988820" y="1513205"/>
            <a:ext cx="8498840" cy="4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Microsoft YaHei"/>
                <a:ea typeface="Microsoft YaHei"/>
                <a:cs typeface="Microsoft YaHei"/>
                <a:sym typeface="Microsoft YaHei"/>
              </a:rPr>
              <a:t>INTRODUCTION</a:t>
            </a:r>
            <a:endParaRPr b="1" i="0" sz="32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Whether it is the wrong place or perhaps the wrong time,   someone may feel that they do now want to have digital communication enabled.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Wifi jamming is not simply for convenience, there are tactical uses for it. Since a great deal of sensitive data is stored digitally, it can be stolen undetected over a wifi network.</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 By jamming wifi signals in the area, the owner of the data can make sure that no one is accessing it after hours.</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5"/>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0" name="Google Shape;60;p5"/>
          <p:cNvSpPr/>
          <p:nvPr/>
        </p:nvSpPr>
        <p:spPr>
          <a:xfrm rot="656905">
            <a:off x="-165100" y="179705"/>
            <a:ext cx="2315210" cy="1577975"/>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1" name="Google Shape;61;p5"/>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2" name="Google Shape;62;p5"/>
          <p:cNvSpPr txBox="1"/>
          <p:nvPr/>
        </p:nvSpPr>
        <p:spPr>
          <a:xfrm>
            <a:off x="2017395" y="1567815"/>
            <a:ext cx="8129905" cy="3322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PROBLEM STATEMENT</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Microsoft YaHei"/>
                <a:ea typeface="Microsoft YaHei"/>
                <a:cs typeface="Microsoft YaHei"/>
                <a:sym typeface="Microsoft YaHei"/>
              </a:rPr>
              <a:t>Such a powerful tool like the internet needs limitations. It is a great channel for work and pleasure, allowing you access to almost anything you can imaging with just a few clicks. On the other hand, it is also a huge risk to your privacy, security, and authority at work and home. WiFi can be abused , and it often is. Obtaining and using a WiFi Jammer can be the answer to all of your concerns.</a:t>
            </a:r>
            <a:endParaRPr b="0" i="0" sz="2200" u="none">
              <a:solidFill>
                <a:schemeClr val="dk1"/>
              </a:solidFill>
              <a:latin typeface="Microsoft YaHei"/>
              <a:ea typeface="Microsoft YaHei"/>
              <a:cs typeface="Microsoft YaHei"/>
              <a:sym typeface="Microsoft YaHe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6"/>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8" name="Google Shape;68;p6"/>
          <p:cNvSpPr/>
          <p:nvPr/>
        </p:nvSpPr>
        <p:spPr>
          <a:xfrm rot="656905">
            <a:off x="-250825" y="242888"/>
            <a:ext cx="3402013" cy="2433638"/>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9" name="Google Shape;69;p6"/>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0" name="Google Shape;70;p6"/>
          <p:cNvSpPr txBox="1"/>
          <p:nvPr/>
        </p:nvSpPr>
        <p:spPr>
          <a:xfrm>
            <a:off x="2976880" y="1571625"/>
            <a:ext cx="8702675" cy="40309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Microsoft YaHei"/>
                <a:ea typeface="Microsoft YaHei"/>
                <a:cs typeface="Microsoft YaHei"/>
                <a:sym typeface="Microsoft YaHei"/>
              </a:rPr>
              <a:t>HARDWARE &amp; SOFTWARE REQUIREMENTS</a:t>
            </a:r>
            <a:endParaRPr b="0"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HARDWARE CONFIGURATION -</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Node Mcu - ESP8266</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Data transfer cable - Type A to micro usb</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Microsoft YaHei"/>
                <a:ea typeface="Microsoft YaHei"/>
                <a:cs typeface="Microsoft YaHei"/>
                <a:sym typeface="Microsoft YaHei"/>
              </a:rPr>
              <a:t>SOFTWARE CONFIGURATION -</a:t>
            </a:r>
            <a:endParaRPr b="0"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Operating System : Windows 7/8/10</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Microsoft YaHei"/>
                <a:ea typeface="Microsoft YaHei"/>
                <a:cs typeface="Microsoft YaHei"/>
                <a:sym typeface="Microsoft YaHei"/>
              </a:rPr>
              <a:t>IDE : Arduino</a:t>
            </a:r>
            <a:endParaRPr b="0" i="0" sz="20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Microsoft YaHei"/>
              <a:ea typeface="Microsoft YaHei"/>
              <a:cs typeface="Microsoft YaHei"/>
              <a:sym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7"/>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6" name="Google Shape;76;p7"/>
          <p:cNvSpPr/>
          <p:nvPr/>
        </p:nvSpPr>
        <p:spPr>
          <a:xfrm rot="656905">
            <a:off x="-250825" y="242888"/>
            <a:ext cx="3402013" cy="2433638"/>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7" name="Google Shape;77;p7"/>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 name="Google Shape;78;p7"/>
          <p:cNvSpPr txBox="1"/>
          <p:nvPr/>
        </p:nvSpPr>
        <p:spPr>
          <a:xfrm>
            <a:off x="2180590" y="1533525"/>
            <a:ext cx="7830185" cy="7067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a:solidFill>
                  <a:schemeClr val="dk1"/>
                </a:solidFill>
                <a:latin typeface="Microsoft YaHei"/>
                <a:ea typeface="Microsoft YaHei"/>
                <a:cs typeface="Microsoft YaHei"/>
                <a:sym typeface="Microsoft YaHei"/>
              </a:rPr>
              <a:t>BLOCK DIAGRAM</a:t>
            </a:r>
            <a:endParaRPr b="1" i="0" sz="4000" u="none">
              <a:solidFill>
                <a:schemeClr val="dk1"/>
              </a:solidFill>
              <a:latin typeface="Microsoft YaHei"/>
              <a:ea typeface="Microsoft YaHei"/>
              <a:cs typeface="Microsoft YaHei"/>
              <a:sym typeface="Microsoft YaHei"/>
            </a:endParaRPr>
          </a:p>
        </p:txBody>
      </p:sp>
      <p:pic>
        <p:nvPicPr>
          <p:cNvPr id="79" name="Google Shape;79;p7"/>
          <p:cNvPicPr preferRelativeResize="0"/>
          <p:nvPr>
            <p:ph idx="1" type="body"/>
          </p:nvPr>
        </p:nvPicPr>
        <p:blipFill rotWithShape="1">
          <a:blip r:embed="rId3">
            <a:alphaModFix/>
          </a:blip>
          <a:srcRect b="0" l="2060" r="-2060" t="0"/>
          <a:stretch/>
        </p:blipFill>
        <p:spPr>
          <a:xfrm>
            <a:off x="1180040" y="2977440"/>
            <a:ext cx="9066600" cy="228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8"/>
          <p:cNvSpPr/>
          <p:nvPr/>
        </p:nvSpPr>
        <p:spPr>
          <a:xfrm rot="5400000">
            <a:off x="-385762" y="385763"/>
            <a:ext cx="3589338" cy="2817813"/>
          </a:xfrm>
          <a:prstGeom prst="rtTriangle">
            <a:avLst/>
          </a:pr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 name="Google Shape;85;p8"/>
          <p:cNvSpPr/>
          <p:nvPr/>
        </p:nvSpPr>
        <p:spPr>
          <a:xfrm rot="656905">
            <a:off x="-218440" y="206375"/>
            <a:ext cx="2988310" cy="2138045"/>
          </a:xfrm>
          <a:custGeom>
            <a:rect b="b" l="l" r="r" t="t"/>
            <a:pathLst>
              <a:path extrusionOk="0" h="2432918" w="3402522">
                <a:moveTo>
                  <a:pt x="0" y="58806"/>
                </a:moveTo>
                <a:lnTo>
                  <a:pt x="303992" y="0"/>
                </a:lnTo>
                <a:lnTo>
                  <a:pt x="3402522" y="2432918"/>
                </a:lnTo>
                <a:lnTo>
                  <a:pt x="459263" y="2432918"/>
                </a:lnTo>
                <a:close/>
              </a:path>
            </a:pathLst>
          </a:custGeom>
          <a:solidFill>
            <a:srgbClr val="353F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6" name="Google Shape;86;p8"/>
          <p:cNvSpPr/>
          <p:nvPr/>
        </p:nvSpPr>
        <p:spPr>
          <a:xfrm rot="6414501">
            <a:off x="9388475" y="3976688"/>
            <a:ext cx="4437063" cy="2138363"/>
          </a:xfrm>
          <a:custGeom>
            <a:rect b="b" l="l" r="r" t="t"/>
            <a:pathLst>
              <a:path extrusionOk="0" h="2139505" w="4437562">
                <a:moveTo>
                  <a:pt x="0" y="2139505"/>
                </a:moveTo>
                <a:lnTo>
                  <a:pt x="0" y="1132918"/>
                </a:lnTo>
                <a:lnTo>
                  <a:pt x="3726919" y="0"/>
                </a:lnTo>
                <a:lnTo>
                  <a:pt x="3806086" y="62160"/>
                </a:lnTo>
                <a:lnTo>
                  <a:pt x="4437562" y="2139505"/>
                </a:lnTo>
                <a:close/>
              </a:path>
            </a:pathLst>
          </a:custGeom>
          <a:solidFill>
            <a:srgbClr val="F894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 name="Google Shape;87;p8"/>
          <p:cNvSpPr txBox="1"/>
          <p:nvPr/>
        </p:nvSpPr>
        <p:spPr>
          <a:xfrm>
            <a:off x="2603500" y="1571625"/>
            <a:ext cx="7830185" cy="40309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Microsoft YaHei"/>
                <a:ea typeface="Microsoft YaHei"/>
                <a:cs typeface="Microsoft YaHei"/>
                <a:sym typeface="Microsoft YaHei"/>
              </a:rPr>
              <a:t>IF SECTION - INTERMEDIATE FREQUENCY</a:t>
            </a:r>
            <a:endParaRPr b="1"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Microsoft YaHei"/>
                <a:ea typeface="Microsoft YaHei"/>
                <a:cs typeface="Microsoft YaHei"/>
                <a:sym typeface="Microsoft YaHei"/>
              </a:rPr>
              <a:t>The WiFi jammer is a device that transmits the signals to the same frequency. The jamming section is successful when the area of the mobile phone signal is disabled if the jammer is on.</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Microsoft YaHei"/>
                <a:ea typeface="Microsoft YaHei"/>
                <a:cs typeface="Microsoft YaHei"/>
                <a:sym typeface="Microsoft YaHei"/>
              </a:rPr>
              <a:t>RF SECTION - RADIO FREQUENCY</a:t>
            </a:r>
            <a:endParaRPr b="1" i="0" sz="24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Microsoft YaHei"/>
                <a:ea typeface="Microsoft YaHei"/>
                <a:cs typeface="Microsoft YaHei"/>
                <a:sym typeface="Microsoft YaHei"/>
              </a:rPr>
              <a:t>The RF section is the heart of the mobile jammer because the output of the RF section is interacting with the mobile. There are three main sections in the RF section which are voltage controlled oscillator, power amplifier and antenna.</a:t>
            </a:r>
            <a:endParaRPr b="0" i="0" sz="1800" u="none">
              <a:solidFill>
                <a:schemeClr val="dk1"/>
              </a:solidFill>
              <a:latin typeface="Microsoft YaHei"/>
              <a:ea typeface="Microsoft YaHei"/>
              <a:cs typeface="Microsoft YaHei"/>
              <a:sym typeface="Microsoft Ya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9"/>
          <p:cNvPicPr preferRelativeResize="0"/>
          <p:nvPr>
            <p:ph idx="1" type="body"/>
          </p:nvPr>
        </p:nvPicPr>
        <p:blipFill rotWithShape="1">
          <a:blip r:embed="rId3">
            <a:alphaModFix/>
          </a:blip>
          <a:srcRect b="5853" l="332" r="742" t="3579"/>
          <a:stretch/>
        </p:blipFill>
        <p:spPr>
          <a:xfrm>
            <a:off x="457200" y="2512060"/>
            <a:ext cx="11277600" cy="3345180"/>
          </a:xfrm>
          <a:prstGeom prst="rect">
            <a:avLst/>
          </a:prstGeom>
          <a:noFill/>
          <a:ln>
            <a:noFill/>
          </a:ln>
        </p:spPr>
      </p:pic>
      <p:pic>
        <p:nvPicPr>
          <p:cNvPr id="93" name="Google Shape;93;p9"/>
          <p:cNvPicPr preferRelativeResize="0"/>
          <p:nvPr/>
        </p:nvPicPr>
        <p:blipFill rotWithShape="1">
          <a:blip r:embed="rId4">
            <a:alphaModFix/>
          </a:blip>
          <a:srcRect b="0" l="0" r="0" t="0"/>
          <a:stretch/>
        </p:blipFill>
        <p:spPr>
          <a:xfrm>
            <a:off x="873125" y="828040"/>
            <a:ext cx="10182225" cy="86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2015-10-17T07:33:00Z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2C94180912214AEAA0FE3AC5FFAF875E</vt:lpwstr>
  </property>
</Properties>
</file>