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4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hyperlink" Target="https://www.iso.org/isoiec-27001-information-security.html" TargetMode="External"/><Relationship Id="rId4" Type="http://schemas.openxmlformats.org/officeDocument/2006/relationships/hyperlink" Target="https://owasp.org/top10/"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Randolph Evanshill</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is a methodology that integrates security practices into the software development process. It consists of planning, development, testing, deployment, and monitoring stages, with security practices integrated into each stage. The pipeline is iterative, continuous, and automated, with feedback loops between each stage to ensure a secure application throughout the software development lifecycle.</a:t>
            </a:r>
          </a:p>
          <a:p>
            <a:pPr marL="457200" lvl="1" indent="0" algn="l" rtl="0">
              <a:lnSpc>
                <a:spcPct val="90000"/>
              </a:lnSpc>
              <a:spcBef>
                <a:spcPts val="0"/>
              </a:spcBef>
              <a:spcAft>
                <a:spcPts val="0"/>
              </a:spcAft>
              <a:buClr>
                <a:schemeClr val="lt1"/>
              </a:buClr>
              <a:buSzPts val="2000"/>
              <a:buNone/>
            </a:pPr>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lt1"/>
              </a:buClr>
              <a:buSzPts val="2000"/>
              <a:buChar char="•"/>
            </a:pPr>
            <a:r>
              <a:rPr lang="en-US" sz="2000" dirty="0"/>
              <a:t>One of the biggest challenges when securing software is that many organizations tend to focus more on functionality than security, leading to vulnerabilities in their software. Additionally, as software becomes more complex, the likelihood of introducing security flaws also increases. This can put sensitive data and systems at risk of being compromised, leading to financial and reputational damage.</a:t>
            </a:r>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There are several solutions to address the problem of software security. One solution is to implement a secure software development lifecycle (SDLC) process, which includes integrating security at every stage of the development process, such as code reviews, vulnerability scanning, and penetration testing. Another solution is to use secure coding practices, such as avoiding hardcoded passwords and using encryption, to prevent vulnerabilities in the code.</a:t>
            </a:r>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The benefits of implementing a secure SDLC and using secure coding practices include reducing the risk of security incidents, protecting sensitive data, and enhancing the organization's reputation. On the other hand, the risks of not taking action to secure software include data breaches, loss of sensitive information, and financial and legal consequences.</a:t>
            </a:r>
            <a:endParaRPr lang="en-US"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a:t>[Identify gaps in the security policy.]</a:t>
            </a:r>
            <a:endParaRPr sz="140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To prevent future problems related to software security, organizations should adopt standards such as OWASP Top Ten, ISO/IEC 27001, NIST Cybersecurity Framework, PCI DSS, HIPAA, and GDPR. These standards provide a framework for identifying, assessing, and managing cybersecurity risks, ensuring adequate controls are in place, protecting sensitive data, and complying with regulations. Adopting these standards can reduce the risk of security incidents and protect an organization's reputation.</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OWASP. (2023). OWASP Top Ten. Retrieved from </a:t>
            </a:r>
            <a:r>
              <a:rPr lang="en-US" dirty="0">
                <a:hlinkClick r:id="rId4"/>
              </a:rPr>
              <a:t>https://owasp.org/top10/</a:t>
            </a: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ISO/IEC. (2023). ISO/IEC 27001: Information security management systems. Retrieved from </a:t>
            </a:r>
            <a:r>
              <a:rPr lang="en-US" dirty="0">
                <a:hlinkClick r:id="rId5"/>
              </a:rPr>
              <a:t>https://www.iso.org/isoiec-27001-information-security.html</a:t>
            </a: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PCI Security Standards Council. (2023). PCI Data Security Standard (PCI DSS). Retrieved from https://www.pcisecuritystandards.org/pci-security-standards/pci-dss</a:t>
            </a:r>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policy is created to define the core security principles and to set a standard for all staff that create, deploy, or support custom software at Green Pace.</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a:solidFill>
                  <a:srgbClr val="FFFFFF"/>
                </a:solidFill>
              </a:rPr>
              <a:t>[Populate the Threats Matrix table and provide explanations to summarize of all of your security risks.]</a:t>
            </a:r>
            <a:endParaRPr sz="200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val="4404453"/>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Low 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lt1"/>
              </a:buClr>
              <a:buSzPts val="2200"/>
              <a:buChar char="•"/>
            </a:pPr>
            <a:r>
              <a:rPr lang="en-US" dirty="0"/>
              <a:t>Validate Input Data - </a:t>
            </a:r>
            <a:r>
              <a:rPr lang="en-US" sz="1800" dirty="0">
                <a:effectLst/>
                <a:latin typeface="Calibri" panose="020F0502020204030204" pitchFamily="34" charset="0"/>
                <a:ea typeface="Calibri" panose="020F0502020204030204" pitchFamily="34" charset="0"/>
              </a:rPr>
              <a:t>Input validation is an important security measure that can help prevent vulnerabilities. (Injection attacks, buffer overflows, and other attacks that exploit malicious input data. By validating the data before it is processed by the program, vulnerabilities can be detected and prevented before exploitation.</a:t>
            </a:r>
          </a:p>
          <a:p>
            <a:pPr marL="0" lvl="0" indent="0" algn="l" rtl="0">
              <a:lnSpc>
                <a:spcPct val="90000"/>
              </a:lnSpc>
              <a:spcBef>
                <a:spcPts val="0"/>
              </a:spcBef>
              <a:spcAft>
                <a:spcPts val="0"/>
              </a:spcAft>
              <a:buClr>
                <a:schemeClr val="lt1"/>
              </a:buClr>
              <a:buSzPts val="2200"/>
              <a:buNone/>
            </a:pPr>
            <a:endParaRPr lang="en-US" dirty="0"/>
          </a:p>
          <a:p>
            <a:pPr marL="228600" lvl="0" indent="-228600" algn="l" rtl="0">
              <a:lnSpc>
                <a:spcPct val="90000"/>
              </a:lnSpc>
              <a:spcBef>
                <a:spcPts val="0"/>
              </a:spcBef>
              <a:spcAft>
                <a:spcPts val="0"/>
              </a:spcAft>
              <a:buClr>
                <a:schemeClr val="lt1"/>
              </a:buClr>
              <a:buSzPts val="2200"/>
              <a:buChar char="•"/>
            </a:pPr>
            <a:r>
              <a:rPr lang="en-US" dirty="0"/>
              <a:t>Heed Compiler Warnings </a:t>
            </a:r>
            <a:r>
              <a:rPr lang="en-US" sz="1800" dirty="0">
                <a:latin typeface="Calibri" panose="020F0502020204030204" pitchFamily="34" charset="0"/>
                <a:cs typeface="Calibri" panose="020F0502020204030204" pitchFamily="34" charset="0"/>
              </a:rPr>
              <a:t>- Heeding compiler warnings is an important security measure that can help to prevent issues contained within the code. The compiler warnings are generated by the compiler and indicate potential issues that may be in the code. If you fail to heed the warnings the code is vulnerable. </a:t>
            </a:r>
          </a:p>
          <a:p>
            <a:pPr marL="0" lvl="0" indent="0" algn="l" rtl="0">
              <a:lnSpc>
                <a:spcPct val="90000"/>
              </a:lnSpc>
              <a:spcBef>
                <a:spcPts val="0"/>
              </a:spcBef>
              <a:spcAft>
                <a:spcPts val="0"/>
              </a:spcAft>
              <a:buClr>
                <a:schemeClr val="lt1"/>
              </a:buClr>
              <a:buSzPts val="2200"/>
              <a:buNone/>
            </a:pPr>
            <a:endParaRPr lang="en-US" sz="1800" dirty="0">
              <a:latin typeface="Calibri" panose="020F0502020204030204" pitchFamily="34" charset="0"/>
              <a:cs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dirty="0"/>
              <a:t>Architect and Design for Security Policies - </a:t>
            </a:r>
            <a:r>
              <a:rPr lang="en-US" sz="1800" dirty="0">
                <a:effectLst/>
                <a:latin typeface="Calibri" panose="020F0502020204030204" pitchFamily="34" charset="0"/>
                <a:ea typeface="Calibri" panose="020F0502020204030204" pitchFamily="34" charset="0"/>
              </a:rPr>
              <a:t>Architect and design for security policies entail designing the software with security in mind, from the earliest stages of development. This includes the design of secure software architectures, implementing secure coding practices, and performing threat modeling and risk assessments. </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Keep It Simple - </a:t>
            </a:r>
            <a:r>
              <a:rPr lang="en-US" sz="1800" dirty="0">
                <a:effectLst/>
                <a:latin typeface="Calibri" panose="020F0502020204030204" pitchFamily="34" charset="0"/>
                <a:ea typeface="Calibri" panose="020F0502020204030204" pitchFamily="34" charset="0"/>
              </a:rPr>
              <a:t>The principle of keeping it simple involves designing software that is simple and easily understood. The purpose of this is that the more simple a program is the less likely the software is to contain vulnerabilities. What this does is makes it easier to keep secure and manage.</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Default Deny - </a:t>
            </a:r>
            <a:r>
              <a:rPr lang="en-US" sz="1800" dirty="0">
                <a:latin typeface="Calibri" panose="020F0502020204030204" pitchFamily="34" charset="0"/>
                <a:cs typeface="Calibri" panose="020F0502020204030204" pitchFamily="34" charset="0"/>
              </a:rPr>
              <a:t>The principle of default denial involves denying access to all resources by default. This is set up to only allow access to those that are explicitly required. </a:t>
            </a:r>
          </a:p>
          <a:p>
            <a:pPr marL="228600" lvl="0" indent="-228600" algn="l" rtl="0">
              <a:lnSpc>
                <a:spcPct val="90000"/>
              </a:lnSpc>
              <a:spcBef>
                <a:spcPts val="0"/>
              </a:spcBef>
              <a:spcAft>
                <a:spcPts val="0"/>
              </a:spcAft>
              <a:buClr>
                <a:schemeClr val="lt1"/>
              </a:buClr>
              <a:buSzPts val="2200"/>
              <a:buChar char="•"/>
            </a:pPr>
            <a:endParaRPr lang="en-US" sz="2000" dirty="0">
              <a:latin typeface="Calibri" panose="020F0502020204030204" pitchFamily="34" charset="0"/>
              <a:cs typeface="Calibri" panose="020F0502020204030204" pitchFamily="34" charset="0"/>
            </a:endParaRPr>
          </a:p>
          <a:p>
            <a:pPr marL="228600" lvl="0" indent="-228600" algn="l" rtl="0">
              <a:lnSpc>
                <a:spcPct val="90000"/>
              </a:lnSpc>
              <a:spcBef>
                <a:spcPts val="0"/>
              </a:spcBef>
              <a:spcAft>
                <a:spcPts val="0"/>
              </a:spcAft>
              <a:buClr>
                <a:schemeClr val="lt1"/>
              </a:buClr>
              <a:buSzPts val="2200"/>
              <a:buChar char="•"/>
            </a:pPr>
            <a:r>
              <a:rPr lang="en-US" dirty="0"/>
              <a:t>Adhere To The Principle Of Least Privilege - </a:t>
            </a:r>
            <a:r>
              <a:rPr lang="en-US" sz="1800" dirty="0">
                <a:effectLst/>
                <a:latin typeface="Calibri" panose="020F0502020204030204" pitchFamily="34" charset="0"/>
                <a:ea typeface="Calibri" panose="020F0502020204030204" pitchFamily="34" charset="0"/>
              </a:rPr>
              <a:t>Adhering </a:t>
            </a:r>
            <a:r>
              <a:rPr lang="en-US" sz="1800" dirty="0">
                <a:latin typeface="Calibri" panose="020F0502020204030204" pitchFamily="34" charset="0"/>
                <a:ea typeface="Calibri" panose="020F0502020204030204" pitchFamily="34" charset="0"/>
              </a:rPr>
              <a:t>to </a:t>
            </a:r>
            <a:r>
              <a:rPr lang="en-US" sz="1800" dirty="0">
                <a:effectLst/>
                <a:latin typeface="Calibri" panose="020F0502020204030204" pitchFamily="34" charset="0"/>
                <a:ea typeface="Calibri" panose="020F0502020204030204" pitchFamily="34" charset="0"/>
              </a:rPr>
              <a:t>the principle of least privilege involves limiting users privileges to the minimum necessary so that they are able to still perform their tasks. This enables the reduction of the risk of damage that may be caused if there is a vulnerability in the system.</a:t>
            </a:r>
          </a:p>
          <a:p>
            <a:pPr marL="228600" lvl="0" indent="-228600" algn="l" rtl="0">
              <a:lnSpc>
                <a:spcPct val="90000"/>
              </a:lnSpc>
              <a:spcBef>
                <a:spcPts val="0"/>
              </a:spcBef>
              <a:spcAft>
                <a:spcPts val="0"/>
              </a:spcAft>
              <a:buClr>
                <a:schemeClr val="lt1"/>
              </a:buClr>
              <a:buSzPts val="2200"/>
              <a:buChar char="•"/>
            </a:pPr>
            <a:endParaRPr lang="en-US" sz="1800" dirty="0">
              <a:effectLst/>
              <a:latin typeface="Calibri" panose="020F0502020204030204" pitchFamily="34" charset="0"/>
              <a:ea typeface="Calibri" panose="020F0502020204030204" pitchFamily="34" charset="0"/>
            </a:endParaRPr>
          </a:p>
          <a:p>
            <a:pPr marL="228600" indent="-228600">
              <a:spcBef>
                <a:spcPts val="0"/>
              </a:spcBef>
              <a:buSzPts val="2200"/>
            </a:pPr>
            <a:r>
              <a:rPr lang="en-US" dirty="0"/>
              <a:t>Sanitize Data Sent To Other Systems </a:t>
            </a:r>
            <a:r>
              <a:rPr lang="en-US"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Sanitizing data that is sent to other systems involves validating data inputs to ensure their safety. This involves ensuring they are free of vulnerabilities and exploits and is a principle that can help to prevent unauthorized access or attacks.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Practice Defense In Depth - </a:t>
            </a:r>
            <a:r>
              <a:rPr lang="en-US" sz="1800" dirty="0">
                <a:effectLst/>
                <a:latin typeface="Calibri" panose="020F0502020204030204" pitchFamily="34" charset="0"/>
                <a:ea typeface="Calibri" panose="020F0502020204030204" pitchFamily="34" charset="0"/>
              </a:rPr>
              <a:t>Practicing defense in depth involves the implementation of multiple layers of security to protect against vulnerabilities. Each layer is provided to cover what the other layer may be lacking and the overlapping redundancy can create a stronger system.</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Use effective Quality Assurance Techniques - </a:t>
            </a:r>
            <a:r>
              <a:rPr lang="en-US" sz="1800" dirty="0">
                <a:effectLst/>
                <a:latin typeface="Calibri" panose="020F0502020204030204" pitchFamily="34" charset="0"/>
                <a:ea typeface="Calibri" panose="020F0502020204030204" pitchFamily="34" charset="0"/>
              </a:rPr>
              <a:t>Using effective quality assurance techniques ensures that the software that is designed meets the expected quality standards. Various techniques involved testing and validation to ensure that the software is free of defects and operates as intended.</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Adopt A Secure Coding Standard - </a:t>
            </a:r>
            <a:r>
              <a:rPr lang="en-US" sz="1800" dirty="0">
                <a:effectLst/>
                <a:latin typeface="Calibri" panose="020F0502020204030204" pitchFamily="34" charset="0"/>
                <a:ea typeface="Calibri" panose="020F0502020204030204" pitchFamily="34" charset="0"/>
              </a:rPr>
              <a:t>Adopting a secure coding standard ensures that the software is developed with security in mind from the beginning of the project. It ensures that everyone involved is implementing coding guidelines that use the best practices for secure coding.</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lt1"/>
              </a:buClr>
              <a:buSzPts val="2000"/>
              <a:buChar char="•"/>
            </a:pPr>
            <a:r>
              <a:rPr lang="en-US" sz="2000" dirty="0"/>
              <a:t>Data Type</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Data Value</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String Correctness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SQL Injection</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Memory Protection</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Assertions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Exceptions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Error Handling</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Logic</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Object Oriented Programming</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rest - </a:t>
            </a:r>
            <a:r>
              <a:rPr lang="en-US" sz="1800" dirty="0">
                <a:effectLst/>
                <a:latin typeface="Calibri" panose="020F0502020204030204" pitchFamily="34" charset="0"/>
                <a:ea typeface="Calibri" panose="020F0502020204030204" pitchFamily="34" charset="0"/>
              </a:rPr>
              <a:t>Encryption in rest refers to the process of converting plain text data or information into an unreadable format using an algorithm. This should be put in place to protect sensitive information and prevent unauthorized access.</a:t>
            </a:r>
          </a:p>
          <a:p>
            <a:pPr marL="228600" lvl="0" indent="-228600" algn="l" rtl="0">
              <a:lnSpc>
                <a:spcPct val="90000"/>
              </a:lnSpc>
              <a:spcBef>
                <a:spcPts val="0"/>
              </a:spcBef>
              <a:spcAft>
                <a:spcPts val="0"/>
              </a:spcAft>
              <a:buClr>
                <a:schemeClr val="lt1"/>
              </a:buClr>
              <a:buSzPts val="2000"/>
              <a:buChar char="•"/>
            </a:pPr>
            <a:r>
              <a:rPr lang="en-US" sz="2000" dirty="0">
                <a:latin typeface="Century Gothic" panose="020B0502020202020204" pitchFamily="34" charset="0"/>
              </a:rPr>
              <a:t>Encryption in Flight - </a:t>
            </a:r>
            <a:r>
              <a:rPr lang="en-US" sz="1800" dirty="0">
                <a:effectLst/>
                <a:latin typeface="Calibri" panose="020F0502020204030204" pitchFamily="34" charset="0"/>
                <a:ea typeface="Calibri" panose="020F0502020204030204" pitchFamily="34" charset="0"/>
              </a:rPr>
              <a:t>This refers to the process of protecting data that is in the process of being transmitted between systems or sent over a network.</a:t>
            </a:r>
          </a:p>
          <a:p>
            <a:pPr marL="228600" lvl="0" indent="-228600" algn="l" rtl="0">
              <a:lnSpc>
                <a:spcPct val="90000"/>
              </a:lnSpc>
              <a:spcBef>
                <a:spcPts val="0"/>
              </a:spcBef>
              <a:spcAft>
                <a:spcPts val="0"/>
              </a:spcAft>
              <a:buClr>
                <a:schemeClr val="lt1"/>
              </a:buClr>
              <a:buSzPts val="2000"/>
              <a:buChar char="•"/>
            </a:pPr>
            <a:r>
              <a:rPr lang="en-US" sz="2000" dirty="0">
                <a:latin typeface="Century Gothic" panose="020B0502020202020204" pitchFamily="34" charset="0"/>
              </a:rPr>
              <a:t>Encryption in Use </a:t>
            </a:r>
            <a:r>
              <a:rPr lang="en-US" sz="1800" dirty="0">
                <a:latin typeface="Calibri" panose="020F0502020204030204" pitchFamily="34" charset="0"/>
              </a:rPr>
              <a:t>- </a:t>
            </a:r>
            <a:r>
              <a:rPr lang="en-US" sz="1800" dirty="0">
                <a:effectLst/>
                <a:latin typeface="Calibri" panose="020F0502020204030204" pitchFamily="34" charset="0"/>
                <a:ea typeface="Calibri" panose="020F0502020204030204" pitchFamily="34" charset="0"/>
              </a:rPr>
              <a:t>Encryption in use is the protection of data while it is being stored by a system or application. This is done to ensure that data is protected even if the underlying storage device or system becomes compromised. This involves encrypting data in real-time as it is being used by a system or application.</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 </a:t>
            </a:r>
            <a:r>
              <a:rPr lang="en-US" sz="1800" dirty="0">
                <a:effectLst/>
                <a:latin typeface="Calibri" panose="020F0502020204030204" pitchFamily="34" charset="0"/>
                <a:ea typeface="Calibri" panose="020F0502020204030204" pitchFamily="34" charset="0"/>
              </a:rPr>
              <a:t>Authentication is the process of verifying the identity of a user, system, or device attempting to access a resource or service. It involves confirming that the identity claimed by the user or system is legitimate and authorized to access the resource or service.</a:t>
            </a:r>
            <a:endParaRPr lang="en-US" sz="2400" dirty="0"/>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 – </a:t>
            </a:r>
            <a:r>
              <a:rPr lang="en-US" sz="1800" dirty="0">
                <a:effectLst/>
                <a:latin typeface="Calibri" panose="020F0502020204030204" pitchFamily="34" charset="0"/>
                <a:ea typeface="Calibri" panose="020F0502020204030204" pitchFamily="34" charset="0"/>
              </a:rPr>
              <a:t>Authorization is the process of determining whether a user, system, or device has the necessary permissions and privileges to access a resource or perform an action. It involves checking the access rights and privileges of the user or system to ensure that they are authorized to perform the requested action or access the requested resource.</a:t>
            </a:r>
            <a:endParaRPr lang="en-US" sz="2400" dirty="0"/>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 - </a:t>
            </a:r>
            <a:r>
              <a:rPr lang="en-US" sz="1800" dirty="0">
                <a:effectLst/>
                <a:latin typeface="Calibri" panose="020F0502020204030204" pitchFamily="34" charset="0"/>
                <a:ea typeface="Calibri" panose="020F0502020204030204" pitchFamily="34" charset="0"/>
              </a:rPr>
              <a:t>Accounting involves the collection, analysis, and reporting of security-related events and activities, such as login attempts, file accesses, system changes, and other security-relevant events. This information can be used to detect and respond to security incidents, track compliance with security policies, and provide audit trails for forensic investigations.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[Identify the coding vulnerability you chose to test. Include four to six mixed tests for positive and negative results. Include a slide for each test. Use the question for the test as the title. Show the results.]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145</TotalTime>
  <Words>1389</Words>
  <Application>Microsoft Office PowerPoint</Application>
  <PresentationFormat>Widescreen</PresentationFormat>
  <Paragraphs>86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Randolph Evanshill</cp:lastModifiedBy>
  <cp:revision>6</cp:revision>
  <dcterms:created xsi:type="dcterms:W3CDTF">2020-08-19T17:59:24Z</dcterms:created>
  <dcterms:modified xsi:type="dcterms:W3CDTF">2023-04-24T02:38:23Z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