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 id="2147483671" r:id="rId7"/>
    <p:sldMasterId id="214748367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
      <p:font typeface="Poppi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70CA7A-279E-4F33-A079-6D574809797C}">
  <a:tblStyle styleId="{B870CA7A-279E-4F33-A079-6D57480979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Poppins-bold.fntdata"/><Relationship Id="rId50" Type="http://schemas.openxmlformats.org/officeDocument/2006/relationships/font" Target="fonts/Poppins-regular.fntdata"/><Relationship Id="rId53" Type="http://schemas.openxmlformats.org/officeDocument/2006/relationships/font" Target="fonts/Poppins-boldItalic.fntdata"/><Relationship Id="rId52" Type="http://schemas.openxmlformats.org/officeDocument/2006/relationships/font" Target="fonts/Poppins-italic.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ec5462631_2_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fec5462631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5d01208d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5d01208d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500">
                <a:solidFill>
                  <a:srgbClr val="002060"/>
                </a:solidFill>
              </a:rPr>
              <a:t>Here, in the first step, the speech is recorded and the wav file is created.</a:t>
            </a:r>
            <a:endParaRPr sz="1500">
              <a:solidFill>
                <a:srgbClr val="002060"/>
              </a:solidFill>
            </a:endParaRPr>
          </a:p>
          <a:p>
            <a:pPr indent="0" lvl="0" marL="0" rtl="0" algn="l">
              <a:lnSpc>
                <a:spcPct val="90000"/>
              </a:lnSpc>
              <a:spcBef>
                <a:spcPts val="800"/>
              </a:spcBef>
              <a:spcAft>
                <a:spcPts val="0"/>
              </a:spcAft>
              <a:buClr>
                <a:schemeClr val="dk1"/>
              </a:buClr>
              <a:buSzPts val="1100"/>
              <a:buFont typeface="Arial"/>
              <a:buNone/>
            </a:pPr>
            <a:r>
              <a:rPr lang="en" sz="1500">
                <a:solidFill>
                  <a:srgbClr val="002060"/>
                </a:solidFill>
              </a:rPr>
              <a:t>Then, the wave file will be cleaned so that the background noise would get deleted. The volume will be normalized, then it will break down into elements, and it will be analyzed in sequences. </a:t>
            </a:r>
            <a:endParaRPr sz="1500">
              <a:solidFill>
                <a:srgbClr val="002060"/>
              </a:solidFill>
            </a:endParaRPr>
          </a:p>
          <a:p>
            <a:pPr indent="0" lvl="0" marL="0" rtl="0" algn="l">
              <a:lnSpc>
                <a:spcPct val="90000"/>
              </a:lnSpc>
              <a:spcBef>
                <a:spcPts val="800"/>
              </a:spcBef>
              <a:spcAft>
                <a:spcPts val="0"/>
              </a:spcAft>
              <a:buClr>
                <a:schemeClr val="dk1"/>
              </a:buClr>
              <a:buSzPts val="1100"/>
              <a:buFont typeface="Arial"/>
              <a:buNone/>
            </a:pPr>
            <a:r>
              <a:rPr lang="en" sz="1500">
                <a:solidFill>
                  <a:srgbClr val="002060"/>
                </a:solidFill>
              </a:rPr>
              <a:t>The ASR software examines these sequences it implements statistical probability to find out the entire words and then get processed into text content. </a:t>
            </a:r>
            <a:endParaRPr sz="1500">
              <a:solidFill>
                <a:srgbClr val="002060"/>
              </a:solidFill>
            </a:endParaRPr>
          </a:p>
          <a:p>
            <a:pPr indent="0" lvl="0" marL="0" rtl="0" algn="just">
              <a:lnSpc>
                <a:spcPct val="115000"/>
              </a:lnSpc>
              <a:spcBef>
                <a:spcPts val="0"/>
              </a:spcBef>
              <a:spcAft>
                <a:spcPts val="0"/>
              </a:spcAft>
              <a:buClr>
                <a:schemeClr val="dk1"/>
              </a:buClr>
              <a:buSzPts val="1100"/>
              <a:buFont typeface="Arial"/>
              <a:buNone/>
            </a:pPr>
            <a:r>
              <a:t/>
            </a:r>
            <a:endParaRPr sz="1500">
              <a:solidFill>
                <a:srgbClr val="002060"/>
              </a:solidFill>
            </a:endParaRPr>
          </a:p>
          <a:p>
            <a:pPr indent="0" lvl="0" marL="0" rtl="0" algn="l">
              <a:spcBef>
                <a:spcPts val="0"/>
              </a:spcBef>
              <a:spcAft>
                <a:spcPts val="0"/>
              </a:spcAft>
              <a:buNone/>
            </a:pPr>
            <a:r>
              <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70a96e6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70a96e6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solidFill>
                  <a:schemeClr val="dk1"/>
                </a:solidFill>
              </a:rPr>
              <a:t>The system begins with the device gathering audio with the source, where the source is a microphone.</a:t>
            </a:r>
            <a:endParaRPr sz="1500">
              <a:solidFill>
                <a:schemeClr val="dk1"/>
              </a:solidFill>
            </a:endParaRPr>
          </a:p>
          <a:p>
            <a:pPr indent="0" lvl="0" marL="0" rtl="0" algn="just">
              <a:spcBef>
                <a:spcPts val="0"/>
              </a:spcBef>
              <a:spcAft>
                <a:spcPts val="0"/>
              </a:spcAft>
              <a:buClr>
                <a:schemeClr val="dk1"/>
              </a:buClr>
              <a:buSzPts val="1100"/>
              <a:buFont typeface="Arial"/>
              <a:buNone/>
            </a:pPr>
            <a:r>
              <a:rPr lang="en" sz="1500">
                <a:solidFill>
                  <a:schemeClr val="dk1"/>
                </a:solidFill>
              </a:rPr>
              <a:t>Recorded speech waveforms will be sent to acoustic analysis, performed on three levels.</a:t>
            </a:r>
            <a:endParaRPr sz="1500">
              <a:solidFill>
                <a:schemeClr val="dk1"/>
              </a:solidFill>
            </a:endParaRPr>
          </a:p>
          <a:p>
            <a:pPr indent="0" lvl="0" marL="0" rtl="0" algn="just">
              <a:spcBef>
                <a:spcPts val="0"/>
              </a:spcBef>
              <a:spcAft>
                <a:spcPts val="0"/>
              </a:spcAft>
              <a:buClr>
                <a:schemeClr val="dk1"/>
              </a:buClr>
              <a:buSzPts val="1100"/>
              <a:buFont typeface="Arial"/>
              <a:buNone/>
            </a:pPr>
            <a:r>
              <a:rPr lang="en" sz="1500">
                <a:solidFill>
                  <a:schemeClr val="dk1"/>
                </a:solidFill>
              </a:rPr>
              <a:t>The three modeling are as follows:</a:t>
            </a:r>
            <a:endParaRPr sz="1500">
              <a:solidFill>
                <a:schemeClr val="dk1"/>
              </a:solidFill>
            </a:endParaRPr>
          </a:p>
          <a:p>
            <a:pPr indent="0" lvl="0" marL="0" rtl="0" algn="just">
              <a:spcBef>
                <a:spcPts val="0"/>
              </a:spcBef>
              <a:spcAft>
                <a:spcPts val="0"/>
              </a:spcAft>
              <a:buClr>
                <a:schemeClr val="dk1"/>
              </a:buClr>
              <a:buSzPts val="1100"/>
              <a:buFont typeface="Arial"/>
              <a:buNone/>
            </a:pPr>
            <a:r>
              <a:rPr b="1" lang="en" sz="1500">
                <a:solidFill>
                  <a:schemeClr val="dk1"/>
                </a:solidFill>
              </a:rPr>
              <a:t>Acoustic Modeling: </a:t>
            </a:r>
            <a:r>
              <a:rPr lang="en" sz="1500">
                <a:solidFill>
                  <a:schemeClr val="dk1"/>
                </a:solidFill>
              </a:rPr>
              <a:t>represents whether the elements were pronounced or not</a:t>
            </a:r>
            <a:endParaRPr sz="1500">
              <a:solidFill>
                <a:schemeClr val="dk1"/>
              </a:solidFill>
            </a:endParaRPr>
          </a:p>
          <a:p>
            <a:pPr indent="0" lvl="0" marL="0" rtl="0" algn="just">
              <a:spcBef>
                <a:spcPts val="0"/>
              </a:spcBef>
              <a:spcAft>
                <a:spcPts val="0"/>
              </a:spcAft>
              <a:buClr>
                <a:schemeClr val="dk1"/>
              </a:buClr>
              <a:buSzPts val="1100"/>
              <a:buFont typeface="Arial"/>
              <a:buNone/>
            </a:pPr>
            <a:r>
              <a:rPr b="1" lang="en" sz="1500">
                <a:solidFill>
                  <a:schemeClr val="dk1"/>
                </a:solidFill>
              </a:rPr>
              <a:t>Pronunciation Modeling:</a:t>
            </a:r>
            <a:r>
              <a:rPr lang="en" sz="1500">
                <a:solidFill>
                  <a:schemeClr val="dk1"/>
                </a:solidFill>
              </a:rPr>
              <a:t> analyses of how these elements are pronounced will be checked </a:t>
            </a:r>
            <a:endParaRPr sz="1500">
              <a:solidFill>
                <a:schemeClr val="dk1"/>
              </a:solidFill>
            </a:endParaRPr>
          </a:p>
          <a:p>
            <a:pPr indent="0" lvl="0" marL="0" rtl="0" algn="just">
              <a:spcBef>
                <a:spcPts val="0"/>
              </a:spcBef>
              <a:spcAft>
                <a:spcPts val="0"/>
              </a:spcAft>
              <a:buClr>
                <a:schemeClr val="dk1"/>
              </a:buClr>
              <a:buSzPts val="1100"/>
              <a:buFont typeface="Arial"/>
              <a:buNone/>
            </a:pPr>
            <a:r>
              <a:rPr b="1" lang="en" sz="1500">
                <a:solidFill>
                  <a:schemeClr val="dk1"/>
                </a:solidFill>
              </a:rPr>
              <a:t>Language Modeling: </a:t>
            </a:r>
            <a:r>
              <a:rPr lang="en" sz="1500">
                <a:solidFill>
                  <a:schemeClr val="dk1"/>
                </a:solidFill>
              </a:rPr>
              <a:t>usually trained toward finding contextual probabilities counting on what elements were gained</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33333"/>
              </a:lnSpc>
              <a:spcBef>
                <a:spcPts val="2700"/>
              </a:spcBef>
              <a:spcAft>
                <a:spcPts val="0"/>
              </a:spcAft>
              <a:buClr>
                <a:schemeClr val="dk1"/>
              </a:buClr>
              <a:buSzPts val="1100"/>
              <a:buFont typeface="Arial"/>
              <a:buNone/>
            </a:pPr>
            <a:r>
              <a:rPr b="1" lang="en" sz="2700">
                <a:solidFill>
                  <a:schemeClr val="dk1"/>
                </a:solidFill>
                <a:highlight>
                  <a:srgbClr val="FFFFFF"/>
                </a:highlight>
              </a:rPr>
              <a:t>How Does Automatic Speech Recognition Work?</a:t>
            </a:r>
            <a:endParaRPr b="1" sz="2700">
              <a:solidFill>
                <a:schemeClr val="dk1"/>
              </a:solidFill>
              <a:highlight>
                <a:srgbClr val="FFFFFF"/>
              </a:highlight>
            </a:endParaRPr>
          </a:p>
          <a:p>
            <a:pPr indent="0" lvl="0" marL="0" rtl="0" algn="l">
              <a:lnSpc>
                <a:spcPct val="155555"/>
              </a:lnSpc>
              <a:spcBef>
                <a:spcPts val="1400"/>
              </a:spcBef>
              <a:spcAft>
                <a:spcPts val="0"/>
              </a:spcAft>
              <a:buClr>
                <a:schemeClr val="dk1"/>
              </a:buClr>
              <a:buSzPts val="1100"/>
              <a:buFont typeface="Arial"/>
              <a:buNone/>
            </a:pPr>
            <a:r>
              <a:rPr lang="en" sz="1350">
                <a:solidFill>
                  <a:srgbClr val="05080D"/>
                </a:solidFill>
                <a:highlight>
                  <a:srgbClr val="FFFFFF"/>
                </a:highlight>
              </a:rPr>
              <a:t>There are two parts to automatic speech recognition: </a:t>
            </a:r>
            <a:endParaRPr sz="1350">
              <a:solidFill>
                <a:srgbClr val="05080D"/>
              </a:solidFill>
              <a:highlight>
                <a:srgbClr val="FFFFFF"/>
              </a:highlight>
            </a:endParaRPr>
          </a:p>
          <a:p>
            <a:pPr indent="-304800" lvl="0" marL="596900" rtl="0" algn="l">
              <a:lnSpc>
                <a:spcPct val="140000"/>
              </a:lnSpc>
              <a:spcBef>
                <a:spcPts val="1400"/>
              </a:spcBef>
              <a:spcAft>
                <a:spcPts val="0"/>
              </a:spcAft>
              <a:buClr>
                <a:srgbClr val="05080D"/>
              </a:buClr>
              <a:buSzPts val="1200"/>
              <a:buAutoNum type="arabicPeriod"/>
            </a:pPr>
            <a:r>
              <a:rPr lang="en" sz="1350">
                <a:solidFill>
                  <a:srgbClr val="05080D"/>
                </a:solidFill>
                <a:highlight>
                  <a:srgbClr val="FFFFFF"/>
                </a:highlight>
              </a:rPr>
              <a:t>Recognizing phonemes and words</a:t>
            </a:r>
            <a:endParaRPr sz="1350">
              <a:solidFill>
                <a:srgbClr val="05080D"/>
              </a:solidFill>
              <a:highlight>
                <a:srgbClr val="FFFFFF"/>
              </a:highlight>
            </a:endParaRPr>
          </a:p>
          <a:p>
            <a:pPr indent="-304800" lvl="0" marL="596900" rtl="0" algn="l">
              <a:lnSpc>
                <a:spcPct val="140000"/>
              </a:lnSpc>
              <a:spcBef>
                <a:spcPts val="0"/>
              </a:spcBef>
              <a:spcAft>
                <a:spcPts val="0"/>
              </a:spcAft>
              <a:buClr>
                <a:srgbClr val="05080D"/>
              </a:buClr>
              <a:buSzPts val="1200"/>
              <a:buAutoNum type="arabicPeriod"/>
            </a:pPr>
            <a:r>
              <a:rPr lang="en" sz="1350">
                <a:solidFill>
                  <a:srgbClr val="05080D"/>
                </a:solidFill>
                <a:highlight>
                  <a:srgbClr val="FFFFFF"/>
                </a:highlight>
              </a:rPr>
              <a:t>Responding appropriately </a:t>
            </a:r>
            <a:endParaRPr sz="1350">
              <a:solidFill>
                <a:srgbClr val="05080D"/>
              </a:solidFill>
              <a:highlight>
                <a:srgbClr val="FFFFFF"/>
              </a:highlight>
            </a:endParaRPr>
          </a:p>
          <a:p>
            <a:pPr indent="0" lvl="0" marL="0" rtl="0" algn="l">
              <a:lnSpc>
                <a:spcPct val="155555"/>
              </a:lnSpc>
              <a:spcBef>
                <a:spcPts val="800"/>
              </a:spcBef>
              <a:spcAft>
                <a:spcPts val="0"/>
              </a:spcAft>
              <a:buClr>
                <a:schemeClr val="dk1"/>
              </a:buClr>
              <a:buSzPts val="1100"/>
              <a:buFont typeface="Arial"/>
              <a:buNone/>
            </a:pPr>
            <a:r>
              <a:rPr lang="en" sz="1350">
                <a:solidFill>
                  <a:srgbClr val="05080D"/>
                </a:solidFill>
                <a:highlight>
                  <a:srgbClr val="FFFFFF"/>
                </a:highlight>
              </a:rPr>
              <a:t>The first step involves the computer identifying phonemes. These are the slightest sounds humans can make with their voices. The machine runs your voice through a stenograph as you speak into a microphone. This tool recognizes the phonemes in your voice. </a:t>
            </a:r>
            <a:endParaRPr sz="1350">
              <a:solidFill>
                <a:srgbClr val="05080D"/>
              </a:solidFill>
              <a:highlight>
                <a:srgbClr val="FFFFFF"/>
              </a:highlight>
            </a:endParaRPr>
          </a:p>
          <a:p>
            <a:pPr indent="0" lvl="0" marL="0" rtl="0" algn="l">
              <a:lnSpc>
                <a:spcPct val="155555"/>
              </a:lnSpc>
              <a:spcBef>
                <a:spcPts val="1400"/>
              </a:spcBef>
              <a:spcAft>
                <a:spcPts val="0"/>
              </a:spcAft>
              <a:buClr>
                <a:schemeClr val="dk1"/>
              </a:buClr>
              <a:buSzPts val="1100"/>
              <a:buFont typeface="Arial"/>
              <a:buNone/>
            </a:pPr>
            <a:r>
              <a:rPr lang="en" sz="1350">
                <a:solidFill>
                  <a:srgbClr val="05080D"/>
                </a:solidFill>
                <a:highlight>
                  <a:srgbClr val="FFFFFF"/>
                </a:highlight>
              </a:rPr>
              <a:t>It then uses Natual Language Processing (NLP) to translate phonemes into readable text. It does that by comparing those recordings against databases of stored transcriptions. </a:t>
            </a:r>
            <a:endParaRPr sz="1350">
              <a:solidFill>
                <a:srgbClr val="05080D"/>
              </a:solidFill>
              <a:highlight>
                <a:srgbClr val="FFFFFF"/>
              </a:highlight>
            </a:endParaRPr>
          </a:p>
          <a:p>
            <a:pPr indent="0" lvl="0" marL="0" rtl="0" algn="l">
              <a:lnSpc>
                <a:spcPct val="155555"/>
              </a:lnSpc>
              <a:spcBef>
                <a:spcPts val="1400"/>
              </a:spcBef>
              <a:spcAft>
                <a:spcPts val="0"/>
              </a:spcAft>
              <a:buClr>
                <a:schemeClr val="dk1"/>
              </a:buClr>
              <a:buSzPts val="1100"/>
              <a:buFont typeface="Arial"/>
              <a:buNone/>
            </a:pPr>
            <a:r>
              <a:rPr lang="en" sz="1350">
                <a:solidFill>
                  <a:srgbClr val="05080D"/>
                </a:solidFill>
                <a:highlight>
                  <a:srgbClr val="FFFFFF"/>
                </a:highlight>
              </a:rPr>
              <a:t>Sometimes these are generated by actual humans. Sometimes they are compared against a neural network or deep learning algorithm. </a:t>
            </a:r>
            <a:endParaRPr sz="1350">
              <a:solidFill>
                <a:srgbClr val="05080D"/>
              </a:solidFill>
              <a:highlight>
                <a:srgbClr val="FFFFFF"/>
              </a:highlight>
            </a:endParaRPr>
          </a:p>
          <a:p>
            <a:pPr indent="0" lvl="0" marL="0" rtl="0" algn="l">
              <a:lnSpc>
                <a:spcPct val="155555"/>
              </a:lnSpc>
              <a:spcBef>
                <a:spcPts val="1400"/>
              </a:spcBef>
              <a:spcAft>
                <a:spcPts val="0"/>
              </a:spcAft>
              <a:buClr>
                <a:schemeClr val="dk1"/>
              </a:buClr>
              <a:buSzPts val="1100"/>
              <a:buFont typeface="Arial"/>
              <a:buNone/>
            </a:pPr>
            <a:r>
              <a:rPr lang="en" sz="1350">
                <a:solidFill>
                  <a:srgbClr val="05080D"/>
                </a:solidFill>
                <a:highlight>
                  <a:srgbClr val="FFFFFF"/>
                </a:highlight>
              </a:rPr>
              <a:t>The system will then make corrections as needed. </a:t>
            </a:r>
            <a:endParaRPr sz="1350">
              <a:solidFill>
                <a:srgbClr val="05080D"/>
              </a:solidFill>
              <a:highlight>
                <a:srgbClr val="FFFFFF"/>
              </a:highlight>
            </a:endParaRPr>
          </a:p>
          <a:p>
            <a:pPr indent="0" lvl="0" marL="0" rtl="0" algn="l">
              <a:lnSpc>
                <a:spcPct val="128571"/>
              </a:lnSpc>
              <a:spcBef>
                <a:spcPts val="2100"/>
              </a:spcBef>
              <a:spcAft>
                <a:spcPts val="0"/>
              </a:spcAft>
              <a:buClr>
                <a:schemeClr val="dk1"/>
              </a:buClr>
              <a:buSzPts val="1100"/>
              <a:buFont typeface="Arial"/>
              <a:buNone/>
            </a:pPr>
            <a:r>
              <a:rPr b="1" lang="en" sz="2100">
                <a:solidFill>
                  <a:schemeClr val="dk1"/>
                </a:solidFill>
                <a:highlight>
                  <a:srgbClr val="FFFFFF"/>
                </a:highlight>
              </a:rPr>
              <a:t>Components of an ASR System</a:t>
            </a:r>
            <a:endParaRPr b="1" sz="2100">
              <a:solidFill>
                <a:schemeClr val="dk1"/>
              </a:solidFill>
              <a:highlight>
                <a:srgbClr val="FFFFFF"/>
              </a:highlight>
            </a:endParaRPr>
          </a:p>
          <a:p>
            <a:pPr indent="0" lvl="0" marL="0" rtl="0" algn="l">
              <a:lnSpc>
                <a:spcPct val="155555"/>
              </a:lnSpc>
              <a:spcBef>
                <a:spcPts val="1100"/>
              </a:spcBef>
              <a:spcAft>
                <a:spcPts val="0"/>
              </a:spcAft>
              <a:buClr>
                <a:schemeClr val="dk1"/>
              </a:buClr>
              <a:buSzPts val="1100"/>
              <a:buFont typeface="Arial"/>
              <a:buNone/>
            </a:pPr>
            <a:r>
              <a:rPr lang="en" sz="1350">
                <a:solidFill>
                  <a:srgbClr val="05080D"/>
                </a:solidFill>
                <a:highlight>
                  <a:srgbClr val="FFFFFF"/>
                </a:highlight>
              </a:rPr>
              <a:t>There are four main components of an automatic speech recognition system. These include: </a:t>
            </a:r>
            <a:endParaRPr sz="1350">
              <a:solidFill>
                <a:srgbClr val="05080D"/>
              </a:solidFill>
              <a:highlight>
                <a:srgbClr val="FFFFFF"/>
              </a:highlight>
            </a:endParaRPr>
          </a:p>
          <a:p>
            <a:pPr indent="-304800" lvl="0" marL="596900" marR="228600" rtl="0" algn="l">
              <a:lnSpc>
                <a:spcPct val="140000"/>
              </a:lnSpc>
              <a:spcBef>
                <a:spcPts val="1400"/>
              </a:spcBef>
              <a:spcAft>
                <a:spcPts val="0"/>
              </a:spcAft>
              <a:buClr>
                <a:srgbClr val="05080D"/>
              </a:buClr>
              <a:buSzPts val="1200"/>
              <a:buChar char="●"/>
            </a:pPr>
            <a:r>
              <a:rPr lang="en" sz="1350">
                <a:solidFill>
                  <a:srgbClr val="05080D"/>
                </a:solidFill>
                <a:highlight>
                  <a:srgbClr val="FFFFFF"/>
                </a:highlight>
              </a:rPr>
              <a:t>Feature Extraction </a:t>
            </a:r>
            <a:endParaRPr sz="1350">
              <a:solidFill>
                <a:srgbClr val="05080D"/>
              </a:solidFill>
              <a:highlight>
                <a:srgbClr val="FFFFFF"/>
              </a:highlight>
            </a:endParaRPr>
          </a:p>
          <a:p>
            <a:pPr indent="-304800" lvl="0" marL="596900" marR="228600" rtl="0" algn="l">
              <a:lnSpc>
                <a:spcPct val="140000"/>
              </a:lnSpc>
              <a:spcBef>
                <a:spcPts val="0"/>
              </a:spcBef>
              <a:spcAft>
                <a:spcPts val="0"/>
              </a:spcAft>
              <a:buClr>
                <a:srgbClr val="05080D"/>
              </a:buClr>
              <a:buSzPts val="1200"/>
              <a:buChar char="●"/>
            </a:pPr>
            <a:r>
              <a:rPr lang="en" sz="1350">
                <a:solidFill>
                  <a:srgbClr val="05080D"/>
                </a:solidFill>
                <a:highlight>
                  <a:srgbClr val="FFFFFF"/>
                </a:highlight>
              </a:rPr>
              <a:t>Acoustic Modeling </a:t>
            </a:r>
            <a:endParaRPr sz="1350">
              <a:solidFill>
                <a:srgbClr val="05080D"/>
              </a:solidFill>
              <a:highlight>
                <a:srgbClr val="FFFFFF"/>
              </a:highlight>
            </a:endParaRPr>
          </a:p>
          <a:p>
            <a:pPr indent="-304800" lvl="0" marL="596900" marR="228600" rtl="0" algn="l">
              <a:lnSpc>
                <a:spcPct val="140000"/>
              </a:lnSpc>
              <a:spcBef>
                <a:spcPts val="0"/>
              </a:spcBef>
              <a:spcAft>
                <a:spcPts val="0"/>
              </a:spcAft>
              <a:buClr>
                <a:srgbClr val="05080D"/>
              </a:buClr>
              <a:buSzPts val="1200"/>
              <a:buChar char="●"/>
            </a:pPr>
            <a:r>
              <a:rPr lang="en" sz="1350">
                <a:solidFill>
                  <a:srgbClr val="05080D"/>
                </a:solidFill>
                <a:highlight>
                  <a:srgbClr val="FFFFFF"/>
                </a:highlight>
              </a:rPr>
              <a:t>Language Model </a:t>
            </a:r>
            <a:endParaRPr sz="1350">
              <a:solidFill>
                <a:srgbClr val="05080D"/>
              </a:solidFill>
              <a:highlight>
                <a:srgbClr val="FFFFFF"/>
              </a:highlight>
            </a:endParaRPr>
          </a:p>
          <a:p>
            <a:pPr indent="-304800" lvl="0" marL="596900" marR="228600" rtl="0" algn="l">
              <a:lnSpc>
                <a:spcPct val="140000"/>
              </a:lnSpc>
              <a:spcBef>
                <a:spcPts val="0"/>
              </a:spcBef>
              <a:spcAft>
                <a:spcPts val="0"/>
              </a:spcAft>
              <a:buClr>
                <a:srgbClr val="05080D"/>
              </a:buClr>
              <a:buSzPts val="1200"/>
              <a:buChar char="●"/>
            </a:pPr>
            <a:r>
              <a:rPr lang="en" sz="1350">
                <a:solidFill>
                  <a:srgbClr val="05080D"/>
                </a:solidFill>
                <a:highlight>
                  <a:srgbClr val="FFFFFF"/>
                </a:highlight>
              </a:rPr>
              <a:t>Classification/Scoring </a:t>
            </a:r>
            <a:endParaRPr sz="1350">
              <a:solidFill>
                <a:srgbClr val="05080D"/>
              </a:solidFill>
              <a:highlight>
                <a:srgbClr val="FFFFFF"/>
              </a:highlight>
            </a:endParaRPr>
          </a:p>
          <a:p>
            <a:pPr indent="0" lvl="0" marL="0" rtl="0" algn="l">
              <a:lnSpc>
                <a:spcPct val="155555"/>
              </a:lnSpc>
              <a:spcBef>
                <a:spcPts val="1200"/>
              </a:spcBef>
              <a:spcAft>
                <a:spcPts val="0"/>
              </a:spcAft>
              <a:buClr>
                <a:schemeClr val="dk1"/>
              </a:buClr>
              <a:buSzPts val="1100"/>
              <a:buFont typeface="Arial"/>
              <a:buNone/>
            </a:pPr>
            <a:r>
              <a:rPr lang="en" sz="1350">
                <a:solidFill>
                  <a:srgbClr val="05080D"/>
                </a:solidFill>
                <a:highlight>
                  <a:srgbClr val="FFFFFF"/>
                </a:highlight>
              </a:rPr>
              <a:t>Each plays an essential role in helping computers understand our words and actions. </a:t>
            </a:r>
            <a:endParaRPr sz="1350">
              <a:solidFill>
                <a:srgbClr val="05080D"/>
              </a:solidFill>
              <a:highlight>
                <a:srgbClr val="FFFFFF"/>
              </a:highlight>
            </a:endParaRPr>
          </a:p>
          <a:p>
            <a:pPr indent="0" lvl="0" marL="0" rtl="0" algn="l">
              <a:lnSpc>
                <a:spcPct val="128571"/>
              </a:lnSpc>
              <a:spcBef>
                <a:spcPts val="2100"/>
              </a:spcBef>
              <a:spcAft>
                <a:spcPts val="0"/>
              </a:spcAft>
              <a:buClr>
                <a:schemeClr val="dk1"/>
              </a:buClr>
              <a:buSzPts val="1100"/>
              <a:buFont typeface="Arial"/>
              <a:buNone/>
            </a:pPr>
            <a:r>
              <a:rPr b="1" lang="en" sz="2100">
                <a:solidFill>
                  <a:schemeClr val="dk1"/>
                </a:solidFill>
                <a:highlight>
                  <a:srgbClr val="FFFFFF"/>
                </a:highlight>
              </a:rPr>
              <a:t>Feature Extraction </a:t>
            </a:r>
            <a:endParaRPr b="1" sz="2100">
              <a:solidFill>
                <a:schemeClr val="dk1"/>
              </a:solidFill>
              <a:highlight>
                <a:srgbClr val="FFFFFF"/>
              </a:highlight>
            </a:endParaRPr>
          </a:p>
          <a:p>
            <a:pPr indent="0" lvl="0" marL="0" rtl="0" algn="l">
              <a:lnSpc>
                <a:spcPct val="155555"/>
              </a:lnSpc>
              <a:spcBef>
                <a:spcPts val="1100"/>
              </a:spcBef>
              <a:spcAft>
                <a:spcPts val="0"/>
              </a:spcAft>
              <a:buClr>
                <a:schemeClr val="dk1"/>
              </a:buClr>
              <a:buSzPts val="1100"/>
              <a:buFont typeface="Arial"/>
              <a:buNone/>
            </a:pPr>
            <a:r>
              <a:rPr lang="en" sz="1350">
                <a:solidFill>
                  <a:srgbClr val="05080D"/>
                </a:solidFill>
                <a:highlight>
                  <a:srgbClr val="FFFFFF"/>
                </a:highlight>
              </a:rPr>
              <a:t>Feature extraction extracts features from audio recordings. Think of features as word fingerprints that help identify spoken words. They identify specific characteristics such as pitch, volume, and accent. </a:t>
            </a:r>
            <a:endParaRPr sz="1350">
              <a:solidFill>
                <a:srgbClr val="05080D"/>
              </a:solidFill>
              <a:highlight>
                <a:srgbClr val="FFFFFF"/>
              </a:highlight>
            </a:endParaRPr>
          </a:p>
          <a:p>
            <a:pPr indent="0" lvl="0" marL="0" rtl="0" algn="l">
              <a:lnSpc>
                <a:spcPct val="128571"/>
              </a:lnSpc>
              <a:spcBef>
                <a:spcPts val="2100"/>
              </a:spcBef>
              <a:spcAft>
                <a:spcPts val="0"/>
              </a:spcAft>
              <a:buClr>
                <a:schemeClr val="dk1"/>
              </a:buClr>
              <a:buSzPts val="1100"/>
              <a:buFont typeface="Arial"/>
              <a:buNone/>
            </a:pPr>
            <a:r>
              <a:rPr b="1" lang="en" sz="2100">
                <a:solidFill>
                  <a:schemeClr val="dk1"/>
                </a:solidFill>
                <a:highlight>
                  <a:srgbClr val="FFFFFF"/>
                </a:highlight>
              </a:rPr>
              <a:t>Acoustic Modeling </a:t>
            </a:r>
            <a:endParaRPr b="1" sz="2100">
              <a:solidFill>
                <a:schemeClr val="dk1"/>
              </a:solidFill>
              <a:highlight>
                <a:srgbClr val="FFFFFF"/>
              </a:highlight>
            </a:endParaRPr>
          </a:p>
          <a:p>
            <a:pPr indent="0" lvl="0" marL="0" rtl="0" algn="l">
              <a:lnSpc>
                <a:spcPct val="155555"/>
              </a:lnSpc>
              <a:spcBef>
                <a:spcPts val="1100"/>
              </a:spcBef>
              <a:spcAft>
                <a:spcPts val="0"/>
              </a:spcAft>
              <a:buClr>
                <a:schemeClr val="dk1"/>
              </a:buClr>
              <a:buSzPts val="1100"/>
              <a:buFont typeface="Arial"/>
              <a:buNone/>
            </a:pPr>
            <a:r>
              <a:rPr lang="en" sz="1350">
                <a:solidFill>
                  <a:srgbClr val="05080D"/>
                </a:solidFill>
                <a:highlight>
                  <a:srgbClr val="FFFFFF"/>
                </a:highlight>
              </a:rPr>
              <a:t>This model turns extracted features into a statistical parametric speech model. It will then compare against other models based on likelihood ratios. </a:t>
            </a:r>
            <a:endParaRPr sz="1350">
              <a:solidFill>
                <a:srgbClr val="05080D"/>
              </a:solidFill>
              <a:highlight>
                <a:srgbClr val="FFFFFF"/>
              </a:highlight>
            </a:endParaRPr>
          </a:p>
          <a:p>
            <a:pPr indent="0" lvl="0" marL="0" rtl="0" algn="l">
              <a:lnSpc>
                <a:spcPct val="128571"/>
              </a:lnSpc>
              <a:spcBef>
                <a:spcPts val="2100"/>
              </a:spcBef>
              <a:spcAft>
                <a:spcPts val="0"/>
              </a:spcAft>
              <a:buClr>
                <a:schemeClr val="dk1"/>
              </a:buClr>
              <a:buSzPts val="1100"/>
              <a:buFont typeface="Arial"/>
              <a:buNone/>
            </a:pPr>
            <a:r>
              <a:rPr b="1" lang="en" sz="2100">
                <a:solidFill>
                  <a:schemeClr val="dk1"/>
                </a:solidFill>
                <a:highlight>
                  <a:srgbClr val="FFFFFF"/>
                </a:highlight>
              </a:rPr>
              <a:t>Language Model </a:t>
            </a:r>
            <a:endParaRPr b="1" sz="2100">
              <a:solidFill>
                <a:schemeClr val="dk1"/>
              </a:solidFill>
              <a:highlight>
                <a:srgbClr val="FFFFFF"/>
              </a:highlight>
            </a:endParaRPr>
          </a:p>
          <a:p>
            <a:pPr indent="0" lvl="0" marL="0" rtl="0" algn="l">
              <a:lnSpc>
                <a:spcPct val="155555"/>
              </a:lnSpc>
              <a:spcBef>
                <a:spcPts val="1100"/>
              </a:spcBef>
              <a:spcAft>
                <a:spcPts val="0"/>
              </a:spcAft>
              <a:buClr>
                <a:schemeClr val="dk1"/>
              </a:buClr>
              <a:buSzPts val="1100"/>
              <a:buFont typeface="Arial"/>
              <a:buNone/>
            </a:pPr>
            <a:r>
              <a:rPr lang="en" sz="1350">
                <a:solidFill>
                  <a:srgbClr val="05080D"/>
                </a:solidFill>
                <a:highlight>
                  <a:srgbClr val="FFFFFF"/>
                </a:highlight>
              </a:rPr>
              <a:t>A language model helps the machine determine which word sequences are possible. It uses grammar rules and probabilities for certain sounds occurring together within sentences. </a:t>
            </a:r>
            <a:endParaRPr sz="1350">
              <a:solidFill>
                <a:srgbClr val="05080D"/>
              </a:solidFill>
              <a:highlight>
                <a:srgbClr val="FFFFFF"/>
              </a:highlight>
            </a:endParaRPr>
          </a:p>
          <a:p>
            <a:pPr indent="0" lvl="0" marL="0" rtl="0" algn="l">
              <a:lnSpc>
                <a:spcPct val="128571"/>
              </a:lnSpc>
              <a:spcBef>
                <a:spcPts val="2100"/>
              </a:spcBef>
              <a:spcAft>
                <a:spcPts val="0"/>
              </a:spcAft>
              <a:buClr>
                <a:schemeClr val="dk1"/>
              </a:buClr>
              <a:buSzPts val="1100"/>
              <a:buFont typeface="Arial"/>
              <a:buNone/>
            </a:pPr>
            <a:r>
              <a:rPr b="1" lang="en" sz="2100">
                <a:solidFill>
                  <a:schemeClr val="dk1"/>
                </a:solidFill>
                <a:highlight>
                  <a:srgbClr val="FFFFFF"/>
                </a:highlight>
              </a:rPr>
              <a:t>Classification and Scoring </a:t>
            </a:r>
            <a:endParaRPr b="1" sz="2100">
              <a:solidFill>
                <a:schemeClr val="dk1"/>
              </a:solidFill>
              <a:highlight>
                <a:srgbClr val="FFFFFF"/>
              </a:highlight>
            </a:endParaRPr>
          </a:p>
          <a:p>
            <a:pPr indent="0" lvl="0" marL="0" rtl="0" algn="l">
              <a:lnSpc>
                <a:spcPct val="155555"/>
              </a:lnSpc>
              <a:spcBef>
                <a:spcPts val="1100"/>
              </a:spcBef>
              <a:spcAft>
                <a:spcPts val="0"/>
              </a:spcAft>
              <a:buClr>
                <a:schemeClr val="dk1"/>
              </a:buClr>
              <a:buSzPts val="1100"/>
              <a:buFont typeface="Arial"/>
              <a:buNone/>
            </a:pPr>
            <a:r>
              <a:rPr lang="en" sz="1350">
                <a:solidFill>
                  <a:srgbClr val="05080D"/>
                </a:solidFill>
                <a:highlight>
                  <a:srgbClr val="FFFFFF"/>
                </a:highlight>
              </a:rPr>
              <a:t>A fancy term that means we've taken everything above and determined whether or not it was correct.</a:t>
            </a:r>
            <a:endParaRPr sz="1350">
              <a:solidFill>
                <a:srgbClr val="05080D"/>
              </a:solidFill>
              <a:highlight>
                <a:srgbClr val="FFFFFF"/>
              </a:highlight>
            </a:endParaRPr>
          </a:p>
          <a:p>
            <a:pPr indent="0" lvl="0" marL="0" rtl="0" algn="l">
              <a:lnSpc>
                <a:spcPct val="155555"/>
              </a:lnSpc>
              <a:spcBef>
                <a:spcPts val="1400"/>
              </a:spcBef>
              <a:spcAft>
                <a:spcPts val="0"/>
              </a:spcAft>
              <a:buClr>
                <a:schemeClr val="dk1"/>
              </a:buClr>
              <a:buSzPts val="1100"/>
              <a:buFont typeface="Arial"/>
              <a:buNone/>
            </a:pPr>
            <a:r>
              <a:rPr lang="en" sz="1350">
                <a:solidFill>
                  <a:srgbClr val="05080D"/>
                </a:solidFill>
                <a:highlight>
                  <a:srgbClr val="FFFFFF"/>
                </a:highlight>
              </a:rPr>
              <a:t>If not, try again until you get it right. Once a system has gotten to that point, it will read through your data. It will extract features and make comparisons between models. Then it will decide on a final result. </a:t>
            </a:r>
            <a:endParaRPr sz="1350">
              <a:solidFill>
                <a:srgbClr val="05080D"/>
              </a:solidFill>
              <a:highlight>
                <a:srgbClr val="FFFFFF"/>
              </a:highlight>
            </a:endParaRPr>
          </a:p>
          <a:p>
            <a:pPr indent="0" lvl="0" marL="0" rtl="0" algn="l">
              <a:lnSpc>
                <a:spcPct val="155555"/>
              </a:lnSpc>
              <a:spcBef>
                <a:spcPts val="1400"/>
              </a:spcBef>
              <a:spcAft>
                <a:spcPts val="0"/>
              </a:spcAft>
              <a:buClr>
                <a:schemeClr val="dk1"/>
              </a:buClr>
              <a:buSzPts val="1100"/>
              <a:buFont typeface="Arial"/>
              <a:buNone/>
            </a:pPr>
            <a:r>
              <a:rPr lang="en" sz="1350">
                <a:solidFill>
                  <a:srgbClr val="05080D"/>
                </a:solidFill>
                <a:highlight>
                  <a:srgbClr val="FFFFFF"/>
                </a:highlight>
              </a:rPr>
              <a:t>This process will repeat many times per second. Once it's reached an acceptable level of accuracy, it will move on. </a:t>
            </a:r>
            <a:endParaRPr sz="1350">
              <a:solidFill>
                <a:srgbClr val="05080D"/>
              </a:solidFill>
              <a:highlight>
                <a:srgbClr val="FFFFFF"/>
              </a:highlight>
            </a:endParaRPr>
          </a:p>
          <a:p>
            <a:pPr indent="0" lvl="0" marL="0" rtl="0" algn="l">
              <a:spcBef>
                <a:spcPts val="1400"/>
              </a:spcBef>
              <a:spcAft>
                <a:spcPts val="0"/>
              </a:spcAft>
              <a:buNone/>
            </a:pPr>
            <a:r>
              <a:t/>
            </a:r>
            <a:endParaRPr sz="1500">
              <a:solidFill>
                <a:srgbClr val="00206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70a96e6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f70a96e6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2060"/>
                </a:solidFill>
              </a:rPr>
              <a:t>https://www.fireblazeaischool.in/blogs/language-translation-using-deep-learning/</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70a96e6c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f70a96e6c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2060"/>
                </a:solidFill>
              </a:rPr>
              <a:t>https://www.fireblazeaischool.in/blogs/language-translation-using-deep-learning/</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70a96e6c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70a96e6c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73239"/>
                </a:solidFill>
                <a:highlight>
                  <a:srgbClr val="FFFFFF"/>
                </a:highlight>
              </a:rPr>
              <a:t>Transliteration</a:t>
            </a:r>
            <a:r>
              <a:rPr lang="en" sz="1300">
                <a:solidFill>
                  <a:srgbClr val="273239"/>
                </a:solidFill>
                <a:highlight>
                  <a:srgbClr val="FFFFFF"/>
                </a:highlight>
              </a:rPr>
              <a:t> is the process of transferring a word from the alphabet of one language to another. </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c1c258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c1c258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c1c258c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c1c258c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4ddc99e4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4ddc99e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5445f95e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5445f95e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5445f95e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5445f95e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the new user will register his voice.</a:t>
            </a:r>
            <a:endParaRPr/>
          </a:p>
          <a:p>
            <a:pPr indent="0" lvl="0" marL="0" rtl="0" algn="l">
              <a:spcBef>
                <a:spcPts val="0"/>
              </a:spcBef>
              <a:spcAft>
                <a:spcPts val="0"/>
              </a:spcAft>
              <a:buNone/>
            </a:pPr>
            <a:r>
              <a:rPr lang="en"/>
              <a:t>A unique voice id will be generated for each user</a:t>
            </a:r>
            <a:endParaRPr/>
          </a:p>
          <a:p>
            <a:pPr indent="0" lvl="0" marL="0" rtl="0" algn="l">
              <a:spcBef>
                <a:spcPts val="0"/>
              </a:spcBef>
              <a:spcAft>
                <a:spcPts val="0"/>
              </a:spcAft>
              <a:buNone/>
            </a:pPr>
            <a:r>
              <a:rPr lang="en"/>
              <a:t>Then the user will select his/her bank, enter his mobile number and OTP will be generated and send to user for verification</a:t>
            </a:r>
            <a:endParaRPr/>
          </a:p>
          <a:p>
            <a:pPr indent="0" lvl="0" marL="0" rtl="0" algn="l">
              <a:spcBef>
                <a:spcPts val="0"/>
              </a:spcBef>
              <a:spcAft>
                <a:spcPts val="0"/>
              </a:spcAft>
              <a:buNone/>
            </a:pPr>
            <a:r>
              <a:rPr lang="en"/>
              <a:t>Then ones the user is verified, the registration will be successful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ec5462631_2_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fec5462631_2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d75e7cf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d75e7cf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39700" lvl="0" marL="711200" rtl="0" algn="l">
              <a:lnSpc>
                <a:spcPct val="115000"/>
              </a:lnSpc>
              <a:spcBef>
                <a:spcPts val="0"/>
              </a:spcBef>
              <a:spcAft>
                <a:spcPts val="0"/>
              </a:spcAft>
              <a:buClr>
                <a:schemeClr val="dk1"/>
              </a:buClr>
              <a:buSzPts val="1100"/>
              <a:buFont typeface="Arial"/>
              <a:buNone/>
            </a:pPr>
            <a:r>
              <a:rPr lang="en" sz="1200">
                <a:solidFill>
                  <a:schemeClr val="dk1"/>
                </a:solidFill>
              </a:rPr>
              <a:t>1.</a:t>
            </a:r>
            <a:r>
              <a:rPr lang="en" sz="700">
                <a:solidFill>
                  <a:schemeClr val="dk1"/>
                </a:solidFill>
              </a:rPr>
              <a:t>  </a:t>
            </a:r>
            <a:r>
              <a:rPr lang="en" sz="1200">
                <a:solidFill>
                  <a:schemeClr val="dk1"/>
                </a:solidFill>
              </a:rPr>
              <a:t>The user registers and chooses their preferred language for the app's operation. Blind persons can also select the option to always receive audio instructions while using the app.</a:t>
            </a:r>
            <a:endParaRPr sz="1200">
              <a:solidFill>
                <a:schemeClr val="dk1"/>
              </a:solidFill>
            </a:endParaRPr>
          </a:p>
          <a:p>
            <a:pPr indent="-152400" lvl="0" marL="723900" rtl="0" algn="l">
              <a:lnSpc>
                <a:spcPct val="115000"/>
              </a:lnSpc>
              <a:spcBef>
                <a:spcPts val="0"/>
              </a:spcBef>
              <a:spcAft>
                <a:spcPts val="0"/>
              </a:spcAft>
              <a:buClr>
                <a:schemeClr val="dk1"/>
              </a:buClr>
              <a:buSzPts val="1100"/>
              <a:buFont typeface="Arial"/>
              <a:buNone/>
            </a:pPr>
            <a:r>
              <a:rPr lang="en" sz="1200">
                <a:solidFill>
                  <a:schemeClr val="dk1"/>
                </a:solidFill>
              </a:rPr>
              <a:t>2.</a:t>
            </a:r>
            <a:r>
              <a:rPr lang="en" sz="700">
                <a:solidFill>
                  <a:schemeClr val="dk1"/>
                </a:solidFill>
              </a:rPr>
              <a:t>  </a:t>
            </a:r>
            <a:r>
              <a:rPr lang="en" sz="1200">
                <a:solidFill>
                  <a:schemeClr val="dk1"/>
                </a:solidFill>
              </a:rPr>
              <a:t>The microphone or volume button (for blind) can be used by the user to activate the microphone for giving voice commands.</a:t>
            </a:r>
            <a:endParaRPr sz="1200">
              <a:solidFill>
                <a:schemeClr val="dk1"/>
              </a:solidFill>
            </a:endParaRPr>
          </a:p>
          <a:p>
            <a:pPr indent="-152400" lvl="0" marL="723900" rtl="0" algn="l">
              <a:lnSpc>
                <a:spcPct val="115000"/>
              </a:lnSpc>
              <a:spcBef>
                <a:spcPts val="0"/>
              </a:spcBef>
              <a:spcAft>
                <a:spcPts val="0"/>
              </a:spcAft>
              <a:buClr>
                <a:schemeClr val="dk1"/>
              </a:buClr>
              <a:buSzPts val="1100"/>
              <a:buFont typeface="Arial"/>
              <a:buNone/>
            </a:pPr>
            <a:r>
              <a:rPr lang="en" sz="1200">
                <a:solidFill>
                  <a:schemeClr val="dk1"/>
                </a:solidFill>
              </a:rPr>
              <a:t>3.</a:t>
            </a:r>
            <a:r>
              <a:rPr lang="en" sz="700">
                <a:solidFill>
                  <a:schemeClr val="dk1"/>
                </a:solidFill>
              </a:rPr>
              <a:t>  </a:t>
            </a:r>
            <a:r>
              <a:rPr lang="en" sz="1200">
                <a:solidFill>
                  <a:schemeClr val="dk1"/>
                </a:solidFill>
              </a:rPr>
              <a:t>The info button or automatic (for blind) can be used for giving voice instructions from the app.</a:t>
            </a:r>
            <a:endParaRPr sz="1200">
              <a:solidFill>
                <a:schemeClr val="dk1"/>
              </a:solidFill>
            </a:endParaRPr>
          </a:p>
          <a:p>
            <a:pPr indent="-152400" lvl="0" marL="723900" rtl="0" algn="l">
              <a:lnSpc>
                <a:spcPct val="115000"/>
              </a:lnSpc>
              <a:spcBef>
                <a:spcPts val="0"/>
              </a:spcBef>
              <a:spcAft>
                <a:spcPts val="0"/>
              </a:spcAft>
              <a:buClr>
                <a:schemeClr val="dk1"/>
              </a:buClr>
              <a:buSzPts val="1100"/>
              <a:buFont typeface="Arial"/>
              <a:buNone/>
            </a:pPr>
            <a:r>
              <a:rPr lang="en" sz="1200">
                <a:solidFill>
                  <a:schemeClr val="dk1"/>
                </a:solidFill>
              </a:rPr>
              <a:t>4.</a:t>
            </a:r>
            <a:r>
              <a:rPr lang="en" sz="700">
                <a:solidFill>
                  <a:schemeClr val="dk1"/>
                </a:solidFill>
              </a:rPr>
              <a:t>  </a:t>
            </a:r>
            <a:r>
              <a:rPr lang="en" sz="1200">
                <a:solidFill>
                  <a:schemeClr val="dk1"/>
                </a:solidFill>
              </a:rPr>
              <a:t>After selecting the language, the app functions in that language only.</a:t>
            </a:r>
            <a:endParaRPr sz="1200">
              <a:solidFill>
                <a:schemeClr val="dk1"/>
              </a:solidFill>
            </a:endParaRPr>
          </a:p>
          <a:p>
            <a:pPr indent="-152400" lvl="0" marL="723900" rtl="0" algn="l">
              <a:lnSpc>
                <a:spcPct val="115000"/>
              </a:lnSpc>
              <a:spcBef>
                <a:spcPts val="0"/>
              </a:spcBef>
              <a:spcAft>
                <a:spcPts val="0"/>
              </a:spcAft>
              <a:buClr>
                <a:schemeClr val="dk1"/>
              </a:buClr>
              <a:buSzPts val="1100"/>
              <a:buFont typeface="Arial"/>
              <a:buNone/>
            </a:pPr>
            <a:r>
              <a:rPr lang="en" sz="1200">
                <a:solidFill>
                  <a:schemeClr val="dk1"/>
                </a:solidFill>
              </a:rPr>
              <a:t>5.</a:t>
            </a:r>
            <a:r>
              <a:rPr lang="en" sz="700">
                <a:solidFill>
                  <a:schemeClr val="dk1"/>
                </a:solidFill>
              </a:rPr>
              <a:t>  </a:t>
            </a:r>
            <a:r>
              <a:rPr lang="en" sz="1200">
                <a:solidFill>
                  <a:schemeClr val="dk1"/>
                </a:solidFill>
              </a:rPr>
              <a:t>The user has the choice of selecting an action or providing vocal instructions.</a:t>
            </a:r>
            <a:endParaRPr sz="1200">
              <a:solidFill>
                <a:schemeClr val="dk1"/>
              </a:solidFill>
            </a:endParaRPr>
          </a:p>
          <a:p>
            <a:pPr indent="-152400" lvl="0" marL="723900" rtl="0" algn="l">
              <a:lnSpc>
                <a:spcPct val="115000"/>
              </a:lnSpc>
              <a:spcBef>
                <a:spcPts val="0"/>
              </a:spcBef>
              <a:spcAft>
                <a:spcPts val="0"/>
              </a:spcAft>
              <a:buClr>
                <a:schemeClr val="dk1"/>
              </a:buClr>
              <a:buSzPts val="1100"/>
              <a:buFont typeface="Arial"/>
              <a:buNone/>
            </a:pPr>
            <a:r>
              <a:rPr lang="en" sz="1200">
                <a:solidFill>
                  <a:schemeClr val="dk1"/>
                </a:solidFill>
              </a:rPr>
              <a:t>6.</a:t>
            </a:r>
            <a:r>
              <a:rPr lang="en" sz="700">
                <a:solidFill>
                  <a:schemeClr val="dk1"/>
                </a:solidFill>
              </a:rPr>
              <a:t>  </a:t>
            </a:r>
            <a:r>
              <a:rPr lang="en" sz="1200">
                <a:solidFill>
                  <a:schemeClr val="dk1"/>
                </a:solidFill>
              </a:rPr>
              <a:t>Based on the selected action app performs the following tasks as shown in Fig 4.</a:t>
            </a:r>
            <a:endParaRPr sz="1200">
              <a:solidFill>
                <a:schemeClr val="dk1"/>
              </a:solidFill>
            </a:endParaRPr>
          </a:p>
          <a:p>
            <a:pPr indent="0" lvl="0" marL="571500" marR="558800" rtl="0" algn="l">
              <a:lnSpc>
                <a:spcPct val="188000"/>
              </a:lnSpc>
              <a:spcBef>
                <a:spcPts val="0"/>
              </a:spcBef>
              <a:spcAft>
                <a:spcPts val="0"/>
              </a:spcAft>
              <a:buClr>
                <a:schemeClr val="dk1"/>
              </a:buClr>
              <a:buSzPts val="1100"/>
              <a:buFont typeface="Arial"/>
              <a:buNone/>
            </a:pPr>
            <a:r>
              <a:rPr lang="en" sz="1200">
                <a:solidFill>
                  <a:schemeClr val="dk1"/>
                </a:solidFill>
              </a:rPr>
              <a:t>7.</a:t>
            </a:r>
            <a:r>
              <a:rPr lang="en" sz="700">
                <a:solidFill>
                  <a:schemeClr val="dk1"/>
                </a:solidFill>
              </a:rPr>
              <a:t> 	</a:t>
            </a:r>
            <a:r>
              <a:rPr lang="en" sz="1200">
                <a:solidFill>
                  <a:schemeClr val="dk1"/>
                </a:solidFill>
              </a:rPr>
              <a:t>The payment success message is delivered to a user.</a:t>
            </a:r>
            <a:endParaRPr sz="1200">
              <a:solidFill>
                <a:schemeClr val="dk1"/>
              </a:solidFill>
            </a:endParaRPr>
          </a:p>
          <a:p>
            <a:pPr indent="0" lvl="0" marL="0" rtl="0" algn="l">
              <a:spcBef>
                <a:spcPts val="0"/>
              </a:spcBef>
              <a:spcAft>
                <a:spcPts val="0"/>
              </a:spcAft>
              <a:buNone/>
            </a:pPr>
            <a:r>
              <a:t/>
            </a:r>
            <a:endParaRPr b="1"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5445f95e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5445f95e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includes connecting the app with the payment gateway and performing different </a:t>
            </a:r>
            <a:r>
              <a:rPr lang="en"/>
              <a:t>functionalities</a:t>
            </a:r>
            <a:r>
              <a:rPr lang="en"/>
              <a:t> like payments, checking balance and checking transaction history. Now let us come to how the communication between us and the bank server will happen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c1c258c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c1c258c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43fd75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43fd75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b5f1ca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b5f1ca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ec546263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ec546263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b5f1ca1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b5f1ca1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642fb9063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642fb906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ec5462631_2_1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fec5462631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ec546263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ec546263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a112e80a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6a112e80a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a:t>
            </a:r>
            <a:r>
              <a:rPr lang="en"/>
              <a:t> to be done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d8ce759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d8ce759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to be done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5254c00df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p>
        </p:txBody>
      </p:sp>
      <p:sp>
        <p:nvSpPr>
          <p:cNvPr id="202" name="Google Shape;202;g155254c00d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5d01208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5d01208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t/>
            </a:r>
            <a:endParaRPr sz="1500">
              <a:solidFill>
                <a:srgbClr val="002060"/>
              </a:solidFill>
            </a:endParaRPr>
          </a:p>
          <a:p>
            <a:pPr indent="-323850" lvl="0" marL="457200" rtl="0" algn="l">
              <a:lnSpc>
                <a:spcPct val="115000"/>
              </a:lnSpc>
              <a:spcBef>
                <a:spcPts val="1200"/>
              </a:spcBef>
              <a:spcAft>
                <a:spcPts val="0"/>
              </a:spcAft>
              <a:buClr>
                <a:srgbClr val="002060"/>
              </a:buClr>
              <a:buSzPts val="1500"/>
              <a:buFont typeface="Arial"/>
              <a:buAutoNum type="arabicPeriod"/>
            </a:pPr>
            <a:r>
              <a:rPr b="1" lang="en" sz="1500">
                <a:solidFill>
                  <a:srgbClr val="002060"/>
                </a:solidFill>
              </a:rPr>
              <a:t>Authentication of real-time biometric voice</a:t>
            </a:r>
            <a:endParaRPr b="1" sz="1500">
              <a:solidFill>
                <a:srgbClr val="002060"/>
              </a:solidFill>
            </a:endParaRPr>
          </a:p>
          <a:p>
            <a:pPr indent="-323850" lvl="0" marL="914400" rtl="0" algn="just">
              <a:lnSpc>
                <a:spcPct val="90000"/>
              </a:lnSpc>
              <a:spcBef>
                <a:spcPts val="0"/>
              </a:spcBef>
              <a:spcAft>
                <a:spcPts val="0"/>
              </a:spcAft>
              <a:buClr>
                <a:srgbClr val="002060"/>
              </a:buClr>
              <a:buSzPts val="1500"/>
              <a:buChar char="•"/>
            </a:pPr>
            <a:r>
              <a:rPr lang="en" sz="1500">
                <a:solidFill>
                  <a:srgbClr val="002060"/>
                </a:solidFill>
              </a:rPr>
              <a:t>If it is a new user, a one-time enrolment can generate a unique voice ID. </a:t>
            </a:r>
            <a:endParaRPr sz="1500">
              <a:solidFill>
                <a:srgbClr val="002060"/>
              </a:solidFill>
            </a:endParaRPr>
          </a:p>
          <a:p>
            <a:pPr indent="-323850" lvl="0" marL="914400" rtl="0" algn="just">
              <a:lnSpc>
                <a:spcPct val="90000"/>
              </a:lnSpc>
              <a:spcBef>
                <a:spcPts val="0"/>
              </a:spcBef>
              <a:spcAft>
                <a:spcPts val="0"/>
              </a:spcAft>
              <a:buClr>
                <a:srgbClr val="002060"/>
              </a:buClr>
              <a:buSzPts val="1500"/>
              <a:buChar char="•"/>
            </a:pPr>
            <a:r>
              <a:rPr lang="en" sz="1500">
                <a:solidFill>
                  <a:srgbClr val="002060"/>
                </a:solidFill>
              </a:rPr>
              <a:t>The uniquely generated voice ID will be linked with the account.</a:t>
            </a:r>
            <a:endParaRPr sz="1500">
              <a:solidFill>
                <a:srgbClr val="002060"/>
              </a:solidFill>
            </a:endParaRPr>
          </a:p>
          <a:p>
            <a:pPr indent="0" lvl="0" marL="457200" rtl="0" algn="l">
              <a:lnSpc>
                <a:spcPct val="90000"/>
              </a:lnSpc>
              <a:spcBef>
                <a:spcPts val="800"/>
              </a:spcBef>
              <a:spcAft>
                <a:spcPts val="0"/>
              </a:spcAft>
              <a:buNone/>
            </a:pPr>
            <a:r>
              <a:rPr lang="en" sz="1500">
                <a:solidFill>
                  <a:srgbClr val="002060"/>
                </a:solidFill>
              </a:rPr>
              <a:t>Every speech includes </a:t>
            </a:r>
            <a:r>
              <a:rPr b="1" lang="en" sz="1500">
                <a:solidFill>
                  <a:srgbClr val="002060"/>
                </a:solidFill>
              </a:rPr>
              <a:t>speaker identification</a:t>
            </a:r>
            <a:r>
              <a:rPr lang="en" sz="1500">
                <a:solidFill>
                  <a:srgbClr val="002060"/>
                </a:solidFill>
              </a:rPr>
              <a:t>(compare a voice sample from an unknown identity against multiple enrollment templates), which confirms every request because no two people can have the same trait.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650877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650877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70a96e6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70a96e6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800"/>
              </a:spcBef>
              <a:spcAft>
                <a:spcPts val="0"/>
              </a:spcAft>
              <a:buClr>
                <a:srgbClr val="002060"/>
              </a:buClr>
              <a:buSzPts val="1500"/>
              <a:buChar char="•"/>
            </a:pPr>
            <a:r>
              <a:rPr lang="en" sz="1500">
                <a:solidFill>
                  <a:srgbClr val="002060"/>
                </a:solidFill>
              </a:rPr>
              <a:t>To make a voice-based payment application in localized languages, the most critical task is to create a virtual voice assistant. </a:t>
            </a:r>
            <a:endParaRPr sz="1500">
              <a:solidFill>
                <a:srgbClr val="002060"/>
              </a:solidFill>
            </a:endParaRPr>
          </a:p>
          <a:p>
            <a:pPr indent="-323850" lvl="0" marL="457200" rtl="0" algn="l">
              <a:lnSpc>
                <a:spcPct val="115000"/>
              </a:lnSpc>
              <a:spcBef>
                <a:spcPts val="0"/>
              </a:spcBef>
              <a:spcAft>
                <a:spcPts val="0"/>
              </a:spcAft>
              <a:buClr>
                <a:srgbClr val="002060"/>
              </a:buClr>
              <a:buSzPts val="1500"/>
              <a:buChar char="•"/>
            </a:pPr>
            <a:r>
              <a:rPr lang="en" sz="1500">
                <a:solidFill>
                  <a:srgbClr val="002060"/>
                </a:solidFill>
              </a:rPr>
              <a:t>We will collect the data of India's voices in a local language and train the model to make a voice assistant. </a:t>
            </a:r>
            <a:endParaRPr sz="1500">
              <a:solidFill>
                <a:srgbClr val="002060"/>
              </a:solidFill>
            </a:endParaRPr>
          </a:p>
          <a:p>
            <a:pPr indent="-323850" lvl="0" marL="457200" rtl="0" algn="l">
              <a:lnSpc>
                <a:spcPct val="115000"/>
              </a:lnSpc>
              <a:spcBef>
                <a:spcPts val="0"/>
              </a:spcBef>
              <a:spcAft>
                <a:spcPts val="0"/>
              </a:spcAft>
              <a:buClr>
                <a:srgbClr val="002060"/>
              </a:buClr>
              <a:buSzPts val="1500"/>
              <a:buChar char="•"/>
            </a:pPr>
            <a:r>
              <a:rPr lang="en" sz="1500">
                <a:solidFill>
                  <a:srgbClr val="002060"/>
                </a:solidFill>
              </a:rPr>
              <a:t>Recent techniques, which we will employ in this project to create an effective voice assistant,  makes use of the voice assistant feature and employs ASR (Automatic Speech Recognition) technology.</a:t>
            </a:r>
            <a:endParaRPr sz="1500">
              <a:solidFill>
                <a:srgbClr val="002060"/>
              </a:solidFill>
            </a:endParaRPr>
          </a:p>
          <a:p>
            <a:pPr indent="0" lvl="0" marL="0" rtl="0" algn="just">
              <a:lnSpc>
                <a:spcPct val="115000"/>
              </a:lnSpc>
              <a:spcBef>
                <a:spcPts val="0"/>
              </a:spcBef>
              <a:spcAft>
                <a:spcPts val="0"/>
              </a:spcAft>
              <a:buClr>
                <a:schemeClr val="dk1"/>
              </a:buClr>
              <a:buSzPts val="1100"/>
              <a:buFont typeface="Arial"/>
              <a:buNone/>
            </a:pPr>
            <a:r>
              <a:t/>
            </a:r>
            <a:endParaRPr b="1" sz="1500">
              <a:solidFill>
                <a:srgbClr val="002060"/>
              </a:solidFill>
            </a:endParaRPr>
          </a:p>
          <a:p>
            <a:pPr indent="0" lvl="0" marL="0" rtl="0" algn="l">
              <a:spcBef>
                <a:spcPts val="0"/>
              </a:spcBef>
              <a:spcAft>
                <a:spcPts val="0"/>
              </a:spcAft>
              <a:buNone/>
            </a:pPr>
            <a:r>
              <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2" name="Shape 92"/>
        <p:cNvGrpSpPr/>
        <p:nvPr/>
      </p:nvGrpSpPr>
      <p:grpSpPr>
        <a:xfrm>
          <a:off x="0" y="0"/>
          <a:ext cx="0" cy="0"/>
          <a:chOff x="0" y="0"/>
          <a:chExt cx="0" cy="0"/>
        </a:xfrm>
      </p:grpSpPr>
      <p:sp>
        <p:nvSpPr>
          <p:cNvPr id="93" name="Google Shape;93;p14"/>
          <p:cNvSpPr txBox="1"/>
          <p:nvPr>
            <p:ph idx="1" type="body"/>
          </p:nvPr>
        </p:nvSpPr>
        <p:spPr>
          <a:xfrm>
            <a:off x="1" y="2632472"/>
            <a:ext cx="9143999" cy="758985"/>
          </a:xfrm>
          <a:prstGeom prst="rect">
            <a:avLst/>
          </a:prstGeom>
          <a:solidFill>
            <a:srgbClr val="8592BC"/>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00"/>
              <a:buNone/>
              <a:defRPr sz="100">
                <a:solidFill>
                  <a:schemeClr val="lt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4"/>
          <p:cNvSpPr txBox="1"/>
          <p:nvPr>
            <p:ph type="ctrTitle"/>
          </p:nvPr>
        </p:nvSpPr>
        <p:spPr>
          <a:xfrm>
            <a:off x="1143000" y="841772"/>
            <a:ext cx="6858000" cy="1226344"/>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SzPts val="1100"/>
              <a:buNone/>
              <a:defRPr b="1" sz="3600">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5" name="Google Shape;95;p14"/>
          <p:cNvSpPr txBox="1"/>
          <p:nvPr>
            <p:ph idx="2" type="subTitle"/>
          </p:nvPr>
        </p:nvSpPr>
        <p:spPr>
          <a:xfrm>
            <a:off x="451624" y="2840960"/>
            <a:ext cx="4834054" cy="381169"/>
          </a:xfrm>
          <a:prstGeom prst="rect">
            <a:avLst/>
          </a:prstGeom>
          <a:noFill/>
          <a:ln>
            <a:noFill/>
          </a:ln>
        </p:spPr>
        <p:txBody>
          <a:bodyPr anchorCtr="0" anchor="t" bIns="34275" lIns="68575" spcFirstLastPara="1" rIns="68575" wrap="square" tIns="34275">
            <a:normAutofit/>
          </a:bodyPr>
          <a:lstStyle>
            <a:lvl1pPr lvl="0" marR="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6" name="Google Shape;96;p14"/>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07" name="Google Shape;107;p16"/>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16"/>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1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12" name="Google Shape;112;p1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3" name="Google Shape;113;p17"/>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17"/>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7"/>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18" name="Google Shape;118;p1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9" name="Google Shape;119;p18"/>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8"/>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1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SzPts val="1100"/>
              <a:buNone/>
              <a:defRPr sz="2400">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24" name="Google Shape;124;p19"/>
          <p:cNvSpPr/>
          <p:nvPr>
            <p:ph idx="2" type="pic"/>
          </p:nvPr>
        </p:nvSpPr>
        <p:spPr>
          <a:xfrm>
            <a:off x="3887391" y="740569"/>
            <a:ext cx="4629300" cy="3655200"/>
          </a:xfrm>
          <a:prstGeom prst="rect">
            <a:avLst/>
          </a:prstGeom>
          <a:noFill/>
          <a:ln>
            <a:noFill/>
          </a:ln>
        </p:spPr>
      </p:sp>
      <p:sp>
        <p:nvSpPr>
          <p:cNvPr id="125" name="Google Shape;125;p19"/>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200"/>
              <a:buNone/>
              <a:defRPr sz="1200">
                <a:solidFill>
                  <a:srgbClr val="002060"/>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6" name="Google Shape;126;p19"/>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19"/>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9"/>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SzPts val="1100"/>
              <a:buNone/>
              <a:defRPr sz="2400">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31" name="Google Shape;131;p2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rgbClr val="002060"/>
              </a:buClr>
              <a:buSzPts val="2400"/>
              <a:buChar char="•"/>
              <a:defRPr sz="2400">
                <a:solidFill>
                  <a:srgbClr val="002060"/>
                </a:solidFill>
              </a:defRPr>
            </a:lvl1pPr>
            <a:lvl2pPr indent="-361950" lvl="1" marL="914400" rtl="0" algn="l">
              <a:lnSpc>
                <a:spcPct val="90000"/>
              </a:lnSpc>
              <a:spcBef>
                <a:spcPts val="400"/>
              </a:spcBef>
              <a:spcAft>
                <a:spcPts val="0"/>
              </a:spcAft>
              <a:buClr>
                <a:srgbClr val="002060"/>
              </a:buClr>
              <a:buSzPts val="2100"/>
              <a:buChar char="•"/>
              <a:defRPr sz="2100">
                <a:solidFill>
                  <a:srgbClr val="002060"/>
                </a:solidFill>
              </a:defRPr>
            </a:lvl2pPr>
            <a:lvl3pPr indent="-342900" lvl="2" marL="1371600" rtl="0" algn="l">
              <a:lnSpc>
                <a:spcPct val="90000"/>
              </a:lnSpc>
              <a:spcBef>
                <a:spcPts val="400"/>
              </a:spcBef>
              <a:spcAft>
                <a:spcPts val="0"/>
              </a:spcAft>
              <a:buClr>
                <a:srgbClr val="002060"/>
              </a:buClr>
              <a:buSzPts val="1800"/>
              <a:buChar char="•"/>
              <a:defRPr sz="1800">
                <a:solidFill>
                  <a:srgbClr val="002060"/>
                </a:solidFill>
              </a:defRPr>
            </a:lvl3pPr>
            <a:lvl4pPr indent="-323850" lvl="3" marL="1828800" rtl="0" algn="l">
              <a:lnSpc>
                <a:spcPct val="90000"/>
              </a:lnSpc>
              <a:spcBef>
                <a:spcPts val="400"/>
              </a:spcBef>
              <a:spcAft>
                <a:spcPts val="0"/>
              </a:spcAft>
              <a:buClr>
                <a:srgbClr val="002060"/>
              </a:buClr>
              <a:buSzPts val="1500"/>
              <a:buChar char="•"/>
              <a:defRPr sz="1500">
                <a:solidFill>
                  <a:srgbClr val="002060"/>
                </a:solidFill>
              </a:defRPr>
            </a:lvl4pPr>
            <a:lvl5pPr indent="-323850" lvl="4" marL="2286000" rtl="0" algn="l">
              <a:lnSpc>
                <a:spcPct val="90000"/>
              </a:lnSpc>
              <a:spcBef>
                <a:spcPts val="400"/>
              </a:spcBef>
              <a:spcAft>
                <a:spcPts val="0"/>
              </a:spcAft>
              <a:buClr>
                <a:srgbClr val="002060"/>
              </a:buClr>
              <a:buSzPts val="1500"/>
              <a:buChar char="•"/>
              <a:defRPr sz="1500">
                <a:solidFill>
                  <a:srgbClr val="002060"/>
                </a:solidFill>
              </a:defRPr>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32" name="Google Shape;132;p2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200"/>
              <a:buNone/>
              <a:defRPr sz="1200">
                <a:solidFill>
                  <a:srgbClr val="002060"/>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33" name="Google Shape;133;p20"/>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0"/>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sp>
        <p:nvSpPr>
          <p:cNvPr id="137" name="Google Shape;137;p2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38" name="Google Shape;138;p21"/>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800"/>
              <a:buNone/>
              <a:defRPr b="1" sz="1800">
                <a:solidFill>
                  <a:srgbClr val="002060"/>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39" name="Google Shape;139;p21"/>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0" name="Google Shape;140;p2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800"/>
              <a:buNone/>
              <a:defRPr b="1" sz="1800">
                <a:solidFill>
                  <a:srgbClr val="002060"/>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41" name="Google Shape;141;p2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1"/>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3" name="Google Shape;143;p21"/>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5" name="Shape 145"/>
        <p:cNvGrpSpPr/>
        <p:nvPr/>
      </p:nvGrpSpPr>
      <p:grpSpPr>
        <a:xfrm>
          <a:off x="0" y="0"/>
          <a:ext cx="0" cy="0"/>
          <a:chOff x="0" y="0"/>
          <a:chExt cx="0" cy="0"/>
        </a:xfrm>
      </p:grpSpPr>
      <p:sp>
        <p:nvSpPr>
          <p:cNvPr id="146" name="Google Shape;146;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47" name="Google Shape;147;p22"/>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22"/>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2"/>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0" name="Shape 150"/>
        <p:cNvGrpSpPr/>
        <p:nvPr/>
      </p:nvGrpSpPr>
      <p:grpSpPr>
        <a:xfrm>
          <a:off x="0" y="0"/>
          <a:ext cx="0" cy="0"/>
          <a:chOff x="0" y="0"/>
          <a:chExt cx="0" cy="0"/>
        </a:xfrm>
      </p:grpSpPr>
      <p:sp>
        <p:nvSpPr>
          <p:cNvPr id="151" name="Google Shape;151;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53" name="Google Shape;153;p23"/>
          <p:cNvSpPr txBox="1"/>
          <p:nvPr>
            <p:ph idx="10" type="dt"/>
          </p:nvPr>
        </p:nvSpPr>
        <p:spPr>
          <a:xfrm>
            <a:off x="200025" y="4918472"/>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4" name="Google Shape;154;p23"/>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5" name="Google Shape;155;p23"/>
          <p:cNvSpPr txBox="1"/>
          <p:nvPr>
            <p:ph idx="12" type="sldNum"/>
          </p:nvPr>
        </p:nvSpPr>
        <p:spPr>
          <a:xfrm>
            <a:off x="7222331" y="4869656"/>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4" name="Shape 164"/>
        <p:cNvGrpSpPr/>
        <p:nvPr/>
      </p:nvGrpSpPr>
      <p:grpSpPr>
        <a:xfrm>
          <a:off x="0" y="0"/>
          <a:ext cx="0" cy="0"/>
          <a:chOff x="0" y="0"/>
          <a:chExt cx="0" cy="0"/>
        </a:xfrm>
      </p:grpSpPr>
      <p:sp>
        <p:nvSpPr>
          <p:cNvPr id="165" name="Google Shape;16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6" name="Google Shape;16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67" name="Google Shape;167;p25"/>
          <p:cNvSpPr txBox="1"/>
          <p:nvPr>
            <p:ph idx="10" type="dt"/>
          </p:nvPr>
        </p:nvSpPr>
        <p:spPr>
          <a:xfrm>
            <a:off x="200025" y="4918472"/>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8" name="Google Shape;168;p25"/>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9" name="Google Shape;169;p25"/>
          <p:cNvSpPr txBox="1"/>
          <p:nvPr>
            <p:ph idx="12" type="sldNum"/>
          </p:nvPr>
        </p:nvSpPr>
        <p:spPr>
          <a:xfrm>
            <a:off x="7222331" y="4869656"/>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84" name="Google Shape;84;p13"/>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85" name="Google Shape;85;p13"/>
          <p:cNvSpPr txBox="1"/>
          <p:nvPr/>
        </p:nvSpPr>
        <p:spPr>
          <a:xfrm>
            <a:off x="0" y="0"/>
            <a:ext cx="9144000" cy="263247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 sz="100" u="none">
                <a:solidFill>
                  <a:srgbClr val="0C2577"/>
                </a:solidFill>
                <a:latin typeface="Georgia"/>
                <a:ea typeface="Georgia"/>
                <a:cs typeface="Georgia"/>
                <a:sym typeface="Georgia"/>
              </a:rPr>
              <a:t>..</a:t>
            </a:r>
            <a:endParaRPr sz="1100"/>
          </a:p>
        </p:txBody>
      </p:sp>
      <p:pic>
        <p:nvPicPr>
          <p:cNvPr id="86" name="Google Shape;86;p13"/>
          <p:cNvPicPr preferRelativeResize="0"/>
          <p:nvPr/>
        </p:nvPicPr>
        <p:blipFill rotWithShape="1">
          <a:blip r:embed="rId1">
            <a:alphaModFix/>
          </a:blip>
          <a:srcRect b="0" l="0" r="0" t="0"/>
          <a:stretch/>
        </p:blipFill>
        <p:spPr>
          <a:xfrm>
            <a:off x="113109" y="3639740"/>
            <a:ext cx="933450" cy="933450"/>
          </a:xfrm>
          <a:prstGeom prst="rect">
            <a:avLst/>
          </a:prstGeom>
          <a:noFill/>
          <a:ln>
            <a:noFill/>
          </a:ln>
        </p:spPr>
      </p:pic>
      <p:sp>
        <p:nvSpPr>
          <p:cNvPr id="87" name="Google Shape;87;p13"/>
          <p:cNvSpPr txBox="1"/>
          <p:nvPr/>
        </p:nvSpPr>
        <p:spPr>
          <a:xfrm>
            <a:off x="1214438" y="3759994"/>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88" name="Google Shape;88;p13"/>
          <p:cNvSpPr txBox="1"/>
          <p:nvPr/>
        </p:nvSpPr>
        <p:spPr>
          <a:xfrm>
            <a:off x="6280547" y="2840831"/>
            <a:ext cx="2378869" cy="320278"/>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500"/>
              <a:buFont typeface="Georgia"/>
              <a:buNone/>
            </a:pPr>
            <a:r>
              <a:rPr b="0" i="0" lang="en" sz="1500" u="none">
                <a:solidFill>
                  <a:schemeClr val="lt1"/>
                </a:solidFill>
                <a:latin typeface="Georgia"/>
                <a:ea typeface="Georgia"/>
                <a:cs typeface="Georgia"/>
                <a:sym typeface="Georgia"/>
              </a:rPr>
              <a:t>Date:</a:t>
            </a:r>
            <a:endParaRPr sz="1100"/>
          </a:p>
        </p:txBody>
      </p:sp>
      <p:sp>
        <p:nvSpPr>
          <p:cNvPr id="89" name="Google Shape;89;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90" name="Google Shape;90;p1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1" name="Google Shape;91;p13"/>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txBox="1"/>
          <p:nvPr/>
        </p:nvSpPr>
        <p:spPr>
          <a:xfrm>
            <a:off x="0" y="4849415"/>
            <a:ext cx="9144000" cy="303600"/>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99" name="Google Shape;99;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100" name="Google Shape;100;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1" name="Google Shape;101;p15"/>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2" name="Google Shape;102;p15"/>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pic>
        <p:nvPicPr>
          <p:cNvPr id="103" name="Google Shape;103;p15"/>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104" name="Google Shape;104;p15"/>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4"/>
          <p:cNvSpPr txBox="1"/>
          <p:nvPr/>
        </p:nvSpPr>
        <p:spPr>
          <a:xfrm>
            <a:off x="0" y="4849415"/>
            <a:ext cx="9144000" cy="303600"/>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158" name="Google Shape;158;p24"/>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159" name="Google Shape;159;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160" name="Google Shape;160;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1" name="Google Shape;161;p24"/>
          <p:cNvSpPr txBox="1"/>
          <p:nvPr>
            <p:ph idx="10" type="dt"/>
          </p:nvPr>
        </p:nvSpPr>
        <p:spPr>
          <a:xfrm>
            <a:off x="200025" y="4918472"/>
            <a:ext cx="1657500" cy="225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2" name="Google Shape;162;p24"/>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3" name="Google Shape;163;p24"/>
          <p:cNvSpPr txBox="1"/>
          <p:nvPr>
            <p:ph idx="12" type="sldNum"/>
          </p:nvPr>
        </p:nvSpPr>
        <p:spPr>
          <a:xfrm>
            <a:off x="7222331" y="4869656"/>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1143000" y="633128"/>
            <a:ext cx="6858000" cy="16536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l">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SzPts val="1100"/>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t/>
            </a:r>
            <a:endParaRPr sz="2400">
              <a:latin typeface="Poppins"/>
              <a:ea typeface="Poppins"/>
              <a:cs typeface="Poppins"/>
              <a:sym typeface="Poppins"/>
            </a:endParaRPr>
          </a:p>
          <a:p>
            <a:pPr indent="0" lvl="0" marL="0" rtl="0" algn="ctr">
              <a:lnSpc>
                <a:spcPct val="90000"/>
              </a:lnSpc>
              <a:spcBef>
                <a:spcPts val="0"/>
              </a:spcBef>
              <a:spcAft>
                <a:spcPts val="0"/>
              </a:spcAft>
              <a:buClr>
                <a:schemeClr val="dk1"/>
              </a:buClr>
              <a:buSzPts val="1100"/>
              <a:buFont typeface="Arial"/>
              <a:buNone/>
            </a:pPr>
            <a:r>
              <a:rPr lang="en" sz="2400">
                <a:latin typeface="Poppins"/>
                <a:ea typeface="Poppins"/>
                <a:cs typeface="Poppins"/>
                <a:sym typeface="Poppins"/>
              </a:rPr>
              <a:t>Development of AI-enabled Voice-based Digital Payment Application in Indian Regional  Languages </a:t>
            </a:r>
            <a:endParaRPr sz="2400">
              <a:latin typeface="Poppins"/>
              <a:ea typeface="Poppins"/>
              <a:cs typeface="Poppins"/>
              <a:sym typeface="Poppins"/>
            </a:endParaRPr>
          </a:p>
          <a:p>
            <a:pPr indent="0" lvl="0" marL="0" rtl="0" algn="ctr">
              <a:lnSpc>
                <a:spcPct val="90000"/>
              </a:lnSpc>
              <a:spcBef>
                <a:spcPts val="0"/>
              </a:spcBef>
              <a:spcAft>
                <a:spcPts val="0"/>
              </a:spcAft>
              <a:buNone/>
            </a:pPr>
            <a:r>
              <a:t/>
            </a:r>
            <a:endParaRPr/>
          </a:p>
        </p:txBody>
      </p:sp>
      <p:sp>
        <p:nvSpPr>
          <p:cNvPr id="175" name="Google Shape;175;p26"/>
          <p:cNvSpPr txBox="1"/>
          <p:nvPr/>
        </p:nvSpPr>
        <p:spPr>
          <a:xfrm>
            <a:off x="2257425" y="4869656"/>
            <a:ext cx="4504134" cy="27384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200"/>
              <a:buFont typeface="Georgia"/>
              <a:buNone/>
            </a:pPr>
            <a:r>
              <a:rPr b="0" i="0" lang="en" sz="12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idx="1" type="body"/>
          </p:nvPr>
        </p:nvSpPr>
        <p:spPr>
          <a:xfrm>
            <a:off x="512875" y="1341719"/>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None/>
            </a:pPr>
            <a:r>
              <a:rPr b="1" lang="en" sz="2000">
                <a:latin typeface="Arial"/>
                <a:ea typeface="Arial"/>
                <a:cs typeface="Arial"/>
                <a:sym typeface="Arial"/>
              </a:rPr>
              <a:t>Step 1:</a:t>
            </a:r>
            <a:r>
              <a:rPr b="1" lang="en" sz="2000">
                <a:latin typeface="Arial"/>
                <a:ea typeface="Arial"/>
                <a:cs typeface="Arial"/>
                <a:sym typeface="Arial"/>
              </a:rPr>
              <a:t>Automatic Speech Recognition</a:t>
            </a:r>
            <a:endParaRPr b="1" sz="2000">
              <a:latin typeface="Arial"/>
              <a:ea typeface="Arial"/>
              <a:cs typeface="Arial"/>
              <a:sym typeface="Arial"/>
            </a:endParaRPr>
          </a:p>
          <a:p>
            <a:pPr indent="0" lvl="0" marL="457200" rtl="0" algn="just">
              <a:lnSpc>
                <a:spcPct val="115000"/>
              </a:lnSpc>
              <a:spcBef>
                <a:spcPts val="800"/>
              </a:spcBef>
              <a:spcAft>
                <a:spcPts val="0"/>
              </a:spcAft>
              <a:buNone/>
            </a:pPr>
            <a:r>
              <a:t/>
            </a:r>
            <a:endParaRPr sz="2000">
              <a:latin typeface="Arial"/>
              <a:ea typeface="Arial"/>
              <a:cs typeface="Arial"/>
              <a:sym typeface="Arial"/>
            </a:endParaRPr>
          </a:p>
          <a:p>
            <a:pPr indent="0" lvl="0" marL="0" rtl="0" algn="just">
              <a:lnSpc>
                <a:spcPct val="115000"/>
              </a:lnSpc>
              <a:spcBef>
                <a:spcPts val="80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b="1" sz="2000">
              <a:latin typeface="Arial"/>
              <a:ea typeface="Arial"/>
              <a:cs typeface="Arial"/>
              <a:sym typeface="Arial"/>
            </a:endParaRPr>
          </a:p>
        </p:txBody>
      </p:sp>
      <p:sp>
        <p:nvSpPr>
          <p:cNvPr id="232" name="Google Shape;232;p35"/>
          <p:cNvSpPr txBox="1"/>
          <p:nvPr>
            <p:ph type="title"/>
          </p:nvPr>
        </p:nvSpPr>
        <p:spPr>
          <a:xfrm>
            <a:off x="679525" y="205000"/>
            <a:ext cx="6318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Methodology(Speech to Text)</a:t>
            </a:r>
            <a:r>
              <a:rPr b="1" lang="en" sz="3000">
                <a:latin typeface="Poppins"/>
                <a:ea typeface="Poppins"/>
                <a:cs typeface="Poppins"/>
                <a:sym typeface="Poppins"/>
              </a:rPr>
              <a:t> </a:t>
            </a:r>
            <a:endParaRPr b="1" sz="3000">
              <a:latin typeface="Poppins"/>
              <a:ea typeface="Poppins"/>
              <a:cs typeface="Poppins"/>
              <a:sym typeface="Poppins"/>
            </a:endParaRPr>
          </a:p>
        </p:txBody>
      </p:sp>
      <p:pic>
        <p:nvPicPr>
          <p:cNvPr id="233" name="Google Shape;233;p35"/>
          <p:cNvPicPr preferRelativeResize="0"/>
          <p:nvPr/>
        </p:nvPicPr>
        <p:blipFill rotWithShape="1">
          <a:blip r:embed="rId3">
            <a:alphaModFix/>
          </a:blip>
          <a:srcRect b="9210" l="5609" r="2882" t="8478"/>
          <a:stretch/>
        </p:blipFill>
        <p:spPr>
          <a:xfrm>
            <a:off x="894325" y="1953000"/>
            <a:ext cx="6885625" cy="251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idx="1" type="body"/>
          </p:nvPr>
        </p:nvSpPr>
        <p:spPr>
          <a:xfrm>
            <a:off x="512875" y="1341719"/>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None/>
            </a:pPr>
            <a:r>
              <a:rPr b="1" lang="en" sz="2000">
                <a:latin typeface="Arial"/>
                <a:ea typeface="Arial"/>
                <a:cs typeface="Arial"/>
                <a:sym typeface="Arial"/>
              </a:rPr>
              <a:t>Step 1:Automatic Speech Recognition</a:t>
            </a:r>
            <a:endParaRPr b="1" sz="2000">
              <a:latin typeface="Arial"/>
              <a:ea typeface="Arial"/>
              <a:cs typeface="Arial"/>
              <a:sym typeface="Arial"/>
            </a:endParaRPr>
          </a:p>
          <a:p>
            <a:pPr indent="0" lvl="0" marL="457200" rtl="0" algn="just">
              <a:lnSpc>
                <a:spcPct val="115000"/>
              </a:lnSpc>
              <a:spcBef>
                <a:spcPts val="800"/>
              </a:spcBef>
              <a:spcAft>
                <a:spcPts val="0"/>
              </a:spcAft>
              <a:buNone/>
            </a:pPr>
            <a:r>
              <a:t/>
            </a:r>
            <a:endParaRPr sz="2000">
              <a:latin typeface="Arial"/>
              <a:ea typeface="Arial"/>
              <a:cs typeface="Arial"/>
              <a:sym typeface="Arial"/>
            </a:endParaRPr>
          </a:p>
          <a:p>
            <a:pPr indent="0" lvl="0" marL="0" rtl="0" algn="just">
              <a:lnSpc>
                <a:spcPct val="115000"/>
              </a:lnSpc>
              <a:spcBef>
                <a:spcPts val="80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b="1" sz="2000">
              <a:latin typeface="Arial"/>
              <a:ea typeface="Arial"/>
              <a:cs typeface="Arial"/>
              <a:sym typeface="Arial"/>
            </a:endParaRPr>
          </a:p>
        </p:txBody>
      </p:sp>
      <p:sp>
        <p:nvSpPr>
          <p:cNvPr id="239" name="Google Shape;239;p36"/>
          <p:cNvSpPr txBox="1"/>
          <p:nvPr>
            <p:ph type="title"/>
          </p:nvPr>
        </p:nvSpPr>
        <p:spPr>
          <a:xfrm>
            <a:off x="679525" y="205000"/>
            <a:ext cx="6318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Methodology(ASR </a:t>
            </a:r>
            <a:r>
              <a:rPr b="1" lang="en" sz="2800">
                <a:latin typeface="Poppins"/>
                <a:ea typeface="Poppins"/>
                <a:cs typeface="Poppins"/>
                <a:sym typeface="Poppins"/>
              </a:rPr>
              <a:t>Workflow</a:t>
            </a:r>
            <a:r>
              <a:rPr b="1" lang="en" sz="2800">
                <a:latin typeface="Poppins"/>
                <a:ea typeface="Poppins"/>
                <a:cs typeface="Poppins"/>
                <a:sym typeface="Poppins"/>
              </a:rPr>
              <a:t>)</a:t>
            </a:r>
            <a:r>
              <a:rPr b="1" lang="en" sz="3000">
                <a:latin typeface="Poppins"/>
                <a:ea typeface="Poppins"/>
                <a:cs typeface="Poppins"/>
                <a:sym typeface="Poppins"/>
              </a:rPr>
              <a:t> </a:t>
            </a:r>
            <a:endParaRPr b="1" sz="3000">
              <a:latin typeface="Poppins"/>
              <a:ea typeface="Poppins"/>
              <a:cs typeface="Poppins"/>
              <a:sym typeface="Poppins"/>
            </a:endParaRPr>
          </a:p>
        </p:txBody>
      </p:sp>
      <p:pic>
        <p:nvPicPr>
          <p:cNvPr id="240" name="Google Shape;240;p36"/>
          <p:cNvPicPr preferRelativeResize="0"/>
          <p:nvPr/>
        </p:nvPicPr>
        <p:blipFill rotWithShape="1">
          <a:blip r:embed="rId3">
            <a:alphaModFix/>
          </a:blip>
          <a:srcRect b="2386" l="-2176" r="0" t="3282"/>
          <a:stretch/>
        </p:blipFill>
        <p:spPr>
          <a:xfrm>
            <a:off x="1740588" y="2006175"/>
            <a:ext cx="5256925" cy="222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idx="1" type="body"/>
          </p:nvPr>
        </p:nvSpPr>
        <p:spPr>
          <a:xfrm>
            <a:off x="512875" y="1341719"/>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None/>
            </a:pPr>
            <a:r>
              <a:rPr b="1" lang="en" sz="2000">
                <a:latin typeface="Arial"/>
                <a:ea typeface="Arial"/>
                <a:cs typeface="Arial"/>
                <a:sym typeface="Arial"/>
              </a:rPr>
              <a:t>Step 2: Text Translation using Deep Learning.</a:t>
            </a:r>
            <a:endParaRPr b="1" sz="2000">
              <a:latin typeface="Arial"/>
              <a:ea typeface="Arial"/>
              <a:cs typeface="Arial"/>
              <a:sym typeface="Arial"/>
            </a:endParaRPr>
          </a:p>
          <a:p>
            <a:pPr indent="-355600" lvl="0" marL="457200" rtl="0" algn="just">
              <a:lnSpc>
                <a:spcPct val="115000"/>
              </a:lnSpc>
              <a:spcBef>
                <a:spcPts val="800"/>
              </a:spcBef>
              <a:spcAft>
                <a:spcPts val="0"/>
              </a:spcAft>
              <a:buSzPts val="2000"/>
              <a:buFont typeface="Arial"/>
              <a:buChar char="•"/>
            </a:pPr>
            <a:r>
              <a:rPr lang="en" sz="2000">
                <a:latin typeface="Arial"/>
                <a:ea typeface="Arial"/>
                <a:cs typeface="Arial"/>
                <a:sym typeface="Arial"/>
              </a:rPr>
              <a:t>Pre-Processing the Text Data</a:t>
            </a:r>
            <a:endParaRPr sz="2000">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latin typeface="Arial"/>
                <a:ea typeface="Arial"/>
                <a:cs typeface="Arial"/>
                <a:sym typeface="Arial"/>
              </a:rPr>
              <a:t>Clean Text</a:t>
            </a:r>
            <a:endParaRPr sz="2000">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Split Text</a:t>
            </a:r>
            <a:endParaRPr sz="2000">
              <a:highlight>
                <a:srgbClr val="FFFFFF"/>
              </a:highlight>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Train the Language Translation Model(used encoder-decoder LSTM model)</a:t>
            </a:r>
            <a:endParaRPr b="1" sz="2050">
              <a:solidFill>
                <a:srgbClr val="111111"/>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t/>
            </a:r>
            <a:endParaRPr b="1" sz="2050">
              <a:solidFill>
                <a:srgbClr val="111111"/>
              </a:solidFill>
              <a:highlight>
                <a:srgbClr val="FFFFFF"/>
              </a:highlight>
              <a:latin typeface="Roboto"/>
              <a:ea typeface="Roboto"/>
              <a:cs typeface="Roboto"/>
              <a:sym typeface="Roboto"/>
            </a:endParaRPr>
          </a:p>
        </p:txBody>
      </p:sp>
      <p:sp>
        <p:nvSpPr>
          <p:cNvPr id="246" name="Google Shape;246;p37"/>
          <p:cNvSpPr txBox="1"/>
          <p:nvPr>
            <p:ph type="title"/>
          </p:nvPr>
        </p:nvSpPr>
        <p:spPr>
          <a:xfrm>
            <a:off x="679525" y="205000"/>
            <a:ext cx="6318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Methodology(Text Translation)</a:t>
            </a:r>
            <a:r>
              <a:rPr b="1" lang="en" sz="3000">
                <a:latin typeface="Poppins"/>
                <a:ea typeface="Poppins"/>
                <a:cs typeface="Poppins"/>
                <a:sym typeface="Poppins"/>
              </a:rPr>
              <a:t> </a:t>
            </a:r>
            <a:endParaRPr b="1" sz="30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idx="1" type="body"/>
          </p:nvPr>
        </p:nvSpPr>
        <p:spPr>
          <a:xfrm>
            <a:off x="470000" y="1341719"/>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None/>
            </a:pPr>
            <a:r>
              <a:rPr b="1" lang="en" sz="2000">
                <a:latin typeface="Arial"/>
                <a:ea typeface="Arial"/>
                <a:cs typeface="Arial"/>
                <a:sym typeface="Arial"/>
              </a:rPr>
              <a:t>Step 3: Analysis of text with Python NLTK Package</a:t>
            </a:r>
            <a:endParaRPr sz="2000">
              <a:highlight>
                <a:srgbClr val="FFFFFF"/>
              </a:highlight>
              <a:latin typeface="Arial"/>
              <a:ea typeface="Arial"/>
              <a:cs typeface="Arial"/>
              <a:sym typeface="Arial"/>
            </a:endParaRPr>
          </a:p>
          <a:p>
            <a:pPr indent="-323850" lvl="0" marL="457200" rtl="0" algn="l">
              <a:lnSpc>
                <a:spcPct val="100000"/>
              </a:lnSpc>
              <a:spcBef>
                <a:spcPts val="1400"/>
              </a:spcBef>
              <a:spcAft>
                <a:spcPts val="0"/>
              </a:spcAft>
              <a:buSzPts val="1500"/>
              <a:buFont typeface="Arial"/>
              <a:buChar char="•"/>
            </a:pPr>
            <a:r>
              <a:rPr b="1" lang="en" sz="1500">
                <a:highlight>
                  <a:srgbClr val="FFFFFF"/>
                </a:highlight>
                <a:latin typeface="Arial"/>
                <a:ea typeface="Arial"/>
                <a:cs typeface="Arial"/>
                <a:sym typeface="Arial"/>
              </a:rPr>
              <a:t>Tokenization</a:t>
            </a:r>
            <a:r>
              <a:rPr lang="en" sz="1500">
                <a:highlight>
                  <a:srgbClr val="FFFFFF"/>
                </a:highlight>
                <a:latin typeface="Arial"/>
                <a:ea typeface="Arial"/>
                <a:cs typeface="Arial"/>
                <a:sym typeface="Arial"/>
              </a:rPr>
              <a:t> — convert sentences to words</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Char char="•"/>
            </a:pPr>
            <a:r>
              <a:rPr lang="en" sz="1500">
                <a:highlight>
                  <a:srgbClr val="FFFFFF"/>
                </a:highlight>
                <a:latin typeface="Arial"/>
                <a:ea typeface="Arial"/>
                <a:cs typeface="Arial"/>
                <a:sym typeface="Arial"/>
              </a:rPr>
              <a:t>Removing unnecessary punctuation, tags</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b="1" lang="en" sz="1500">
                <a:highlight>
                  <a:srgbClr val="FFFFFF"/>
                </a:highlight>
                <a:latin typeface="Arial"/>
                <a:ea typeface="Arial"/>
                <a:cs typeface="Arial"/>
                <a:sym typeface="Arial"/>
              </a:rPr>
              <a:t>Removing stop words</a:t>
            </a:r>
            <a:r>
              <a:rPr lang="en" sz="1500">
                <a:highlight>
                  <a:srgbClr val="FFFFFF"/>
                </a:highlight>
                <a:latin typeface="Arial"/>
                <a:ea typeface="Arial"/>
                <a:cs typeface="Arial"/>
                <a:sym typeface="Arial"/>
              </a:rPr>
              <a:t> — frequent words such as ”the”, ”is”, etc. that do not have specific semantic</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Font typeface="Georgia"/>
              <a:buChar char="•"/>
            </a:pPr>
            <a:r>
              <a:rPr b="1" lang="en" sz="1500">
                <a:highlight>
                  <a:srgbClr val="FFFFFF"/>
                </a:highlight>
                <a:latin typeface="Arial"/>
                <a:ea typeface="Arial"/>
                <a:cs typeface="Arial"/>
                <a:sym typeface="Arial"/>
              </a:rPr>
              <a:t>Stemming</a:t>
            </a:r>
            <a:r>
              <a:rPr lang="en" sz="1500">
                <a:highlight>
                  <a:srgbClr val="FFFFFF"/>
                </a:highlight>
                <a:latin typeface="Arial"/>
                <a:ea typeface="Arial"/>
                <a:cs typeface="Arial"/>
                <a:sym typeface="Arial"/>
              </a:rPr>
              <a:t> — words are reduced to a root by removing inflection through dropping unnecessary characters, usually a suffix.</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Char char="•"/>
            </a:pPr>
            <a:r>
              <a:rPr b="1" lang="en" sz="1500">
                <a:highlight>
                  <a:srgbClr val="FFFFFF"/>
                </a:highlight>
                <a:latin typeface="Arial"/>
                <a:ea typeface="Arial"/>
                <a:cs typeface="Arial"/>
                <a:sym typeface="Arial"/>
              </a:rPr>
              <a:t>POS tagging</a:t>
            </a:r>
            <a:r>
              <a:rPr lang="en" sz="1500">
                <a:highlight>
                  <a:srgbClr val="FFFFFF"/>
                </a:highlight>
                <a:latin typeface="Arial"/>
                <a:ea typeface="Arial"/>
                <a:cs typeface="Arial"/>
                <a:sym typeface="Arial"/>
              </a:rPr>
              <a:t> — is the task of labeling the words in text according to their part of speech.</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Font typeface="Georgia"/>
              <a:buChar char="•"/>
            </a:pPr>
            <a:r>
              <a:rPr b="1" lang="en" sz="1500">
                <a:highlight>
                  <a:srgbClr val="FFFFFF"/>
                </a:highlight>
                <a:latin typeface="Arial"/>
                <a:ea typeface="Arial"/>
                <a:cs typeface="Arial"/>
                <a:sym typeface="Arial"/>
              </a:rPr>
              <a:t>Lemmatization </a:t>
            </a:r>
            <a:r>
              <a:rPr lang="en" sz="1500">
                <a:highlight>
                  <a:srgbClr val="FFFFFF"/>
                </a:highlight>
                <a:latin typeface="Arial"/>
                <a:ea typeface="Arial"/>
                <a:cs typeface="Arial"/>
                <a:sym typeface="Arial"/>
              </a:rPr>
              <a:t>—  reduces words to their core meaning</a:t>
            </a:r>
            <a:endParaRPr sz="1500">
              <a:highlight>
                <a:srgbClr val="FFFFFF"/>
              </a:highlight>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 sz="1500">
                <a:highlight>
                  <a:srgbClr val="FFFFFF"/>
                </a:highlight>
                <a:latin typeface="Arial"/>
                <a:ea typeface="Arial"/>
                <a:cs typeface="Arial"/>
                <a:sym typeface="Arial"/>
              </a:rPr>
              <a:t>Chunking </a:t>
            </a:r>
            <a:r>
              <a:rPr lang="en" sz="1500">
                <a:highlight>
                  <a:srgbClr val="FFFFFF"/>
                </a:highlight>
                <a:latin typeface="Arial"/>
                <a:ea typeface="Arial"/>
                <a:cs typeface="Arial"/>
                <a:sym typeface="Arial"/>
              </a:rPr>
              <a:t>—  allows to identify phrases.</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Char char="•"/>
            </a:pPr>
            <a:r>
              <a:rPr b="1" lang="en" sz="1500">
                <a:highlight>
                  <a:srgbClr val="FFFFFF"/>
                </a:highlight>
                <a:latin typeface="Arial"/>
                <a:ea typeface="Arial"/>
                <a:cs typeface="Arial"/>
                <a:sym typeface="Arial"/>
              </a:rPr>
              <a:t>Named Entity Recognition</a:t>
            </a:r>
            <a:r>
              <a:rPr lang="en" sz="1500">
                <a:highlight>
                  <a:srgbClr val="FFFFFF"/>
                </a:highlight>
                <a:latin typeface="Arial"/>
                <a:ea typeface="Arial"/>
                <a:cs typeface="Arial"/>
                <a:sym typeface="Arial"/>
              </a:rPr>
              <a:t> — finds the named entities in texts</a:t>
            </a:r>
            <a:endParaRPr sz="1500">
              <a:highlight>
                <a:srgbClr val="FFFFFF"/>
              </a:highlight>
              <a:latin typeface="Arial"/>
              <a:ea typeface="Arial"/>
              <a:cs typeface="Arial"/>
              <a:sym typeface="Arial"/>
            </a:endParaRPr>
          </a:p>
          <a:p>
            <a:pPr indent="0" lvl="0" marL="457200" rtl="0" algn="l">
              <a:lnSpc>
                <a:spcPct val="190909"/>
              </a:lnSpc>
              <a:spcBef>
                <a:spcPts val="17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457200" rtl="0" algn="l">
              <a:lnSpc>
                <a:spcPct val="190909"/>
              </a:lnSpc>
              <a:spcBef>
                <a:spcPts val="14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just">
              <a:lnSpc>
                <a:spcPct val="115000"/>
              </a:lnSpc>
              <a:spcBef>
                <a:spcPts val="800"/>
              </a:spcBef>
              <a:spcAft>
                <a:spcPts val="0"/>
              </a:spcAft>
              <a:buNone/>
            </a:pPr>
            <a:r>
              <a:t/>
            </a:r>
            <a:endParaRPr sz="2000">
              <a:highlight>
                <a:srgbClr val="FFFFFF"/>
              </a:highlight>
              <a:latin typeface="Arial"/>
              <a:ea typeface="Arial"/>
              <a:cs typeface="Arial"/>
              <a:sym typeface="Arial"/>
            </a:endParaRPr>
          </a:p>
        </p:txBody>
      </p:sp>
      <p:sp>
        <p:nvSpPr>
          <p:cNvPr id="252" name="Google Shape;252;p38"/>
          <p:cNvSpPr txBox="1"/>
          <p:nvPr>
            <p:ph type="title"/>
          </p:nvPr>
        </p:nvSpPr>
        <p:spPr>
          <a:xfrm>
            <a:off x="679525" y="205000"/>
            <a:ext cx="6318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Methodology(Analysis of Text)</a:t>
            </a:r>
            <a:r>
              <a:rPr b="1" lang="en" sz="3000">
                <a:latin typeface="Poppins"/>
                <a:ea typeface="Poppins"/>
                <a:cs typeface="Poppins"/>
                <a:sym typeface="Poppins"/>
              </a:rPr>
              <a:t> </a:t>
            </a:r>
            <a:endParaRPr b="1" sz="300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idx="1" type="body"/>
          </p:nvPr>
        </p:nvSpPr>
        <p:spPr>
          <a:xfrm>
            <a:off x="512875" y="1341719"/>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None/>
            </a:pPr>
            <a:r>
              <a:rPr b="1" lang="en" sz="2000">
                <a:latin typeface="Arial"/>
                <a:ea typeface="Arial"/>
                <a:cs typeface="Arial"/>
                <a:sym typeface="Arial"/>
              </a:rPr>
              <a:t>Step 3: </a:t>
            </a:r>
            <a:r>
              <a:rPr b="1" lang="en" sz="2000">
                <a:latin typeface="Arial"/>
                <a:ea typeface="Arial"/>
                <a:cs typeface="Arial"/>
                <a:sym typeface="Arial"/>
              </a:rPr>
              <a:t>Analysis of text with Python NLTK Package</a:t>
            </a:r>
            <a:endParaRPr b="1" sz="2000">
              <a:latin typeface="Arial"/>
              <a:ea typeface="Arial"/>
              <a:cs typeface="Arial"/>
              <a:sym typeface="Arial"/>
            </a:endParaRPr>
          </a:p>
          <a:p>
            <a:pPr indent="0" lvl="0" marL="0" rtl="0" algn="just">
              <a:lnSpc>
                <a:spcPct val="115000"/>
              </a:lnSpc>
              <a:spcBef>
                <a:spcPts val="800"/>
              </a:spcBef>
              <a:spcAft>
                <a:spcPts val="0"/>
              </a:spcAft>
              <a:buNone/>
            </a:pPr>
            <a:r>
              <a:rPr lang="en" sz="2000">
                <a:highlight>
                  <a:srgbClr val="FFFFFF"/>
                </a:highlight>
                <a:latin typeface="Arial"/>
                <a:ea typeface="Arial"/>
                <a:cs typeface="Arial"/>
                <a:sym typeface="Arial"/>
              </a:rPr>
              <a:t> Analysis consists of following steps-</a:t>
            </a:r>
            <a:endParaRPr sz="2000">
              <a:highlight>
                <a:srgbClr val="FFFFFF"/>
              </a:highlight>
              <a:latin typeface="Arial"/>
              <a:ea typeface="Arial"/>
              <a:cs typeface="Arial"/>
              <a:sym typeface="Arial"/>
            </a:endParaRPr>
          </a:p>
          <a:p>
            <a:pPr indent="-355600" lvl="0" marL="457200" rtl="0" algn="just">
              <a:lnSpc>
                <a:spcPct val="115000"/>
              </a:lnSpc>
              <a:spcBef>
                <a:spcPts val="800"/>
              </a:spcBef>
              <a:spcAft>
                <a:spcPts val="0"/>
              </a:spcAft>
              <a:buSzPts val="2000"/>
              <a:buFont typeface="Arial"/>
              <a:buChar char="•"/>
            </a:pPr>
            <a:r>
              <a:rPr lang="en" sz="2000">
                <a:highlight>
                  <a:srgbClr val="FFFFFF"/>
                </a:highlight>
                <a:latin typeface="Arial"/>
                <a:ea typeface="Arial"/>
                <a:cs typeface="Arial"/>
                <a:sym typeface="Arial"/>
              </a:rPr>
              <a:t>Extraction of name of the person using </a:t>
            </a:r>
            <a:r>
              <a:rPr b="1" lang="en" sz="2000">
                <a:highlight>
                  <a:srgbClr val="FFFFFF"/>
                </a:highlight>
                <a:latin typeface="Arial"/>
                <a:ea typeface="Arial"/>
                <a:cs typeface="Arial"/>
                <a:sym typeface="Arial"/>
              </a:rPr>
              <a:t>Transliteration</a:t>
            </a:r>
            <a:r>
              <a:rPr lang="en" sz="2000">
                <a:highlight>
                  <a:srgbClr val="FFFFFF"/>
                </a:highlight>
                <a:latin typeface="Arial"/>
                <a:ea typeface="Arial"/>
                <a:cs typeface="Arial"/>
                <a:sym typeface="Arial"/>
              </a:rPr>
              <a:t>.</a:t>
            </a:r>
            <a:endParaRPr sz="2000">
              <a:highlight>
                <a:srgbClr val="FFFFFF"/>
              </a:highlight>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Identifying tokens that represent numbers.</a:t>
            </a:r>
            <a:endParaRPr sz="2000">
              <a:highlight>
                <a:srgbClr val="FFFFFF"/>
              </a:highlight>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Matching the function word (pay,check balance, and transaction history) with the dictionary made by us ﻿</a:t>
            </a:r>
            <a:endParaRPr sz="2000">
              <a:highlight>
                <a:srgbClr val="FFFFFF"/>
              </a:highlight>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Based on the function word, it was determined which service to perform.</a:t>
            </a:r>
            <a:endParaRPr sz="2000">
              <a:highlight>
                <a:srgbClr val="FFFFFF"/>
              </a:highlight>
              <a:latin typeface="Arial"/>
              <a:ea typeface="Arial"/>
              <a:cs typeface="Arial"/>
              <a:sym typeface="Arial"/>
            </a:endParaRPr>
          </a:p>
        </p:txBody>
      </p:sp>
      <p:sp>
        <p:nvSpPr>
          <p:cNvPr id="258" name="Google Shape;258;p39"/>
          <p:cNvSpPr txBox="1"/>
          <p:nvPr>
            <p:ph type="title"/>
          </p:nvPr>
        </p:nvSpPr>
        <p:spPr>
          <a:xfrm>
            <a:off x="679525" y="205000"/>
            <a:ext cx="6318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Methodology(Analysis of Text)</a:t>
            </a:r>
            <a:r>
              <a:rPr b="1" lang="en" sz="3000">
                <a:latin typeface="Poppins"/>
                <a:ea typeface="Poppins"/>
                <a:cs typeface="Poppins"/>
                <a:sym typeface="Poppins"/>
              </a:rPr>
              <a:t> </a:t>
            </a:r>
            <a:endParaRPr b="1" sz="3000">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 </a:t>
            </a:r>
            <a:r>
              <a:rPr lang="en" sz="2000">
                <a:latin typeface="Arial"/>
                <a:ea typeface="Arial"/>
                <a:cs typeface="Arial"/>
                <a:sym typeface="Arial"/>
              </a:rPr>
              <a:t>Tech Stack and Software requirement</a:t>
            </a:r>
            <a:endParaRPr sz="2000">
              <a:latin typeface="Arial"/>
              <a:ea typeface="Arial"/>
              <a:cs typeface="Arial"/>
              <a:sym typeface="Arial"/>
            </a:endParaRPr>
          </a:p>
          <a:p>
            <a:pPr indent="-355600" lvl="0" marL="457200" rtl="0" algn="l">
              <a:spcBef>
                <a:spcPts val="800"/>
              </a:spcBef>
              <a:spcAft>
                <a:spcPts val="0"/>
              </a:spcAft>
              <a:buSzPts val="2000"/>
              <a:buAutoNum type="arabicPeriod"/>
            </a:pPr>
            <a:r>
              <a:rPr b="1" lang="en" sz="2000">
                <a:latin typeface="Arial"/>
                <a:ea typeface="Arial"/>
                <a:cs typeface="Arial"/>
                <a:sym typeface="Arial"/>
              </a:rPr>
              <a:t>Frontend:</a:t>
            </a:r>
            <a:r>
              <a:rPr lang="en" sz="2000">
                <a:latin typeface="Arial"/>
                <a:ea typeface="Arial"/>
                <a:cs typeface="Arial"/>
                <a:sym typeface="Arial"/>
              </a:rPr>
              <a:t> React Native for both iOS and Android</a:t>
            </a:r>
            <a:endParaRPr sz="2000">
              <a:latin typeface="Arial"/>
              <a:ea typeface="Arial"/>
              <a:cs typeface="Arial"/>
              <a:sym typeface="Arial"/>
            </a:endParaRPr>
          </a:p>
          <a:p>
            <a:pPr indent="-355600" lvl="0" marL="457200" rtl="0" algn="l">
              <a:spcBef>
                <a:spcPts val="0"/>
              </a:spcBef>
              <a:spcAft>
                <a:spcPts val="0"/>
              </a:spcAft>
              <a:buSzPts val="2000"/>
              <a:buAutoNum type="arabicPeriod"/>
            </a:pPr>
            <a:r>
              <a:rPr b="1" lang="en" sz="2000">
                <a:latin typeface="Arial"/>
                <a:ea typeface="Arial"/>
                <a:cs typeface="Arial"/>
                <a:sym typeface="Arial"/>
              </a:rPr>
              <a:t>Backend:</a:t>
            </a:r>
            <a:r>
              <a:rPr lang="en" sz="2000">
                <a:latin typeface="Arial"/>
                <a:ea typeface="Arial"/>
                <a:cs typeface="Arial"/>
                <a:sym typeface="Arial"/>
              </a:rPr>
              <a:t> Python Flask framework</a:t>
            </a:r>
            <a:endParaRPr sz="2000">
              <a:latin typeface="Arial"/>
              <a:ea typeface="Arial"/>
              <a:cs typeface="Arial"/>
              <a:sym typeface="Arial"/>
            </a:endParaRPr>
          </a:p>
          <a:p>
            <a:pPr indent="-355600" lvl="0" marL="457200" rtl="0" algn="l">
              <a:spcBef>
                <a:spcPts val="0"/>
              </a:spcBef>
              <a:spcAft>
                <a:spcPts val="0"/>
              </a:spcAft>
              <a:buSzPts val="2000"/>
              <a:buAutoNum type="arabicPeriod"/>
            </a:pPr>
            <a:r>
              <a:rPr b="1" lang="en" sz="2000">
                <a:latin typeface="Arial"/>
                <a:ea typeface="Arial"/>
                <a:cs typeface="Arial"/>
                <a:sym typeface="Arial"/>
              </a:rPr>
              <a:t>Database: </a:t>
            </a:r>
            <a:r>
              <a:rPr lang="en" sz="2000">
                <a:latin typeface="Arial"/>
                <a:ea typeface="Arial"/>
                <a:cs typeface="Arial"/>
                <a:sym typeface="Arial"/>
              </a:rPr>
              <a:t>MongoDb</a:t>
            </a:r>
            <a:endParaRPr sz="2000">
              <a:latin typeface="Arial"/>
              <a:ea typeface="Arial"/>
              <a:cs typeface="Arial"/>
              <a:sym typeface="Arial"/>
            </a:endParaRPr>
          </a:p>
          <a:p>
            <a:pPr indent="-355600" lvl="0" marL="457200" rtl="0" algn="l">
              <a:spcBef>
                <a:spcPts val="0"/>
              </a:spcBef>
              <a:spcAft>
                <a:spcPts val="0"/>
              </a:spcAft>
              <a:buSzPts val="2000"/>
              <a:buAutoNum type="arabicPeriod"/>
            </a:pPr>
            <a:r>
              <a:rPr b="1" lang="en" sz="2000">
                <a:latin typeface="Arial"/>
                <a:ea typeface="Arial"/>
                <a:cs typeface="Arial"/>
                <a:sym typeface="Arial"/>
              </a:rPr>
              <a:t>IDE:</a:t>
            </a:r>
            <a:r>
              <a:rPr lang="en" sz="2000">
                <a:latin typeface="Arial"/>
                <a:ea typeface="Arial"/>
                <a:cs typeface="Arial"/>
                <a:sym typeface="Arial"/>
              </a:rPr>
              <a:t> Visual Studio Code</a:t>
            </a:r>
            <a:endParaRPr sz="2000">
              <a:latin typeface="Arial"/>
              <a:ea typeface="Arial"/>
              <a:cs typeface="Arial"/>
              <a:sym typeface="Arial"/>
            </a:endParaRPr>
          </a:p>
          <a:p>
            <a:pPr indent="-355600" lvl="0" marL="457200" rtl="0" algn="l">
              <a:spcBef>
                <a:spcPts val="0"/>
              </a:spcBef>
              <a:spcAft>
                <a:spcPts val="0"/>
              </a:spcAft>
              <a:buSzPts val="2000"/>
              <a:buAutoNum type="arabicPeriod"/>
            </a:pPr>
            <a:r>
              <a:rPr b="1" lang="en" sz="2000">
                <a:latin typeface="Arial"/>
                <a:ea typeface="Arial"/>
                <a:cs typeface="Arial"/>
                <a:sym typeface="Arial"/>
              </a:rPr>
              <a:t>Version Control:</a:t>
            </a:r>
            <a:r>
              <a:rPr lang="en" sz="2000">
                <a:latin typeface="Arial"/>
                <a:ea typeface="Arial"/>
                <a:cs typeface="Arial"/>
                <a:sym typeface="Arial"/>
              </a:rPr>
              <a:t> Git </a:t>
            </a:r>
            <a:endParaRPr sz="2000">
              <a:latin typeface="Arial"/>
              <a:ea typeface="Arial"/>
              <a:cs typeface="Arial"/>
              <a:sym typeface="Arial"/>
            </a:endParaRPr>
          </a:p>
          <a:p>
            <a:pPr indent="-355600" lvl="0" marL="457200" rtl="0" algn="l">
              <a:spcBef>
                <a:spcPts val="0"/>
              </a:spcBef>
              <a:spcAft>
                <a:spcPts val="0"/>
              </a:spcAft>
              <a:buSzPts val="2000"/>
              <a:buAutoNum type="arabicPeriod"/>
            </a:pPr>
            <a:r>
              <a:rPr b="1" lang="en" sz="2000">
                <a:latin typeface="Arial"/>
                <a:ea typeface="Arial"/>
                <a:cs typeface="Arial"/>
                <a:sym typeface="Arial"/>
              </a:rPr>
              <a:t>Deployment: </a:t>
            </a:r>
            <a:r>
              <a:rPr lang="en" sz="2000">
                <a:latin typeface="Arial"/>
                <a:ea typeface="Arial"/>
                <a:cs typeface="Arial"/>
                <a:sym typeface="Arial"/>
              </a:rPr>
              <a:t>App store (for iOS) and play store (for </a:t>
            </a:r>
            <a:r>
              <a:rPr lang="en" sz="2000">
                <a:latin typeface="Arial"/>
                <a:ea typeface="Arial"/>
                <a:cs typeface="Arial"/>
                <a:sym typeface="Arial"/>
              </a:rPr>
              <a:t>Android</a:t>
            </a:r>
            <a:r>
              <a:rPr lang="en" sz="2000">
                <a:latin typeface="Arial"/>
                <a:ea typeface="Arial"/>
                <a:cs typeface="Arial"/>
                <a:sym typeface="Arial"/>
              </a:rPr>
              <a:t>)</a:t>
            </a:r>
            <a:endParaRPr sz="2000">
              <a:latin typeface="Arial"/>
              <a:ea typeface="Arial"/>
              <a:cs typeface="Arial"/>
              <a:sym typeface="Arial"/>
            </a:endParaRPr>
          </a:p>
        </p:txBody>
      </p:sp>
      <p:sp>
        <p:nvSpPr>
          <p:cNvPr id="264" name="Google Shape;264;p4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Tools and Technologies</a:t>
            </a:r>
            <a:endParaRPr b="1" sz="3000">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000">
                <a:latin typeface="Arial"/>
                <a:ea typeface="Arial"/>
                <a:cs typeface="Arial"/>
                <a:sym typeface="Arial"/>
              </a:rPr>
              <a:t>Third-Party Integration Requirements</a:t>
            </a:r>
            <a:endParaRPr sz="2000">
              <a:latin typeface="Arial"/>
              <a:ea typeface="Arial"/>
              <a:cs typeface="Arial"/>
              <a:sym typeface="Arial"/>
            </a:endParaRPr>
          </a:p>
          <a:p>
            <a:pPr indent="0" lvl="0" marL="0" rtl="0" algn="l">
              <a:spcBef>
                <a:spcPts val="800"/>
              </a:spcBef>
              <a:spcAft>
                <a:spcPts val="0"/>
              </a:spcAft>
              <a:buNone/>
            </a:pPr>
            <a:r>
              <a:t/>
            </a:r>
            <a:endParaRPr sz="2000">
              <a:latin typeface="Arial"/>
              <a:ea typeface="Arial"/>
              <a:cs typeface="Arial"/>
              <a:sym typeface="Arial"/>
            </a:endParaRPr>
          </a:p>
          <a:p>
            <a:pPr indent="-355600" lvl="0" marL="457200" rtl="0" algn="l">
              <a:spcBef>
                <a:spcPts val="800"/>
              </a:spcBef>
              <a:spcAft>
                <a:spcPts val="0"/>
              </a:spcAft>
              <a:buSzPts val="2000"/>
              <a:buAutoNum type="arabicPeriod"/>
            </a:pPr>
            <a:r>
              <a:rPr lang="en" sz="2000">
                <a:latin typeface="Arial"/>
                <a:ea typeface="Arial"/>
                <a:cs typeface="Arial"/>
                <a:sym typeface="Arial"/>
              </a:rPr>
              <a:t>Google Translate</a:t>
            </a:r>
            <a:endParaRPr sz="2000">
              <a:latin typeface="Arial"/>
              <a:ea typeface="Arial"/>
              <a:cs typeface="Arial"/>
              <a:sym typeface="Arial"/>
            </a:endParaRPr>
          </a:p>
          <a:p>
            <a:pPr indent="-355600" lvl="0" marL="457200" rtl="0" algn="l">
              <a:spcBef>
                <a:spcPts val="0"/>
              </a:spcBef>
              <a:spcAft>
                <a:spcPts val="0"/>
              </a:spcAft>
              <a:buSzPts val="2000"/>
              <a:buAutoNum type="arabicPeriod"/>
            </a:pPr>
            <a:r>
              <a:rPr lang="en" sz="2000">
                <a:latin typeface="Arial"/>
                <a:ea typeface="Arial"/>
                <a:cs typeface="Arial"/>
                <a:sym typeface="Arial"/>
              </a:rPr>
              <a:t>Google Authentication</a:t>
            </a:r>
            <a:endParaRPr sz="2000">
              <a:latin typeface="Arial"/>
              <a:ea typeface="Arial"/>
              <a:cs typeface="Arial"/>
              <a:sym typeface="Arial"/>
            </a:endParaRPr>
          </a:p>
        </p:txBody>
      </p:sp>
      <p:sp>
        <p:nvSpPr>
          <p:cNvPr id="270" name="Google Shape;270;p4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Tools and Technologies</a:t>
            </a:r>
            <a:endParaRPr b="1" sz="3000">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lnSpc>
                <a:spcPct val="150000"/>
              </a:lnSpc>
              <a:spcBef>
                <a:spcPts val="800"/>
              </a:spcBef>
              <a:spcAft>
                <a:spcPts val="0"/>
              </a:spcAft>
              <a:buSzPts val="2100"/>
              <a:buAutoNum type="arabicPeriod"/>
            </a:pPr>
            <a:r>
              <a:rPr lang="en"/>
              <a:t>Prototype and P</a:t>
            </a:r>
            <a:r>
              <a:rPr lang="en"/>
              <a:t>ython</a:t>
            </a:r>
            <a:r>
              <a:rPr lang="en"/>
              <a:t> Code</a:t>
            </a:r>
            <a:endParaRPr/>
          </a:p>
          <a:p>
            <a:pPr indent="-361950" lvl="0" marL="457200" rtl="0" algn="l">
              <a:lnSpc>
                <a:spcPct val="150000"/>
              </a:lnSpc>
              <a:spcBef>
                <a:spcPts val="0"/>
              </a:spcBef>
              <a:spcAft>
                <a:spcPts val="0"/>
              </a:spcAft>
              <a:buSzPts val="2100"/>
              <a:buAutoNum type="arabicPeriod"/>
            </a:pPr>
            <a:r>
              <a:rPr lang="en"/>
              <a:t>Functional Flow</a:t>
            </a:r>
            <a:endParaRPr/>
          </a:p>
          <a:p>
            <a:pPr indent="-361950" lvl="0" marL="457200" rtl="0" algn="l">
              <a:lnSpc>
                <a:spcPct val="150000"/>
              </a:lnSpc>
              <a:spcBef>
                <a:spcPts val="0"/>
              </a:spcBef>
              <a:spcAft>
                <a:spcPts val="0"/>
              </a:spcAft>
              <a:buSzPts val="2100"/>
              <a:buAutoNum type="arabicPeriod"/>
            </a:pPr>
            <a:r>
              <a:rPr lang="en"/>
              <a:t>Online Payment Flow</a:t>
            </a:r>
            <a:endParaRPr/>
          </a:p>
        </p:txBody>
      </p:sp>
      <p:sp>
        <p:nvSpPr>
          <p:cNvPr id="276" name="Google Shape;276;p4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latin typeface="Poppins"/>
                <a:ea typeface="Poppins"/>
                <a:cs typeface="Poppins"/>
                <a:sym typeface="Poppins"/>
              </a:rPr>
              <a:t>Implementation</a:t>
            </a:r>
            <a:endParaRPr b="1">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 type="body"/>
          </p:nvPr>
        </p:nvSpPr>
        <p:spPr>
          <a:xfrm>
            <a:off x="758725" y="1418500"/>
            <a:ext cx="8249400" cy="32634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en" sz="2000">
                <a:latin typeface="Arial"/>
                <a:ea typeface="Arial"/>
                <a:cs typeface="Arial"/>
                <a:sym typeface="Arial"/>
              </a:rPr>
              <a:t>Functional flow involves the following steps:</a:t>
            </a:r>
            <a:endParaRPr sz="2000">
              <a:latin typeface="Arial"/>
              <a:ea typeface="Arial"/>
              <a:cs typeface="Arial"/>
              <a:sym typeface="Arial"/>
            </a:endParaRPr>
          </a:p>
          <a:p>
            <a:pPr indent="-355600" lvl="0" marL="914400" rtl="0" algn="l">
              <a:lnSpc>
                <a:spcPct val="150000"/>
              </a:lnSpc>
              <a:spcBef>
                <a:spcPts val="800"/>
              </a:spcBef>
              <a:spcAft>
                <a:spcPts val="0"/>
              </a:spcAft>
              <a:buSzPts val="2000"/>
              <a:buFont typeface="Arial"/>
              <a:buAutoNum type="arabicPeriod"/>
            </a:pPr>
            <a:r>
              <a:rPr lang="en" sz="2000">
                <a:latin typeface="Arial"/>
                <a:ea typeface="Arial"/>
                <a:cs typeface="Arial"/>
                <a:sym typeface="Arial"/>
              </a:rPr>
              <a:t>User registration and sign in process</a:t>
            </a:r>
            <a:endParaRPr sz="2000">
              <a:latin typeface="Arial"/>
              <a:ea typeface="Arial"/>
              <a:cs typeface="Arial"/>
              <a:sym typeface="Arial"/>
            </a:endParaRPr>
          </a:p>
          <a:p>
            <a:pPr indent="-355600" lvl="0" marL="914400" rtl="0" algn="l">
              <a:lnSpc>
                <a:spcPct val="150000"/>
              </a:lnSpc>
              <a:spcBef>
                <a:spcPts val="0"/>
              </a:spcBef>
              <a:spcAft>
                <a:spcPts val="0"/>
              </a:spcAft>
              <a:buSzPts val="2000"/>
              <a:buFont typeface="Arial"/>
              <a:buAutoNum type="arabicPeriod"/>
            </a:pPr>
            <a:r>
              <a:rPr lang="en" sz="2000">
                <a:latin typeface="Arial"/>
                <a:ea typeface="Arial"/>
                <a:cs typeface="Arial"/>
                <a:sym typeface="Arial"/>
              </a:rPr>
              <a:t>Voice payment flow</a:t>
            </a:r>
            <a:endParaRPr sz="2000">
              <a:latin typeface="Arial"/>
              <a:ea typeface="Arial"/>
              <a:cs typeface="Arial"/>
              <a:sym typeface="Arial"/>
            </a:endParaRPr>
          </a:p>
          <a:p>
            <a:pPr indent="-355600" lvl="0" marL="914400" rtl="0" algn="l">
              <a:lnSpc>
                <a:spcPct val="150000"/>
              </a:lnSpc>
              <a:spcBef>
                <a:spcPts val="0"/>
              </a:spcBef>
              <a:spcAft>
                <a:spcPts val="0"/>
              </a:spcAft>
              <a:buSzPts val="2000"/>
              <a:buFont typeface="Arial"/>
              <a:buAutoNum type="arabicPeriod"/>
            </a:pPr>
            <a:r>
              <a:rPr lang="en" sz="2000">
                <a:latin typeface="Arial"/>
                <a:ea typeface="Arial"/>
                <a:cs typeface="Arial"/>
                <a:sym typeface="Arial"/>
              </a:rPr>
              <a:t>Payment transaction process</a:t>
            </a:r>
            <a:endParaRPr sz="2000">
              <a:latin typeface="Arial"/>
              <a:ea typeface="Arial"/>
              <a:cs typeface="Arial"/>
              <a:sym typeface="Arial"/>
            </a:endParaRPr>
          </a:p>
          <a:p>
            <a:pPr indent="0" lvl="0" marL="0" rtl="0" algn="l">
              <a:lnSpc>
                <a:spcPct val="150000"/>
              </a:lnSpc>
              <a:spcBef>
                <a:spcPts val="800"/>
              </a:spcBef>
              <a:spcAft>
                <a:spcPts val="0"/>
              </a:spcAft>
              <a:buNone/>
            </a:pPr>
            <a:r>
              <a:t/>
            </a:r>
            <a:endParaRPr sz="2000">
              <a:latin typeface="Arial"/>
              <a:ea typeface="Arial"/>
              <a:cs typeface="Arial"/>
              <a:sym typeface="Arial"/>
            </a:endParaRPr>
          </a:p>
        </p:txBody>
      </p:sp>
      <p:sp>
        <p:nvSpPr>
          <p:cNvPr id="282" name="Google Shape;282;p43"/>
          <p:cNvSpPr txBox="1"/>
          <p:nvPr>
            <p:ph type="title"/>
          </p:nvPr>
        </p:nvSpPr>
        <p:spPr>
          <a:xfrm>
            <a:off x="352750" y="19501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Functional Flow</a:t>
            </a:r>
            <a:endParaRPr b="1" sz="3000">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52750" y="19501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Functional Flow </a:t>
            </a:r>
            <a:r>
              <a:rPr b="1" lang="en" sz="1800">
                <a:latin typeface="Arial"/>
                <a:ea typeface="Arial"/>
                <a:cs typeface="Arial"/>
                <a:sym typeface="Arial"/>
              </a:rPr>
              <a:t>(User Registration Process)</a:t>
            </a:r>
            <a:endParaRPr b="1" sz="3000">
              <a:latin typeface="Poppins"/>
              <a:ea typeface="Poppins"/>
              <a:cs typeface="Poppins"/>
              <a:sym typeface="Poppins"/>
            </a:endParaRPr>
          </a:p>
        </p:txBody>
      </p:sp>
      <p:pic>
        <p:nvPicPr>
          <p:cNvPr id="288" name="Google Shape;288;p44"/>
          <p:cNvPicPr preferRelativeResize="0"/>
          <p:nvPr/>
        </p:nvPicPr>
        <p:blipFill>
          <a:blip r:embed="rId3">
            <a:alphaModFix/>
          </a:blip>
          <a:stretch>
            <a:fillRect/>
          </a:stretch>
        </p:blipFill>
        <p:spPr>
          <a:xfrm>
            <a:off x="687300" y="1315274"/>
            <a:ext cx="6808202" cy="2991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628650" y="273844"/>
            <a:ext cx="7321153" cy="99417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b="1" lang="en" sz="3000">
                <a:latin typeface="Poppins"/>
                <a:ea typeface="Poppins"/>
                <a:cs typeface="Poppins"/>
                <a:sym typeface="Poppins"/>
              </a:rPr>
              <a:t>Problem Statement</a:t>
            </a:r>
            <a:endParaRPr b="1"/>
          </a:p>
        </p:txBody>
      </p:sp>
      <p:sp>
        <p:nvSpPr>
          <p:cNvPr id="181" name="Google Shape;181;p27"/>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en" sz="2000">
                <a:latin typeface="Arial"/>
                <a:ea typeface="Arial"/>
                <a:cs typeface="Arial"/>
                <a:sym typeface="Arial"/>
              </a:rPr>
              <a:t>To develop an AI-enabled voice based mobile application for digital transactions with regional language support for illiterate, rural people and people with disabilities.</a:t>
            </a:r>
            <a:endParaRPr sz="2000">
              <a:latin typeface="Arial"/>
              <a:ea typeface="Arial"/>
              <a:cs typeface="Arial"/>
              <a:sym typeface="Arial"/>
            </a:endParaRPr>
          </a:p>
          <a:p>
            <a:pPr indent="0" lvl="0" marL="0" rtl="0" algn="just">
              <a:lnSpc>
                <a:spcPct val="115000"/>
              </a:lnSpc>
              <a:spcBef>
                <a:spcPts val="1200"/>
              </a:spcBef>
              <a:spcAft>
                <a:spcPts val="0"/>
              </a:spcAft>
              <a:buNone/>
            </a:pPr>
            <a:r>
              <a:t/>
            </a:r>
            <a:endParaRPr sz="2000">
              <a:latin typeface="Arial"/>
              <a:ea typeface="Arial"/>
              <a:cs typeface="Arial"/>
              <a:sym typeface="Arial"/>
            </a:endParaRPr>
          </a:p>
          <a:p>
            <a:pPr indent="0" lvl="0" marL="0" rtl="0" algn="just">
              <a:lnSpc>
                <a:spcPct val="115000"/>
              </a:lnSpc>
              <a:spcBef>
                <a:spcPts val="1200"/>
              </a:spcBef>
              <a:spcAft>
                <a:spcPts val="0"/>
              </a:spcAft>
              <a:buNone/>
            </a:pPr>
            <a:r>
              <a:t/>
            </a:r>
            <a:endParaRPr sz="2000">
              <a:latin typeface="Arial"/>
              <a:ea typeface="Arial"/>
              <a:cs typeface="Arial"/>
              <a:sym typeface="Arial"/>
            </a:endParaRPr>
          </a:p>
          <a:p>
            <a:pPr indent="0" lvl="0" marL="0" rtl="0" algn="just">
              <a:lnSpc>
                <a:spcPct val="115000"/>
              </a:lnSpc>
              <a:spcBef>
                <a:spcPts val="1200"/>
              </a:spcBef>
              <a:spcAft>
                <a:spcPts val="0"/>
              </a:spcAft>
              <a:buNone/>
            </a:pPr>
            <a:r>
              <a:t/>
            </a:r>
            <a:endParaRPr sz="20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38100" lvl="0" marL="177800" marR="0" rtl="0" algn="l">
              <a:lnSpc>
                <a:spcPct val="90000"/>
              </a:lnSpc>
              <a:spcBef>
                <a:spcPts val="1200"/>
              </a:spcBef>
              <a:spcAft>
                <a:spcPts val="0"/>
              </a:spcAft>
              <a:buClr>
                <a:schemeClr val="dk1"/>
              </a:buClr>
              <a:buSzPts val="2100"/>
              <a:buFont typeface="Arial"/>
              <a:buNone/>
            </a:pPr>
            <a:r>
              <a:t/>
            </a:r>
            <a:endParaRPr sz="2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Functional Flow </a:t>
            </a:r>
            <a:r>
              <a:rPr b="1" lang="en" sz="1800">
                <a:latin typeface="Arial"/>
                <a:ea typeface="Arial"/>
                <a:cs typeface="Arial"/>
                <a:sym typeface="Arial"/>
              </a:rPr>
              <a:t>(Payment Transaction Process)</a:t>
            </a:r>
            <a:endParaRPr/>
          </a:p>
        </p:txBody>
      </p:sp>
      <p:pic>
        <p:nvPicPr>
          <p:cNvPr id="294" name="Google Shape;294;p45"/>
          <p:cNvPicPr preferRelativeResize="0"/>
          <p:nvPr/>
        </p:nvPicPr>
        <p:blipFill>
          <a:blip r:embed="rId3">
            <a:alphaModFix/>
          </a:blip>
          <a:stretch>
            <a:fillRect/>
          </a:stretch>
        </p:blipFill>
        <p:spPr>
          <a:xfrm>
            <a:off x="879150" y="984625"/>
            <a:ext cx="6275274" cy="3805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52750" y="19501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Functional Flow </a:t>
            </a:r>
            <a:r>
              <a:rPr b="1" lang="en" sz="1800">
                <a:latin typeface="Arial"/>
                <a:ea typeface="Arial"/>
                <a:cs typeface="Arial"/>
                <a:sym typeface="Arial"/>
              </a:rPr>
              <a:t>(Transaction process)</a:t>
            </a:r>
            <a:endParaRPr b="1" sz="3000">
              <a:latin typeface="Poppins"/>
              <a:ea typeface="Poppins"/>
              <a:cs typeface="Poppins"/>
              <a:sym typeface="Poppins"/>
            </a:endParaRPr>
          </a:p>
        </p:txBody>
      </p:sp>
      <p:pic>
        <p:nvPicPr>
          <p:cNvPr id="300" name="Google Shape;300;p46"/>
          <p:cNvPicPr preferRelativeResize="0"/>
          <p:nvPr/>
        </p:nvPicPr>
        <p:blipFill>
          <a:blip r:embed="rId3">
            <a:alphaModFix/>
          </a:blip>
          <a:stretch>
            <a:fillRect/>
          </a:stretch>
        </p:blipFill>
        <p:spPr>
          <a:xfrm>
            <a:off x="931100" y="983019"/>
            <a:ext cx="6383991" cy="36494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000">
                <a:latin typeface="Poppins"/>
                <a:ea typeface="Poppins"/>
                <a:cs typeface="Poppins"/>
                <a:sym typeface="Poppins"/>
              </a:rPr>
              <a:t>Use Case Diagram</a:t>
            </a:r>
            <a:endParaRPr b="1" sz="3000">
              <a:latin typeface="Poppins"/>
              <a:ea typeface="Poppins"/>
              <a:cs typeface="Poppins"/>
              <a:sym typeface="Poppins"/>
            </a:endParaRPr>
          </a:p>
        </p:txBody>
      </p:sp>
      <p:pic>
        <p:nvPicPr>
          <p:cNvPr id="306" name="Google Shape;306;p47"/>
          <p:cNvPicPr preferRelativeResize="0"/>
          <p:nvPr/>
        </p:nvPicPr>
        <p:blipFill>
          <a:blip r:embed="rId3">
            <a:alphaModFix/>
          </a:blip>
          <a:stretch>
            <a:fillRect/>
          </a:stretch>
        </p:blipFill>
        <p:spPr>
          <a:xfrm>
            <a:off x="1438275" y="1054544"/>
            <a:ext cx="5950126" cy="35706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No.of languages supported: 19</a:t>
            </a:r>
            <a:endParaRPr/>
          </a:p>
          <a:p>
            <a:pPr indent="0" lvl="0" marL="0" rtl="0" algn="l">
              <a:spcBef>
                <a:spcPts val="800"/>
              </a:spcBef>
              <a:spcAft>
                <a:spcPts val="0"/>
              </a:spcAft>
              <a:buNone/>
            </a:pPr>
            <a:r>
              <a:rPr lang="en"/>
              <a:t>No.of languages tested: 5</a:t>
            </a:r>
            <a:endParaRPr/>
          </a:p>
          <a:p>
            <a:pPr indent="0" lvl="0" marL="0" rtl="0" algn="l">
              <a:spcBef>
                <a:spcPts val="800"/>
              </a:spcBef>
              <a:spcAft>
                <a:spcPts val="0"/>
              </a:spcAft>
              <a:buNone/>
            </a:pPr>
            <a:r>
              <a:t/>
            </a:r>
            <a:endParaRPr/>
          </a:p>
        </p:txBody>
      </p:sp>
      <p:sp>
        <p:nvSpPr>
          <p:cNvPr id="312" name="Google Shape;312;p4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b="1" lang="en" sz="3000">
                <a:latin typeface="Poppins"/>
                <a:ea typeface="Poppins"/>
                <a:cs typeface="Poppins"/>
                <a:sym typeface="Poppins"/>
              </a:rPr>
              <a:t>Results and Testing</a:t>
            </a:r>
            <a:endParaRPr b="1" sz="30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idx="1" type="body"/>
          </p:nvPr>
        </p:nvSpPr>
        <p:spPr>
          <a:xfrm>
            <a:off x="628650" y="1507294"/>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en" sz="2000">
                <a:latin typeface="Arial"/>
                <a:ea typeface="Arial"/>
                <a:cs typeface="Arial"/>
                <a:sym typeface="Arial"/>
              </a:rPr>
              <a:t>Mobile application for illiterate people, regional language speakers and blind or visually impaired person to make payments in their respective local language, know their bank balance and transaction history and make transactions by speaking (voice input).</a:t>
            </a:r>
            <a:endParaRPr sz="2000">
              <a:latin typeface="Arial"/>
              <a:ea typeface="Arial"/>
              <a:cs typeface="Arial"/>
              <a:sym typeface="Arial"/>
            </a:endParaRPr>
          </a:p>
          <a:p>
            <a:pPr indent="0" lvl="0" marL="0" rtl="0" algn="l">
              <a:spcBef>
                <a:spcPts val="800"/>
              </a:spcBef>
              <a:spcAft>
                <a:spcPts val="0"/>
              </a:spcAft>
              <a:buNone/>
            </a:pPr>
            <a:r>
              <a:t/>
            </a:r>
            <a:endParaRPr/>
          </a:p>
        </p:txBody>
      </p:sp>
      <p:sp>
        <p:nvSpPr>
          <p:cNvPr id="318" name="Google Shape;318;p4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t/>
            </a:r>
            <a:endParaRPr b="1" sz="3000">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b="1" lang="en" sz="3000">
                <a:latin typeface="Poppins"/>
                <a:ea typeface="Poppins"/>
                <a:cs typeface="Poppins"/>
                <a:sym typeface="Poppins"/>
              </a:rPr>
              <a:t>Deliverables</a:t>
            </a:r>
            <a:endParaRPr b="1" sz="3000">
              <a:latin typeface="Poppins"/>
              <a:ea typeface="Poppins"/>
              <a:cs typeface="Poppins"/>
              <a:sym typeface="Poppins"/>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idx="1" type="body"/>
          </p:nvPr>
        </p:nvSpPr>
        <p:spPr>
          <a:xfrm>
            <a:off x="628650" y="1369225"/>
            <a:ext cx="7588200" cy="3263400"/>
          </a:xfrm>
          <a:prstGeom prst="rect">
            <a:avLst/>
          </a:prstGeom>
        </p:spPr>
        <p:txBody>
          <a:bodyPr anchorCtr="0" anchor="t" bIns="34275" lIns="68575" spcFirstLastPara="1" rIns="68575" wrap="square" tIns="34275">
            <a:noAutofit/>
          </a:bodyPr>
          <a:lstStyle/>
          <a:p>
            <a:pPr indent="-355600" lvl="0" marL="457200" rtl="0" algn="l">
              <a:lnSpc>
                <a:spcPct val="115000"/>
              </a:lnSpc>
              <a:spcBef>
                <a:spcPts val="1200"/>
              </a:spcBef>
              <a:spcAft>
                <a:spcPts val="0"/>
              </a:spcAft>
              <a:buSzPts val="2000"/>
              <a:buFont typeface="Arial"/>
              <a:buChar char="●"/>
            </a:pPr>
            <a:r>
              <a:rPr lang="en" sz="2000">
                <a:latin typeface="Arial"/>
                <a:ea typeface="Arial"/>
                <a:cs typeface="Arial"/>
                <a:sym typeface="Arial"/>
              </a:rPr>
              <a:t>None of the existing payment methods has multilingual support for different regions of India</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latin typeface="Arial"/>
                <a:ea typeface="Arial"/>
                <a:cs typeface="Arial"/>
                <a:sym typeface="Arial"/>
              </a:rPr>
              <a:t>User friendly UI with voice assistant for physically impaired, illiterate and rural people. </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latin typeface="Arial"/>
                <a:ea typeface="Arial"/>
                <a:cs typeface="Arial"/>
                <a:sym typeface="Arial"/>
              </a:rPr>
              <a:t>Two factor authentication (using voice recognition and biometrics)</a:t>
            </a:r>
            <a:endParaRPr sz="2000">
              <a:latin typeface="Arial"/>
              <a:ea typeface="Arial"/>
              <a:cs typeface="Arial"/>
              <a:sym typeface="Arial"/>
            </a:endParaRPr>
          </a:p>
          <a:p>
            <a:pPr indent="0" lvl="0" marL="0" rtl="0" algn="l">
              <a:spcBef>
                <a:spcPts val="800"/>
              </a:spcBef>
              <a:spcAft>
                <a:spcPts val="0"/>
              </a:spcAft>
              <a:buNone/>
            </a:pPr>
            <a:r>
              <a:t/>
            </a:r>
            <a:endParaRPr/>
          </a:p>
        </p:txBody>
      </p:sp>
      <p:sp>
        <p:nvSpPr>
          <p:cNvPr id="324" name="Google Shape;324;p5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b="1" lang="en" sz="3000">
                <a:latin typeface="Poppins"/>
                <a:ea typeface="Poppins"/>
                <a:cs typeface="Poppins"/>
                <a:sym typeface="Poppins"/>
              </a:rPr>
              <a:t>Novelty of the project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idx="1" type="body"/>
          </p:nvPr>
        </p:nvSpPr>
        <p:spPr>
          <a:xfrm>
            <a:off x="628650" y="1369225"/>
            <a:ext cx="75744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en" sz="2000">
                <a:latin typeface="Arial"/>
                <a:ea typeface="Arial"/>
                <a:cs typeface="Arial"/>
                <a:sym typeface="Arial"/>
              </a:rPr>
              <a:t>The AI based developed application will solve the problem of illiterate people, regional language speakers and blind or visually impaired person of going through process of filling up the details manually for performing a digital transaction by providing easy to use voice-based interface.</a:t>
            </a:r>
            <a:endParaRPr/>
          </a:p>
        </p:txBody>
      </p:sp>
      <p:sp>
        <p:nvSpPr>
          <p:cNvPr id="330" name="Google Shape;330;p5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b="1" lang="en" sz="3000">
                <a:latin typeface="Poppins"/>
                <a:ea typeface="Poppins"/>
                <a:cs typeface="Poppins"/>
                <a:sym typeface="Poppins"/>
              </a:rPr>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1300">
                <a:latin typeface="Arial"/>
                <a:ea typeface="Arial"/>
                <a:cs typeface="Arial"/>
                <a:sym typeface="Arial"/>
              </a:rPr>
              <a:t>1.</a:t>
            </a:r>
            <a:r>
              <a:rPr lang="en" sz="1300">
                <a:latin typeface="Arial"/>
                <a:ea typeface="Arial"/>
                <a:cs typeface="Arial"/>
                <a:sym typeface="Arial"/>
              </a:rPr>
              <a:t> D. B. Fry, “Theoretical aspects of the mechanical speech recognition,” J. Br. Inst. Radio Eng., Vol. 19, no. 4, pp. 211-218, 1959.</a:t>
            </a:r>
            <a:endParaRPr b="1"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2. </a:t>
            </a:r>
            <a:r>
              <a:rPr lang="en" sz="1300">
                <a:latin typeface="Arial"/>
                <a:ea typeface="Arial"/>
                <a:cs typeface="Arial"/>
                <a:sym typeface="Arial"/>
              </a:rPr>
              <a:t>T. K. Vintsyuk, “Speech discrimination by dynamic programming,” Kibernetika, Vol. 4, pp. 52-57, 1968.</a:t>
            </a:r>
            <a:endParaRPr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3.</a:t>
            </a:r>
            <a:r>
              <a:rPr lang="en" sz="1300">
                <a:latin typeface="Arial"/>
                <a:ea typeface="Arial"/>
                <a:cs typeface="Arial"/>
                <a:sym typeface="Arial"/>
              </a:rPr>
              <a:t> </a:t>
            </a:r>
            <a:r>
              <a:rPr lang="en" sz="1300">
                <a:latin typeface="Arial"/>
                <a:ea typeface="Arial"/>
                <a:cs typeface="Arial"/>
                <a:sym typeface="Arial"/>
              </a:rPr>
              <a:t>L. R. Rabiner, S. E. Levinson, A. E. Rosenberg, and J. G. Wilpon, “Speaker independent recognition of isolated words using clustering techniques,” IEEE Trans. Acoustic. Speech Signal Process, Vol. 27, pp. 336-349, 1979.</a:t>
            </a:r>
            <a:endParaRPr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4.</a:t>
            </a:r>
            <a:r>
              <a:rPr lang="en" sz="1300">
                <a:latin typeface="Arial"/>
                <a:ea typeface="Arial"/>
                <a:cs typeface="Arial"/>
                <a:sym typeface="Arial"/>
              </a:rPr>
              <a:t> </a:t>
            </a:r>
            <a:r>
              <a:rPr lang="en" sz="1300">
                <a:latin typeface="Arial"/>
                <a:ea typeface="Arial"/>
                <a:cs typeface="Arial"/>
                <a:sym typeface="Arial"/>
              </a:rPr>
              <a:t>J. G. Wilpon, L. R. Rabiner, C. H. Lee, and E. Goldman, “Automatic recognition of keywords in unconstrained speech using hidden Markov models,” IEEE Trans. Acoustic. Speech Signal Process, Vol. 38, pp. 1870-1878, 1990. </a:t>
            </a:r>
            <a:endParaRPr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5. </a:t>
            </a:r>
            <a:r>
              <a:rPr lang="en" sz="1300">
                <a:latin typeface="Arial"/>
                <a:ea typeface="Arial"/>
                <a:cs typeface="Arial"/>
                <a:sym typeface="Arial"/>
              </a:rPr>
              <a:t>S. K. Sahoo, T. Choubisa, and S. R. M. Prasanna, “Multimodal biometric person authentication: a review,” IETE Tech. Rev., Vol. 29, no. 1, pp. 54-75, 2012</a:t>
            </a:r>
            <a:endParaRPr sz="1300">
              <a:latin typeface="Arial"/>
              <a:ea typeface="Arial"/>
              <a:cs typeface="Arial"/>
              <a:sym typeface="Arial"/>
            </a:endParaRPr>
          </a:p>
          <a:p>
            <a:pPr indent="0" lvl="0" marL="0" rtl="0" algn="l">
              <a:lnSpc>
                <a:spcPct val="115000"/>
              </a:lnSpc>
              <a:spcBef>
                <a:spcPts val="1200"/>
              </a:spcBef>
              <a:spcAft>
                <a:spcPts val="0"/>
              </a:spcAft>
              <a:buNone/>
            </a:pPr>
            <a:r>
              <a:t/>
            </a:r>
            <a:endParaRPr sz="13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400">
              <a:solidFill>
                <a:schemeClr val="hlink"/>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336" name="Google Shape;336;p5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b="1" lang="en" sz="3000">
                <a:latin typeface="Poppins"/>
                <a:ea typeface="Poppins"/>
                <a:cs typeface="Poppins"/>
                <a:sym typeface="Poppins"/>
              </a:rPr>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nvSpPr>
        <p:spPr>
          <a:xfrm>
            <a:off x="0" y="2381"/>
            <a:ext cx="9144000" cy="3545700"/>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 sz="100" u="none">
                <a:solidFill>
                  <a:srgbClr val="0C2577"/>
                </a:solidFill>
                <a:latin typeface="Georgia"/>
                <a:ea typeface="Georgia"/>
                <a:cs typeface="Georgia"/>
                <a:sym typeface="Georgia"/>
              </a:rPr>
              <a:t>..</a:t>
            </a:r>
            <a:endParaRPr sz="1100"/>
          </a:p>
        </p:txBody>
      </p:sp>
      <p:sp>
        <p:nvSpPr>
          <p:cNvPr id="342" name="Google Shape;342;p53"/>
          <p:cNvSpPr txBox="1"/>
          <p:nvPr>
            <p:ph type="title"/>
          </p:nvPr>
        </p:nvSpPr>
        <p:spPr>
          <a:xfrm>
            <a:off x="698896" y="1152525"/>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Georgia"/>
              <a:buNone/>
            </a:pPr>
            <a:r>
              <a:rPr b="1" lang="en">
                <a:solidFill>
                  <a:schemeClr val="lt1"/>
                </a:solidFill>
                <a:latin typeface="Georgia"/>
                <a:ea typeface="Georgia"/>
                <a:cs typeface="Georgia"/>
                <a:sym typeface="Georgia"/>
              </a:rPr>
              <a:t>Thank You!</a:t>
            </a:r>
            <a:endParaRPr/>
          </a:p>
        </p:txBody>
      </p:sp>
      <p:pic>
        <p:nvPicPr>
          <p:cNvPr id="343" name="Google Shape;343;p53"/>
          <p:cNvPicPr preferRelativeResize="0"/>
          <p:nvPr/>
        </p:nvPicPr>
        <p:blipFill rotWithShape="1">
          <a:blip r:embed="rId3">
            <a:alphaModFix/>
          </a:blip>
          <a:srcRect b="0" l="0" r="0" t="0"/>
          <a:stretch/>
        </p:blipFill>
        <p:spPr>
          <a:xfrm>
            <a:off x="161925" y="3751659"/>
            <a:ext cx="933450" cy="933450"/>
          </a:xfrm>
          <a:prstGeom prst="rect">
            <a:avLst/>
          </a:prstGeom>
          <a:noFill/>
          <a:ln>
            <a:noFill/>
          </a:ln>
        </p:spPr>
      </p:pic>
      <p:sp>
        <p:nvSpPr>
          <p:cNvPr id="344" name="Google Shape;344;p53"/>
          <p:cNvSpPr txBox="1"/>
          <p:nvPr/>
        </p:nvSpPr>
        <p:spPr>
          <a:xfrm>
            <a:off x="1239440" y="3871913"/>
            <a:ext cx="4169700" cy="69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345" name="Google Shape;345;p53"/>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1000"/>
                                        <p:tgtEl>
                                          <p:spTgt spid="3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341">
                                            <p:txEl>
                                              <p:pRg end="0" st="0"/>
                                            </p:txEl>
                                          </p:spTgt>
                                        </p:tgtEl>
                                        <p:attrNameLst>
                                          <p:attrName>style.visibility</p:attrName>
                                        </p:attrNameLst>
                                      </p:cBhvr>
                                      <p:to>
                                        <p:strVal val="visible"/>
                                      </p:to>
                                    </p:set>
                                    <p:anim calcmode="lin" valueType="num">
                                      <p:cBhvr additive="base">
                                        <p:cTn dur="1000"/>
                                        <p:tgtEl>
                                          <p:spTgt spid="3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1" type="body"/>
          </p:nvPr>
        </p:nvSpPr>
        <p:spPr>
          <a:xfrm>
            <a:off x="778250" y="1392225"/>
            <a:ext cx="7438500" cy="3263400"/>
          </a:xfrm>
          <a:prstGeom prst="rect">
            <a:avLst/>
          </a:prstGeom>
        </p:spPr>
        <p:txBody>
          <a:bodyPr anchorCtr="0" anchor="t" bIns="34275" lIns="68575" spcFirstLastPara="1" rIns="68575" wrap="square" tIns="34275">
            <a:noAutofit/>
          </a:bodyPr>
          <a:lstStyle/>
          <a:p>
            <a:pPr indent="-355600" lvl="0" marL="457200" rtl="0" algn="just">
              <a:lnSpc>
                <a:spcPct val="115000"/>
              </a:lnSpc>
              <a:spcBef>
                <a:spcPts val="0"/>
              </a:spcBef>
              <a:spcAft>
                <a:spcPts val="0"/>
              </a:spcAft>
              <a:buSzPts val="2000"/>
              <a:buFont typeface="Arial"/>
              <a:buChar char="●"/>
            </a:pPr>
            <a:r>
              <a:rPr lang="en" sz="2000">
                <a:latin typeface="Arial"/>
                <a:ea typeface="Arial"/>
                <a:cs typeface="Arial"/>
                <a:sym typeface="Arial"/>
              </a:rPr>
              <a:t>To develop an end to end voice-based mobile application for day to day digital transactions.</a:t>
            </a:r>
            <a:endParaRPr sz="2000">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latin typeface="Arial"/>
                <a:ea typeface="Arial"/>
                <a:cs typeface="Arial"/>
                <a:sym typeface="Arial"/>
              </a:rPr>
              <a:t>To provide regional language support for the native people</a:t>
            </a:r>
            <a:endParaRPr sz="2000">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latin typeface="Arial"/>
                <a:ea typeface="Arial"/>
                <a:cs typeface="Arial"/>
                <a:sym typeface="Arial"/>
              </a:rPr>
              <a:t>To collect huge volumes of voice data from various regions of people for better model development.</a:t>
            </a:r>
            <a:endParaRPr sz="2000">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 sz="2000">
                <a:latin typeface="Arial"/>
                <a:ea typeface="Arial"/>
                <a:cs typeface="Arial"/>
                <a:sym typeface="Arial"/>
              </a:rPr>
              <a:t>To provide user-friendly UI and voice assistant to guide illiterate and physically impaired users in making digital transactions.</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800"/>
              </a:spcBef>
              <a:spcAft>
                <a:spcPts val="0"/>
              </a:spcAft>
              <a:buNone/>
            </a:pPr>
            <a:r>
              <a:t/>
            </a:r>
            <a:endParaRPr/>
          </a:p>
        </p:txBody>
      </p:sp>
      <p:sp>
        <p:nvSpPr>
          <p:cNvPr id="187" name="Google Shape;187;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t/>
            </a:r>
            <a:endParaRPr b="1" sz="3000">
              <a:latin typeface="Poppins"/>
              <a:ea typeface="Poppins"/>
              <a:cs typeface="Poppins"/>
              <a:sym typeface="Poppins"/>
            </a:endParaRPr>
          </a:p>
          <a:p>
            <a:pPr indent="0" lvl="0" marL="0" rtl="0" algn="l">
              <a:lnSpc>
                <a:spcPct val="100000"/>
              </a:lnSpc>
              <a:spcBef>
                <a:spcPts val="0"/>
              </a:spcBef>
              <a:spcAft>
                <a:spcPts val="0"/>
              </a:spcAft>
              <a:buNone/>
            </a:pPr>
            <a:r>
              <a:rPr b="1" lang="en" sz="3000">
                <a:latin typeface="Poppins"/>
                <a:ea typeface="Poppins"/>
                <a:cs typeface="Poppins"/>
                <a:sym typeface="Poppins"/>
              </a:rPr>
              <a:t>Objectives</a:t>
            </a:r>
            <a:endParaRPr b="1" sz="3000">
              <a:latin typeface="Poppins"/>
              <a:ea typeface="Poppins"/>
              <a:cs typeface="Poppins"/>
              <a:sym typeface="Poppins"/>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latin typeface="Poppins"/>
                <a:ea typeface="Poppins"/>
                <a:cs typeface="Poppins"/>
                <a:sym typeface="Poppins"/>
              </a:rPr>
              <a:t>Literature </a:t>
            </a:r>
            <a:r>
              <a:rPr b="1" lang="en">
                <a:latin typeface="Poppins"/>
                <a:ea typeface="Poppins"/>
                <a:cs typeface="Poppins"/>
                <a:sym typeface="Poppins"/>
              </a:rPr>
              <a:t>Review</a:t>
            </a:r>
            <a:endParaRPr b="1">
              <a:latin typeface="Poppins"/>
              <a:ea typeface="Poppins"/>
              <a:cs typeface="Poppins"/>
              <a:sym typeface="Poppins"/>
            </a:endParaRPr>
          </a:p>
        </p:txBody>
      </p:sp>
      <p:graphicFrame>
        <p:nvGraphicFramePr>
          <p:cNvPr id="193" name="Google Shape;193;p29"/>
          <p:cNvGraphicFramePr/>
          <p:nvPr/>
        </p:nvGraphicFramePr>
        <p:xfrm>
          <a:off x="628650" y="1268038"/>
          <a:ext cx="3000000" cy="3000000"/>
        </p:xfrm>
        <a:graphic>
          <a:graphicData uri="http://schemas.openxmlformats.org/drawingml/2006/table">
            <a:tbl>
              <a:tblPr>
                <a:noFill/>
                <a:tableStyleId>{B870CA7A-279E-4F33-A079-6D574809797C}</a:tableStyleId>
              </a:tblPr>
              <a:tblGrid>
                <a:gridCol w="2375050"/>
                <a:gridCol w="2624675"/>
                <a:gridCol w="2451300"/>
              </a:tblGrid>
              <a:tr h="498825">
                <a:tc>
                  <a:txBody>
                    <a:bodyPr/>
                    <a:lstStyle/>
                    <a:p>
                      <a:pPr indent="0" lvl="0" marL="0" rtl="0" algn="l">
                        <a:spcBef>
                          <a:spcPts val="0"/>
                        </a:spcBef>
                        <a:spcAft>
                          <a:spcPts val="0"/>
                        </a:spcAft>
                        <a:buClr>
                          <a:schemeClr val="dk1"/>
                        </a:buClr>
                        <a:buSzPts val="1100"/>
                        <a:buFont typeface="Arial"/>
                        <a:buNone/>
                      </a:pPr>
                      <a:r>
                        <a:rPr b="1" lang="en" sz="1800">
                          <a:solidFill>
                            <a:srgbClr val="002060"/>
                          </a:solidFill>
                        </a:rPr>
                        <a:t>Paper Title</a:t>
                      </a:r>
                      <a:endParaRPr b="1" sz="1800">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002060"/>
                          </a:solidFill>
                        </a:rPr>
                        <a:t>Methods used</a:t>
                      </a:r>
                      <a:endParaRPr b="1" sz="1800">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002060"/>
                          </a:solidFill>
                        </a:rPr>
                        <a:t>Limitations</a:t>
                      </a:r>
                      <a:endParaRPr b="1" sz="1800">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1275575">
                <a:tc>
                  <a:txBody>
                    <a:bodyPr/>
                    <a:lstStyle/>
                    <a:p>
                      <a:pPr indent="0" lvl="0" marL="0" rtl="0" algn="l">
                        <a:spcBef>
                          <a:spcPts val="0"/>
                        </a:spcBef>
                        <a:spcAft>
                          <a:spcPts val="0"/>
                        </a:spcAft>
                        <a:buClr>
                          <a:schemeClr val="dk1"/>
                        </a:buClr>
                        <a:buSzPts val="1100"/>
                        <a:buFont typeface="Arial"/>
                        <a:buNone/>
                      </a:pPr>
                      <a:r>
                        <a:rPr lang="en">
                          <a:solidFill>
                            <a:srgbClr val="002060"/>
                          </a:solidFill>
                        </a:rPr>
                        <a:t>Voice Based Form Filling System For Visually Challenged People</a:t>
                      </a:r>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002060"/>
                          </a:solidFill>
                        </a:rPr>
                        <a:t>Google voice recognition, Text to Speech, Speech to Text, Voice access, Button mapping technology, OTG adaptor, printer, and Android studio application system</a:t>
                      </a:r>
                      <a:endParaRPr>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002060"/>
                          </a:solidFill>
                        </a:rPr>
                        <a:t>This system is not accessible to all particularly those with speech impairments or hearing impairments.</a:t>
                      </a:r>
                      <a:endParaRPr>
                        <a:solidFill>
                          <a:srgbClr val="002060"/>
                        </a:solidFill>
                      </a:endParaRPr>
                    </a:p>
                    <a:p>
                      <a:pPr indent="0" lvl="0" marL="0" rtl="0" algn="l">
                        <a:spcBef>
                          <a:spcPts val="0"/>
                        </a:spcBef>
                        <a:spcAft>
                          <a:spcPts val="0"/>
                        </a:spcAft>
                        <a:buClr>
                          <a:schemeClr val="dk1"/>
                        </a:buClr>
                        <a:buSzPts val="1100"/>
                        <a:buFont typeface="Arial"/>
                        <a:buNone/>
                      </a:pPr>
                      <a:r>
                        <a:t/>
                      </a:r>
                      <a:endParaRPr>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1206575">
                <a:tc>
                  <a:txBody>
                    <a:bodyPr/>
                    <a:lstStyle/>
                    <a:p>
                      <a:pPr indent="0" lvl="0" marL="0" rtl="0" algn="l">
                        <a:spcBef>
                          <a:spcPts val="0"/>
                        </a:spcBef>
                        <a:spcAft>
                          <a:spcPts val="0"/>
                        </a:spcAft>
                        <a:buClr>
                          <a:schemeClr val="dk1"/>
                        </a:buClr>
                        <a:buSzPts val="1100"/>
                        <a:buFont typeface="Arial"/>
                        <a:buNone/>
                      </a:pPr>
                      <a:r>
                        <a:rPr lang="en">
                          <a:solidFill>
                            <a:srgbClr val="002060"/>
                          </a:solidFill>
                          <a:highlight>
                            <a:schemeClr val="lt1"/>
                          </a:highlight>
                        </a:rPr>
                        <a:t>Development of a Voice Chatbot for Payment Using Amazon Lex Service with ‘Eyowo’ as Payment Platform</a:t>
                      </a:r>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002060"/>
                          </a:solidFill>
                        </a:rPr>
                        <a:t>ASR,NLU,Speech Synthesis,Payment Platform(i.e Eyowo)</a:t>
                      </a:r>
                      <a:endParaRPr>
                        <a:solidFill>
                          <a:srgbClr val="002060"/>
                        </a:solidFill>
                        <a:highlight>
                          <a:srgbClr val="FFFFFF"/>
                        </a:highlight>
                      </a:endParaRPr>
                    </a:p>
                    <a:p>
                      <a:pPr indent="0" lvl="0" marL="0" rtl="0" algn="l">
                        <a:spcBef>
                          <a:spcPts val="0"/>
                        </a:spcBef>
                        <a:spcAft>
                          <a:spcPts val="0"/>
                        </a:spcAft>
                        <a:buNone/>
                      </a:pPr>
                      <a:r>
                        <a:t/>
                      </a:r>
                      <a:endParaRPr>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002060"/>
                          </a:solidFill>
                        </a:rPr>
                        <a:t>Amazon Lex is not multilingual and also integration of chatbot with Eyowo is quite complex.</a:t>
                      </a:r>
                      <a:endParaRPr>
                        <a:solidFill>
                          <a:srgbClr val="002060"/>
                        </a:solidFill>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latin typeface="Poppins"/>
                <a:ea typeface="Poppins"/>
                <a:cs typeface="Poppins"/>
                <a:sym typeface="Poppins"/>
              </a:rPr>
              <a:t>Literature Review</a:t>
            </a:r>
            <a:endParaRPr b="1">
              <a:latin typeface="Poppins"/>
              <a:ea typeface="Poppins"/>
              <a:cs typeface="Poppins"/>
              <a:sym typeface="Poppins"/>
            </a:endParaRPr>
          </a:p>
        </p:txBody>
      </p:sp>
      <p:graphicFrame>
        <p:nvGraphicFramePr>
          <p:cNvPr id="199" name="Google Shape;199;p30"/>
          <p:cNvGraphicFramePr/>
          <p:nvPr/>
        </p:nvGraphicFramePr>
        <p:xfrm>
          <a:off x="628650" y="1268038"/>
          <a:ext cx="3000000" cy="3000000"/>
        </p:xfrm>
        <a:graphic>
          <a:graphicData uri="http://schemas.openxmlformats.org/drawingml/2006/table">
            <a:tbl>
              <a:tblPr>
                <a:noFill/>
                <a:tableStyleId>{B870CA7A-279E-4F33-A079-6D574809797C}</a:tableStyleId>
              </a:tblPr>
              <a:tblGrid>
                <a:gridCol w="2375050"/>
                <a:gridCol w="2624675"/>
                <a:gridCol w="2451300"/>
              </a:tblGrid>
              <a:tr h="498825">
                <a:tc>
                  <a:txBody>
                    <a:bodyPr/>
                    <a:lstStyle/>
                    <a:p>
                      <a:pPr indent="0" lvl="0" marL="0" rtl="0" algn="l">
                        <a:spcBef>
                          <a:spcPts val="0"/>
                        </a:spcBef>
                        <a:spcAft>
                          <a:spcPts val="0"/>
                        </a:spcAft>
                        <a:buNone/>
                      </a:pPr>
                      <a:r>
                        <a:rPr b="1" lang="en" sz="1800">
                          <a:solidFill>
                            <a:srgbClr val="002060"/>
                          </a:solidFill>
                        </a:rPr>
                        <a:t>Paper Title</a:t>
                      </a:r>
                      <a:endParaRPr b="1" sz="1800">
                        <a:solidFill>
                          <a:srgbClr val="002060"/>
                        </a:solidFill>
                      </a:endParaRPr>
                    </a:p>
                  </a:txBody>
                  <a:tcPr marT="91425" marB="91425" marR="91425" marL="91425">
                    <a:lnR cap="flat" cmpd="sng" w="9525">
                      <a:solidFill>
                        <a:srgbClr val="002060"/>
                      </a:solidFill>
                      <a:prstDash val="solid"/>
                      <a:round/>
                      <a:headEnd len="sm" w="sm" type="none"/>
                      <a:tailEnd len="sm" w="sm" type="none"/>
                    </a:lnR>
                  </a:tcPr>
                </a:tc>
                <a:tc>
                  <a:txBody>
                    <a:bodyPr/>
                    <a:lstStyle/>
                    <a:p>
                      <a:pPr indent="0" lvl="0" marL="0" rtl="0" algn="l">
                        <a:spcBef>
                          <a:spcPts val="0"/>
                        </a:spcBef>
                        <a:spcAft>
                          <a:spcPts val="0"/>
                        </a:spcAft>
                        <a:buNone/>
                      </a:pPr>
                      <a:r>
                        <a:rPr b="1" lang="en" sz="1800">
                          <a:solidFill>
                            <a:srgbClr val="002060"/>
                          </a:solidFill>
                        </a:rPr>
                        <a:t>Methods used</a:t>
                      </a:r>
                      <a:endParaRPr b="1" sz="1800">
                        <a:solidFill>
                          <a:srgbClr val="002060"/>
                        </a:solidFill>
                      </a:endParaRPr>
                    </a:p>
                  </a:txBody>
                  <a:tcPr marT="91425" marB="91425" marR="91425" marL="91425">
                    <a:lnL cap="flat" cmpd="sng" w="9525">
                      <a:solidFill>
                        <a:srgbClr val="002060"/>
                      </a:solidFill>
                      <a:prstDash val="solid"/>
                      <a:round/>
                      <a:headEnd len="sm" w="sm" type="none"/>
                      <a:tailEnd len="sm" w="sm" type="none"/>
                    </a:lnL>
                  </a:tcPr>
                </a:tc>
                <a:tc>
                  <a:txBody>
                    <a:bodyPr/>
                    <a:lstStyle/>
                    <a:p>
                      <a:pPr indent="0" lvl="0" marL="0" rtl="0" algn="l">
                        <a:spcBef>
                          <a:spcPts val="0"/>
                        </a:spcBef>
                        <a:spcAft>
                          <a:spcPts val="0"/>
                        </a:spcAft>
                        <a:buNone/>
                      </a:pPr>
                      <a:r>
                        <a:rPr b="1" lang="en" sz="1800">
                          <a:solidFill>
                            <a:srgbClr val="002060"/>
                          </a:solidFill>
                        </a:rPr>
                        <a:t>Limitations</a:t>
                      </a:r>
                      <a:endParaRPr b="1" sz="1800">
                        <a:solidFill>
                          <a:srgbClr val="002060"/>
                        </a:solidFill>
                      </a:endParaRPr>
                    </a:p>
                  </a:txBody>
                  <a:tcPr marT="91425" marB="91425" marR="91425" marL="91425"/>
                </a:tc>
              </a:tr>
              <a:tr h="1275575">
                <a:tc>
                  <a:txBody>
                    <a:bodyPr/>
                    <a:lstStyle/>
                    <a:p>
                      <a:pPr indent="0" lvl="0" marL="0" rtl="0" algn="l">
                        <a:spcBef>
                          <a:spcPts val="0"/>
                        </a:spcBef>
                        <a:spcAft>
                          <a:spcPts val="0"/>
                        </a:spcAft>
                        <a:buNone/>
                      </a:pPr>
                      <a:r>
                        <a:rPr lang="en">
                          <a:solidFill>
                            <a:srgbClr val="002060"/>
                          </a:solidFill>
                        </a:rPr>
                        <a:t>Voice Based Security System using CNN</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Speech recognition,NLU,Dialog management,ML,Sentiment analysis</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This </a:t>
                      </a:r>
                      <a:r>
                        <a:rPr lang="en">
                          <a:solidFill>
                            <a:srgbClr val="002060"/>
                          </a:solidFill>
                        </a:rPr>
                        <a:t>system</a:t>
                      </a:r>
                      <a:r>
                        <a:rPr lang="en">
                          <a:solidFill>
                            <a:srgbClr val="002060"/>
                          </a:solidFill>
                        </a:rPr>
                        <a:t> has limited vocabulary,</a:t>
                      </a:r>
                      <a:r>
                        <a:rPr lang="en">
                          <a:solidFill>
                            <a:srgbClr val="002060"/>
                          </a:solidFill>
                        </a:rPr>
                        <a:t>susceptibility</a:t>
                      </a:r>
                      <a:r>
                        <a:rPr lang="en">
                          <a:solidFill>
                            <a:srgbClr val="002060"/>
                          </a:solidFill>
                        </a:rPr>
                        <a:t> to environmental noise,limited user identification and accuracy issues.</a:t>
                      </a:r>
                      <a:endParaRPr>
                        <a:solidFill>
                          <a:srgbClr val="002060"/>
                        </a:solidFill>
                      </a:endParaRPr>
                    </a:p>
                  </a:txBody>
                  <a:tcPr marT="91425" marB="91425" marR="91425" marL="91425"/>
                </a:tc>
              </a:tr>
              <a:tr h="1206575">
                <a:tc>
                  <a:txBody>
                    <a:bodyPr/>
                    <a:lstStyle/>
                    <a:p>
                      <a:pPr indent="0" lvl="0" marL="0" rtl="0" algn="l">
                        <a:spcBef>
                          <a:spcPts val="0"/>
                        </a:spcBef>
                        <a:spcAft>
                          <a:spcPts val="0"/>
                        </a:spcAft>
                        <a:buNone/>
                      </a:pPr>
                      <a:r>
                        <a:rPr lang="en">
                          <a:solidFill>
                            <a:srgbClr val="002060"/>
                          </a:solidFill>
                        </a:rPr>
                        <a:t>Voice Based  Mail System for Visually Impaired</a:t>
                      </a:r>
                      <a:endParaRPr>
                        <a:solidFill>
                          <a:srgbClr val="00206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002060"/>
                          </a:solidFill>
                        </a:rPr>
                        <a:t>Google Text to Speech, Text to Speech, Speech to Text, Simple Mail Transfer Protocol</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Inability to  read attachments,Limited control over formatting</a:t>
                      </a:r>
                      <a:endParaRPr>
                        <a:solidFill>
                          <a:srgbClr val="002060"/>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628650" y="273844"/>
            <a:ext cx="7321200" cy="9942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b="1" lang="en" sz="3000">
                <a:latin typeface="Poppins"/>
                <a:ea typeface="Poppins"/>
                <a:cs typeface="Poppins"/>
                <a:sym typeface="Poppins"/>
              </a:rPr>
              <a:t>Proposed Solution</a:t>
            </a:r>
            <a:endParaRPr b="1"/>
          </a:p>
        </p:txBody>
      </p:sp>
      <p:sp>
        <p:nvSpPr>
          <p:cNvPr id="205" name="Google Shape;205;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2000">
                <a:latin typeface="Arial"/>
                <a:ea typeface="Arial"/>
                <a:cs typeface="Arial"/>
                <a:sym typeface="Arial"/>
              </a:rPr>
              <a:t>The proposed solution will be </a:t>
            </a:r>
            <a:r>
              <a:rPr lang="en" sz="2000">
                <a:latin typeface="Arial"/>
                <a:ea typeface="Arial"/>
                <a:cs typeface="Arial"/>
                <a:sym typeface="Arial"/>
              </a:rPr>
              <a:t>using  AI (Artificial Intelligence) and NLP (National Language Processing).The suggested solution will have the following features -</a:t>
            </a:r>
            <a:endParaRPr sz="2000">
              <a:latin typeface="Arial"/>
              <a:ea typeface="Arial"/>
              <a:cs typeface="Arial"/>
              <a:sym typeface="Arial"/>
            </a:endParaRPr>
          </a:p>
          <a:p>
            <a:pPr indent="-355600" lvl="0" marL="457200" rtl="0" algn="l">
              <a:lnSpc>
                <a:spcPct val="115000"/>
              </a:lnSpc>
              <a:spcBef>
                <a:spcPts val="1200"/>
              </a:spcBef>
              <a:spcAft>
                <a:spcPts val="0"/>
              </a:spcAft>
              <a:buSzPts val="2000"/>
              <a:buFont typeface="Arial"/>
              <a:buAutoNum type="arabicPeriod"/>
            </a:pPr>
            <a:r>
              <a:rPr lang="en" sz="2000">
                <a:latin typeface="Arial"/>
                <a:ea typeface="Arial"/>
                <a:cs typeface="Arial"/>
                <a:sym typeface="Arial"/>
              </a:rPr>
              <a:t>Two-factor authentication (voice and fingerprint biometrics)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AutoNum type="arabicPeriod"/>
            </a:pPr>
            <a:r>
              <a:rPr lang="en" sz="2000">
                <a:latin typeface="Arial"/>
                <a:ea typeface="Arial"/>
                <a:cs typeface="Arial"/>
                <a:sym typeface="Arial"/>
              </a:rPr>
              <a:t>Automatic Speech Recognition and speech synthesis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AutoNum type="arabicPeriod"/>
            </a:pPr>
            <a:r>
              <a:rPr lang="en" sz="2000">
                <a:latin typeface="Arial"/>
                <a:ea typeface="Arial"/>
                <a:cs typeface="Arial"/>
                <a:sym typeface="Arial"/>
              </a:rPr>
              <a:t>Functions like making payments, checking bank balance, transaction history etc in their respective local language.</a:t>
            </a:r>
            <a:endParaRPr sz="2000">
              <a:latin typeface="Arial"/>
              <a:ea typeface="Arial"/>
              <a:cs typeface="Arial"/>
              <a:sym typeface="Arial"/>
            </a:endParaRPr>
          </a:p>
          <a:p>
            <a:pPr indent="0" lvl="0" marL="457200" rtl="0" algn="l">
              <a:lnSpc>
                <a:spcPct val="115000"/>
              </a:lnSpc>
              <a:spcBef>
                <a:spcPts val="1200"/>
              </a:spcBef>
              <a:spcAft>
                <a:spcPts val="0"/>
              </a:spcAft>
              <a:buNone/>
            </a:pPr>
            <a:r>
              <a:t/>
            </a:r>
            <a:endParaRPr sz="2000">
              <a:latin typeface="Arial"/>
              <a:ea typeface="Arial"/>
              <a:cs typeface="Arial"/>
              <a:sym typeface="Arial"/>
            </a:endParaRPr>
          </a:p>
          <a:p>
            <a:pPr indent="0" lvl="0" marL="457200" rtl="0" algn="l">
              <a:lnSpc>
                <a:spcPct val="115000"/>
              </a:lnSpc>
              <a:spcBef>
                <a:spcPts val="1200"/>
              </a:spcBef>
              <a:spcAft>
                <a:spcPts val="0"/>
              </a:spcAft>
              <a:buNone/>
            </a:pPr>
            <a:r>
              <a:t/>
            </a:r>
            <a:endParaRPr sz="2000">
              <a:latin typeface="Arial"/>
              <a:ea typeface="Arial"/>
              <a:cs typeface="Arial"/>
              <a:sym typeface="Arial"/>
            </a:endParaRPr>
          </a:p>
          <a:p>
            <a:pPr indent="0" lvl="0" marL="0" rtl="0" algn="just">
              <a:lnSpc>
                <a:spcPct val="115000"/>
              </a:lnSpc>
              <a:spcBef>
                <a:spcPts val="1200"/>
              </a:spcBef>
              <a:spcAft>
                <a:spcPts val="0"/>
              </a:spcAft>
              <a:buNone/>
            </a:pPr>
            <a:r>
              <a:t/>
            </a:r>
            <a:endParaRPr sz="20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38100" lvl="0" marL="177800" marR="0" rtl="0" algn="l">
              <a:lnSpc>
                <a:spcPct val="90000"/>
              </a:lnSpc>
              <a:spcBef>
                <a:spcPts val="1200"/>
              </a:spcBef>
              <a:spcAft>
                <a:spcPts val="0"/>
              </a:spcAft>
              <a:buClr>
                <a:schemeClr val="dk1"/>
              </a:buClr>
              <a:buSzPts val="2100"/>
              <a:buFont typeface="Arial"/>
              <a:buNone/>
            </a:pPr>
            <a:r>
              <a:t/>
            </a:r>
            <a:endParaRPr sz="2000">
              <a:latin typeface="Arial"/>
              <a:ea typeface="Arial"/>
              <a:cs typeface="Arial"/>
              <a:sym typeface="Arial"/>
            </a:endParaRPr>
          </a:p>
        </p:txBody>
      </p:sp>
      <p:sp>
        <p:nvSpPr>
          <p:cNvPr id="206" name="Google Shape;206;p31"/>
          <p:cNvSpPr txBox="1"/>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539975" y="11619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 </a:t>
            </a:r>
            <a:r>
              <a:rPr b="1" lang="en" sz="2000">
                <a:latin typeface="Arial"/>
                <a:ea typeface="Arial"/>
                <a:cs typeface="Arial"/>
                <a:sym typeface="Arial"/>
              </a:rPr>
              <a:t>(Two-factor authentication)</a:t>
            </a:r>
            <a:endParaRPr b="1" sz="3000">
              <a:latin typeface="Poppins"/>
              <a:ea typeface="Poppins"/>
              <a:cs typeface="Poppins"/>
              <a:sym typeface="Poppins"/>
            </a:endParaRPr>
          </a:p>
        </p:txBody>
      </p:sp>
      <p:pic>
        <p:nvPicPr>
          <p:cNvPr id="212" name="Google Shape;212;p32"/>
          <p:cNvPicPr preferRelativeResize="0"/>
          <p:nvPr/>
        </p:nvPicPr>
        <p:blipFill rotWithShape="1">
          <a:blip r:embed="rId3">
            <a:alphaModFix/>
          </a:blip>
          <a:srcRect b="3389" l="3453" r="3453" t="20087"/>
          <a:stretch/>
        </p:blipFill>
        <p:spPr>
          <a:xfrm>
            <a:off x="1407738" y="1672175"/>
            <a:ext cx="6328524" cy="2959099"/>
          </a:xfrm>
          <a:prstGeom prst="rect">
            <a:avLst/>
          </a:prstGeom>
          <a:noFill/>
          <a:ln>
            <a:noFill/>
          </a:ln>
        </p:spPr>
      </p:pic>
      <p:sp>
        <p:nvSpPr>
          <p:cNvPr id="213" name="Google Shape;213;p32"/>
          <p:cNvSpPr txBox="1"/>
          <p:nvPr>
            <p:ph idx="1" type="body"/>
          </p:nvPr>
        </p:nvSpPr>
        <p:spPr>
          <a:xfrm>
            <a:off x="539975" y="1270700"/>
            <a:ext cx="6140100" cy="5721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2000">
                <a:latin typeface="Arial"/>
                <a:ea typeface="Arial"/>
                <a:cs typeface="Arial"/>
                <a:sym typeface="Arial"/>
              </a:rPr>
              <a:t>Authentication of real-time biometric voice</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proposed solution consists of following steps-</a:t>
            </a:r>
            <a:endParaRPr/>
          </a:p>
          <a:p>
            <a:pPr indent="0" lvl="0" marL="0" rtl="0" algn="l">
              <a:spcBef>
                <a:spcPts val="800"/>
              </a:spcBef>
              <a:spcAft>
                <a:spcPts val="0"/>
              </a:spcAft>
              <a:buNone/>
            </a:pPr>
            <a:r>
              <a:t/>
            </a:r>
            <a:endParaRPr/>
          </a:p>
        </p:txBody>
      </p:sp>
      <p:sp>
        <p:nvSpPr>
          <p:cNvPr id="219" name="Google Shape;219;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a:t>
            </a:r>
            <a:r>
              <a:rPr b="1" lang="en" sz="3000">
                <a:latin typeface="Poppins"/>
                <a:ea typeface="Poppins"/>
                <a:cs typeface="Poppins"/>
                <a:sym typeface="Poppins"/>
              </a:rPr>
              <a:t> </a:t>
            </a:r>
            <a:endParaRPr/>
          </a:p>
        </p:txBody>
      </p:sp>
      <p:pic>
        <p:nvPicPr>
          <p:cNvPr id="220" name="Google Shape;220;p33"/>
          <p:cNvPicPr preferRelativeResize="0"/>
          <p:nvPr/>
        </p:nvPicPr>
        <p:blipFill>
          <a:blip r:embed="rId3">
            <a:alphaModFix/>
          </a:blip>
          <a:stretch>
            <a:fillRect/>
          </a:stretch>
        </p:blipFill>
        <p:spPr>
          <a:xfrm>
            <a:off x="739800" y="1950225"/>
            <a:ext cx="7482950" cy="24151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 type="body"/>
          </p:nvPr>
        </p:nvSpPr>
        <p:spPr>
          <a:xfrm>
            <a:off x="512875" y="1341719"/>
            <a:ext cx="7886700" cy="32634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en" sz="2000">
                <a:latin typeface="Arial"/>
                <a:ea typeface="Arial"/>
                <a:cs typeface="Arial"/>
                <a:sym typeface="Arial"/>
              </a:rPr>
              <a:t>Major steps in process</a:t>
            </a:r>
            <a:r>
              <a:rPr lang="en" sz="2000">
                <a:latin typeface="Arial"/>
                <a:ea typeface="Arial"/>
                <a:cs typeface="Arial"/>
                <a:sym typeface="Arial"/>
              </a:rPr>
              <a:t>ing</a:t>
            </a:r>
            <a:r>
              <a:rPr lang="en" sz="2000">
                <a:latin typeface="Arial"/>
                <a:ea typeface="Arial"/>
                <a:cs typeface="Arial"/>
                <a:sym typeface="Arial"/>
              </a:rPr>
              <a:t> are-</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rPr lang="en" sz="2000">
                <a:latin typeface="Arial"/>
                <a:ea typeface="Arial"/>
                <a:cs typeface="Arial"/>
                <a:sym typeface="Arial"/>
              </a:rPr>
              <a:t>1.Speech to text</a:t>
            </a:r>
            <a:endParaRPr sz="2000">
              <a:latin typeface="Arial"/>
              <a:ea typeface="Arial"/>
              <a:cs typeface="Arial"/>
              <a:sym typeface="Arial"/>
            </a:endParaRPr>
          </a:p>
          <a:p>
            <a:pPr indent="0" lvl="0" marL="0" rtl="0" algn="just">
              <a:lnSpc>
                <a:spcPct val="115000"/>
              </a:lnSpc>
              <a:spcBef>
                <a:spcPts val="0"/>
              </a:spcBef>
              <a:spcAft>
                <a:spcPts val="0"/>
              </a:spcAft>
              <a:buNone/>
            </a:pPr>
            <a:r>
              <a:rPr lang="en" sz="2000">
                <a:latin typeface="Arial"/>
                <a:ea typeface="Arial"/>
                <a:cs typeface="Arial"/>
                <a:sym typeface="Arial"/>
              </a:rPr>
              <a:t>2.Text Translation to English Language</a:t>
            </a:r>
            <a:endParaRPr sz="2000">
              <a:latin typeface="Arial"/>
              <a:ea typeface="Arial"/>
              <a:cs typeface="Arial"/>
              <a:sym typeface="Arial"/>
            </a:endParaRPr>
          </a:p>
          <a:p>
            <a:pPr indent="0" lvl="0" marL="0" rtl="0" algn="just">
              <a:lnSpc>
                <a:spcPct val="115000"/>
              </a:lnSpc>
              <a:spcBef>
                <a:spcPts val="0"/>
              </a:spcBef>
              <a:spcAft>
                <a:spcPts val="0"/>
              </a:spcAft>
              <a:buNone/>
            </a:pPr>
            <a:r>
              <a:rPr lang="en" sz="2000">
                <a:latin typeface="Arial"/>
                <a:ea typeface="Arial"/>
                <a:cs typeface="Arial"/>
                <a:sym typeface="Arial"/>
              </a:rPr>
              <a:t>3.Analysis of text with </a:t>
            </a:r>
            <a:r>
              <a:rPr lang="en" sz="2000">
                <a:latin typeface="Arial"/>
                <a:ea typeface="Arial"/>
                <a:cs typeface="Arial"/>
                <a:sym typeface="Arial"/>
              </a:rPr>
              <a:t>Python</a:t>
            </a:r>
            <a:r>
              <a:rPr lang="en" sz="2000">
                <a:latin typeface="Arial"/>
                <a:ea typeface="Arial"/>
                <a:cs typeface="Arial"/>
                <a:sym typeface="Arial"/>
              </a:rPr>
              <a:t> NLTK Package</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b="1" sz="2000">
              <a:latin typeface="Arial"/>
              <a:ea typeface="Arial"/>
              <a:cs typeface="Arial"/>
              <a:sym typeface="Arial"/>
            </a:endParaRPr>
          </a:p>
        </p:txBody>
      </p:sp>
      <p:sp>
        <p:nvSpPr>
          <p:cNvPr id="226" name="Google Shape;226;p34"/>
          <p:cNvSpPr txBox="1"/>
          <p:nvPr>
            <p:ph type="title"/>
          </p:nvPr>
        </p:nvSpPr>
        <p:spPr>
          <a:xfrm>
            <a:off x="679525" y="205000"/>
            <a:ext cx="6318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800">
                <a:latin typeface="Poppins"/>
                <a:ea typeface="Poppins"/>
                <a:cs typeface="Poppins"/>
                <a:sym typeface="Poppins"/>
              </a:rPr>
              <a:t>Methodology</a:t>
            </a:r>
            <a:r>
              <a:rPr b="1" lang="en" sz="3000">
                <a:latin typeface="Poppins"/>
                <a:ea typeface="Poppins"/>
                <a:cs typeface="Poppins"/>
                <a:sym typeface="Poppins"/>
              </a:rPr>
              <a:t> </a:t>
            </a:r>
            <a:endParaRPr b="1" sz="3000">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