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2"/>
    <p:sldId id="286" r:id="rId3"/>
    <p:sldId id="297" r:id="rId4"/>
    <p:sldId id="287" r:id="rId5"/>
    <p:sldId id="292" r:id="rId6"/>
    <p:sldId id="290" r:id="rId7"/>
    <p:sldId id="291" r:id="rId8"/>
    <p:sldId id="281" r:id="rId9"/>
    <p:sldId id="296" r:id="rId10"/>
    <p:sldId id="293" r:id="rId11"/>
    <p:sldId id="294" r:id="rId12"/>
    <p:sldId id="2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9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CE14059-56B9-4FF8-8FB9-4E84A3EA52A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14059-56B9-4FF8-8FB9-4E84A3EA52A6}"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E14059-56B9-4FF8-8FB9-4E84A3EA52A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CE14059-56B9-4FF8-8FB9-4E84A3EA52A6}"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CE14059-56B9-4FF8-8FB9-4E84A3EA52A6}"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14059-56B9-4FF8-8FB9-4E84A3EA52A6}"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14059-56B9-4FF8-8FB9-4E84A3EA52A6}"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B4377E-2DB9-45CD-891A-D62ADBC6CDF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14059-56B9-4FF8-8FB9-4E84A3EA52A6}" type="datetimeFigureOut">
              <a:rPr lang="en-IN" smtClean="0"/>
              <a:t>09-10-2024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4377E-2DB9-45CD-891A-D62ADBC6CDF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9173" y="1776915"/>
            <a:ext cx="10038826" cy="1722741"/>
          </a:xfrm>
        </p:spPr>
        <p:txBody>
          <a:bodyPr>
            <a:normAutofit/>
          </a:bodyPr>
          <a:lstStyle/>
          <a:p>
            <a:r>
              <a:rPr lang="en-US" altLang="en-IN" sz="3400" b="1" dirty="0">
                <a:latin typeface="Times New Roman" panose="02020603050405020304" pitchFamily="18" charset="0"/>
                <a:cs typeface="Times New Roman" panose="02020603050405020304" pitchFamily="18" charset="0"/>
              </a:rPr>
              <a:t>MRI Brain Tumor Detection using Deep Learning</a:t>
            </a:r>
          </a:p>
        </p:txBody>
      </p:sp>
      <p:sp>
        <p:nvSpPr>
          <p:cNvPr id="3" name="Subtitle 2"/>
          <p:cNvSpPr>
            <a:spLocks noGrp="1"/>
          </p:cNvSpPr>
          <p:nvPr>
            <p:ph type="subTitle" idx="1"/>
          </p:nvPr>
        </p:nvSpPr>
        <p:spPr>
          <a:xfrm>
            <a:off x="441158" y="4460290"/>
            <a:ext cx="2838937" cy="1655762"/>
          </a:xfrm>
        </p:spPr>
        <p:txBody>
          <a:bodyPr>
            <a:normAutofit/>
          </a:bodyPr>
          <a:lstStyle/>
          <a:p>
            <a:pPr algn="l"/>
            <a:r>
              <a:rPr lang="en-IN" dirty="0">
                <a:latin typeface="Times New Roman" panose="02020603050405020304" pitchFamily="18" charset="0"/>
                <a:cs typeface="Times New Roman" panose="02020603050405020304" pitchFamily="18" charset="0"/>
              </a:rPr>
              <a:t>Guide :</a:t>
            </a:r>
          </a:p>
          <a:p>
            <a:pPr algn="l"/>
            <a:r>
              <a:rPr lang="en-US" sz="1800" b="0" i="0" u="none" strike="noStrike" dirty="0">
                <a:solidFill>
                  <a:srgbClr val="000000"/>
                </a:solidFill>
                <a:effectLst/>
                <a:latin typeface="Times New Roman" panose="02020603050405020304" pitchFamily="18" charset="0"/>
              </a:rPr>
              <a:t>Mr. S Sreeraj</a:t>
            </a:r>
            <a:br>
              <a:rPr lang="en-US" sz="1800" b="0" i="0" u="none" strike="noStrike" dirty="0">
                <a:solidFill>
                  <a:srgbClr val="000000"/>
                </a:solidFill>
                <a:effectLst/>
                <a:latin typeface="Times New Roman" panose="02020603050405020304" pitchFamily="18" charset="0"/>
              </a:rPr>
            </a:br>
            <a:r>
              <a:rPr lang="en-US" sz="1800" b="0" i="0" u="none" strike="noStrike" dirty="0">
                <a:solidFill>
                  <a:srgbClr val="000000"/>
                </a:solidFill>
                <a:effectLst/>
                <a:latin typeface="Times New Roman" panose="02020603050405020304" pitchFamily="18" charset="0"/>
              </a:rPr>
              <a:t>Assistant Professor    </a:t>
            </a:r>
            <a:br>
              <a:rPr lang="en-US" sz="1800" b="0" i="0" u="none" strike="noStrike" dirty="0">
                <a:solidFill>
                  <a:srgbClr val="000000"/>
                </a:solidFill>
                <a:effectLst/>
                <a:latin typeface="Times New Roman" panose="02020603050405020304" pitchFamily="18" charset="0"/>
              </a:rPr>
            </a:br>
            <a:r>
              <a:rPr lang="en-US" sz="1800" b="0" i="0" u="none" strike="noStrike" dirty="0" err="1">
                <a:solidFill>
                  <a:srgbClr val="000000"/>
                </a:solidFill>
                <a:effectLst/>
                <a:latin typeface="Times New Roman" panose="02020603050405020304" pitchFamily="18" charset="0"/>
              </a:rPr>
              <a:t>M.Tech</a:t>
            </a:r>
            <a:r>
              <a:rPr lang="en-US" sz="1800" b="0" i="0" u="none" strike="noStrike" dirty="0">
                <a:solidFill>
                  <a:srgbClr val="000000"/>
                </a:solidFill>
                <a:effectLst/>
                <a:latin typeface="Times New Roman" panose="02020603050405020304" pitchFamily="18" charset="0"/>
              </a:rPr>
              <a:t> CSE</a:t>
            </a:r>
            <a:endParaRPr lang="en-IN"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9723852" y="4435339"/>
            <a:ext cx="202699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Team : </a:t>
            </a:r>
          </a:p>
          <a:p>
            <a:pPr algn="l"/>
            <a:r>
              <a:rPr lang="en-US" altLang="en-IN" sz="1800" dirty="0">
                <a:latin typeface="Times New Roman" panose="02020603050405020304" pitchFamily="18" charset="0"/>
                <a:cs typeface="Times New Roman" panose="02020603050405020304" pitchFamily="18" charset="0"/>
              </a:rPr>
              <a:t>Revanth P</a:t>
            </a:r>
            <a:r>
              <a:rPr lang="en-IN" sz="1800" dirty="0">
                <a:latin typeface="Times New Roman" panose="02020603050405020304" pitchFamily="18" charset="0"/>
                <a:cs typeface="Times New Roman" panose="02020603050405020304" pitchFamily="18" charset="0"/>
              </a:rPr>
              <a:t>         20epci0</a:t>
            </a:r>
            <a:r>
              <a:rPr lang="en-US" altLang="en-IN" sz="1800" dirty="0">
                <a:latin typeface="Times New Roman" panose="02020603050405020304" pitchFamily="18" charset="0"/>
                <a:cs typeface="Times New Roman" panose="02020603050405020304" pitchFamily="18" charset="0"/>
              </a:rPr>
              <a:t>32</a:t>
            </a:r>
          </a:p>
        </p:txBody>
      </p:sp>
      <p:sp>
        <p:nvSpPr>
          <p:cNvPr id="7" name="TextBox 6"/>
          <p:cNvSpPr txBox="1"/>
          <p:nvPr/>
        </p:nvSpPr>
        <p:spPr>
          <a:xfrm>
            <a:off x="83890" y="99857"/>
            <a:ext cx="11771226" cy="2123658"/>
          </a:xfrm>
          <a:prstGeom prst="rect">
            <a:avLst/>
          </a:prstGeom>
          <a:noFill/>
        </p:spPr>
        <p:txBody>
          <a:bodyPr wrap="square">
            <a:spAutoFit/>
          </a:bodyPr>
          <a:lstStyle/>
          <a:p>
            <a:pPr algn="ctr"/>
            <a:r>
              <a:rPr lang="en-US" sz="2400" b="1" dirty="0">
                <a:solidFill>
                  <a:srgbClr val="044063"/>
                </a:solidFill>
                <a:latin typeface="Helvetica Neue"/>
              </a:rPr>
              <a:t>SRI KRISHNA COLLEGE OF ENGINEERING AND TECHNOLOGY</a:t>
            </a:r>
            <a:endParaRPr lang="en-US" dirty="0"/>
          </a:p>
          <a:p>
            <a:pPr algn="ctr"/>
            <a:r>
              <a:rPr lang="en-US" dirty="0"/>
              <a:t/>
            </a:r>
            <a:br>
              <a:rPr lang="en-US" dirty="0"/>
            </a:br>
            <a:r>
              <a:rPr lang="en-US" b="1" dirty="0" err="1">
                <a:solidFill>
                  <a:srgbClr val="044063"/>
                </a:solidFill>
                <a:latin typeface="Helvetica Neue"/>
              </a:rPr>
              <a:t>Kuniyamuthur</a:t>
            </a:r>
            <a:r>
              <a:rPr lang="en-US" b="1" dirty="0">
                <a:solidFill>
                  <a:srgbClr val="044063"/>
                </a:solidFill>
                <a:latin typeface="Helvetica Neue"/>
              </a:rPr>
              <a:t>, Coimbatore.</a:t>
            </a:r>
            <a:endParaRPr lang="en-US" dirty="0"/>
          </a:p>
          <a:p>
            <a:pPr algn="ctr"/>
            <a:r>
              <a:rPr lang="en-US" dirty="0"/>
              <a:t/>
            </a:r>
            <a:br>
              <a:rPr lang="en-US" dirty="0"/>
            </a:br>
            <a:r>
              <a:rPr lang="en-US" b="1" dirty="0">
                <a:solidFill>
                  <a:srgbClr val="044063"/>
                </a:solidFill>
                <a:latin typeface="Helvetica Neue"/>
              </a:rPr>
              <a:t>Department of </a:t>
            </a:r>
            <a:r>
              <a:rPr lang="en-US" b="1" dirty="0" err="1">
                <a:solidFill>
                  <a:srgbClr val="044063"/>
                </a:solidFill>
                <a:latin typeface="Helvetica Neue"/>
              </a:rPr>
              <a:t>M.Tech</a:t>
            </a:r>
            <a:r>
              <a:rPr lang="en-US" b="1" dirty="0">
                <a:solidFill>
                  <a:srgbClr val="044063"/>
                </a:solidFill>
                <a:latin typeface="Helvetica Neue"/>
              </a:rPr>
              <a:t> Computer Science and Engineering</a:t>
            </a:r>
            <a:endParaRPr lang="en-US" dirty="0"/>
          </a:p>
          <a:p>
            <a:r>
              <a:rPr lang="en-US" dirty="0"/>
              <a:t/>
            </a:r>
            <a:br>
              <a:rPr lang="en-US" dirty="0"/>
            </a:br>
            <a:endParaRPr lang="en-IN" dirty="0"/>
          </a:p>
        </p:txBody>
      </p:sp>
      <p:pic>
        <p:nvPicPr>
          <p:cNvPr id="1031"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2412" y="99857"/>
            <a:ext cx="840882" cy="10305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5134761" y="3619805"/>
            <a:ext cx="1922478" cy="400110"/>
          </a:xfrm>
          <a:prstGeom prst="rect">
            <a:avLst/>
          </a:prstGeom>
          <a:noFill/>
        </p:spPr>
        <p:txBody>
          <a:bodyPr wrap="square" rtlCol="0">
            <a:spAutoFit/>
          </a:bodyPr>
          <a:lstStyle/>
          <a:p>
            <a:r>
              <a:rPr lang="en-IN" sz="2000" b="1" dirty="0" smtClean="0">
                <a:latin typeface="Times New Roman" panose="02020603050405020304" pitchFamily="18" charset="0"/>
                <a:cs typeface="Times New Roman" panose="02020603050405020304" pitchFamily="18" charset="0"/>
              </a:rPr>
              <a:t>Final</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Review </a:t>
            </a:r>
          </a:p>
        </p:txBody>
      </p:sp>
      <p:sp>
        <p:nvSpPr>
          <p:cNvPr id="5" name="Date Placeholder 4"/>
          <p:cNvSpPr>
            <a:spLocks noGrp="1"/>
          </p:cNvSpPr>
          <p:nvPr>
            <p:ph type="dt" sz="half" idx="10"/>
          </p:nvPr>
        </p:nvSpPr>
        <p:spPr/>
        <p:txBody>
          <a:bodyPr/>
          <a:lstStyle/>
          <a:p>
            <a:fld id="{8F3D49B7-C350-4486-84B6-8F4FE9174CD6}" type="datetime1">
              <a:rPr lang="en-US" smtClean="0"/>
              <a:t>10/9/2024</a:t>
            </a:fld>
            <a:endParaRPr lang="en-IN" dirty="0"/>
          </a:p>
        </p:txBody>
      </p:sp>
      <p:sp>
        <p:nvSpPr>
          <p:cNvPr id="6" name="Slide Number Placeholder 5"/>
          <p:cNvSpPr>
            <a:spLocks noGrp="1"/>
          </p:cNvSpPr>
          <p:nvPr>
            <p:ph type="sldNum" sz="quarter" idx="12"/>
          </p:nvPr>
        </p:nvSpPr>
        <p:spPr/>
        <p:txBody>
          <a:bodyPr/>
          <a:lstStyle/>
          <a:p>
            <a:fld id="{EA3CA315-6BA9-428C-B921-5D9429A2F854}" type="slidenum">
              <a:rPr lang="en-IN" smtClean="0"/>
              <a:t>1</a:t>
            </a:fld>
            <a:endParaRPr lang="en-IN"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78" y="251670"/>
            <a:ext cx="922790" cy="8954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p:txBody>
          <a:bodyPr>
            <a:normAutofit fontScale="97500"/>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Data Acquisition Module: Captures high-resolution MRI images of the brain.</a:t>
            </a:r>
          </a:p>
          <a:p>
            <a:r>
              <a:rPr lang="en-IN" sz="2400" dirty="0">
                <a:latin typeface="Times New Roman" panose="02020603050405020304" pitchFamily="18" charset="0"/>
                <a:cs typeface="Times New Roman" panose="02020603050405020304" pitchFamily="18" charset="0"/>
              </a:rPr>
              <a:t>Preprocessing Module: Handles noise removal, image normalization, and feature enhancement to improve image quality for analysis.</a:t>
            </a:r>
          </a:p>
          <a:p>
            <a:r>
              <a:rPr lang="en-IN" sz="2400" dirty="0">
                <a:latin typeface="Times New Roman" panose="02020603050405020304" pitchFamily="18" charset="0"/>
                <a:cs typeface="Times New Roman" panose="02020603050405020304" pitchFamily="18" charset="0"/>
              </a:rPr>
              <a:t>Feature Extraction Module: Uses Convolutional Neural Networks (CNNs) to extract relevant features such as tumor size, shape, texture, and irregularities.</a:t>
            </a:r>
          </a:p>
          <a:p>
            <a:r>
              <a:rPr lang="en-IN" sz="2400" dirty="0">
                <a:latin typeface="Times New Roman" panose="02020603050405020304" pitchFamily="18" charset="0"/>
                <a:cs typeface="Times New Roman" panose="02020603050405020304" pitchFamily="18" charset="0"/>
              </a:rPr>
              <a:t>Classification Module: Applies machine learning algorithms like Support Vector Machines (SVM) or Random Forest to classify the detected tumor as benign or malignant.</a:t>
            </a:r>
          </a:p>
          <a:p>
            <a:r>
              <a:rPr lang="en-IN" sz="2400" dirty="0">
                <a:latin typeface="Times New Roman" panose="02020603050405020304" pitchFamily="18" charset="0"/>
                <a:cs typeface="Times New Roman" panose="02020603050405020304" pitchFamily="18" charset="0"/>
              </a:rPr>
              <a:t>Output Module: Displays classification results and assists medical professionals in diagnosis, providing visual representations and reports for further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FUTURE ENHANCEMENT</a:t>
            </a:r>
            <a:endParaRPr lang="en-IN" sz="2800" dirty="0"/>
          </a:p>
        </p:txBody>
      </p:sp>
      <p:sp>
        <p:nvSpPr>
          <p:cNvPr id="3" name="Content Placeholder 2"/>
          <p:cNvSpPr>
            <a:spLocks noGrp="1"/>
          </p:cNvSpPr>
          <p:nvPr>
            <p:ph idx="1"/>
          </p:nvPr>
        </p:nvSpPr>
        <p:spPr>
          <a:xfrm>
            <a:off x="838200" y="1415562"/>
            <a:ext cx="10515600" cy="4844561"/>
          </a:xfrm>
        </p:spPr>
        <p:txBody>
          <a:bodyPr>
            <a:noAutofit/>
          </a:bodyPr>
          <a:lstStyle/>
          <a:p>
            <a:pPr>
              <a:lnSpc>
                <a:spcPct val="120000"/>
              </a:lnSpc>
            </a:pPr>
            <a:r>
              <a:rPr lang="en-US" sz="2000" dirty="0">
                <a:latin typeface="Times New Roman" panose="02020603050405020304" pitchFamily="18" charset="0"/>
                <a:cs typeface="Times New Roman" panose="02020603050405020304" pitchFamily="18" charset="0"/>
              </a:rPr>
              <a:t>Future enhancements to the proposed system include integrating advanced imaging technologies, such as fMRI or PET scans, to detect additional tumor characteristics.</a:t>
            </a:r>
          </a:p>
          <a:p>
            <a:pPr>
              <a:lnSpc>
                <a:spcPct val="120000"/>
              </a:lnSpc>
            </a:pPr>
            <a:r>
              <a:rPr lang="en-US" sz="2000" dirty="0">
                <a:latin typeface="Times New Roman" panose="02020603050405020304" pitchFamily="18" charset="0"/>
                <a:cs typeface="Times New Roman" panose="02020603050405020304" pitchFamily="18" charset="0"/>
              </a:rPr>
              <a:t>Incorporating IoT and cloud integration will facilitate real-time data collection, remote monitoring, and predictive analysis, improving diagnostic efficiency.</a:t>
            </a:r>
          </a:p>
          <a:p>
            <a:pPr>
              <a:lnSpc>
                <a:spcPct val="120000"/>
              </a:lnSpc>
            </a:pPr>
            <a:r>
              <a:rPr lang="en-US" sz="2000" dirty="0">
                <a:latin typeface="Times New Roman" panose="02020603050405020304" pitchFamily="18" charset="0"/>
                <a:cs typeface="Times New Roman" panose="02020603050405020304" pitchFamily="18" charset="0"/>
              </a:rPr>
              <a:t>Self-learning capabilities through reinforcement learning will allow the system to adapt and improve over time without manual retraining.</a:t>
            </a:r>
          </a:p>
          <a:p>
            <a:pPr>
              <a:lnSpc>
                <a:spcPct val="120000"/>
              </a:lnSpc>
            </a:pPr>
            <a:r>
              <a:rPr lang="en-US" sz="2000" dirty="0">
                <a:latin typeface="Times New Roman" panose="02020603050405020304" pitchFamily="18" charset="0"/>
                <a:cs typeface="Times New Roman" panose="02020603050405020304" pitchFamily="18" charset="0"/>
              </a:rPr>
              <a:t>Optimizing hardware for energy efficiency will reduce costs and improve sustainability in hospital environments.</a:t>
            </a:r>
          </a:p>
          <a:p>
            <a:pPr>
              <a:lnSpc>
                <a:spcPct val="120000"/>
              </a:lnSpc>
            </a:pPr>
            <a:r>
              <a:rPr lang="en-US" sz="2000" dirty="0">
                <a:latin typeface="Times New Roman" panose="02020603050405020304" pitchFamily="18" charset="0"/>
                <a:cs typeface="Times New Roman" panose="02020603050405020304" pitchFamily="18" charset="0"/>
              </a:rPr>
              <a:t>Implementing an automated feedback mechanism will enable real-time adjustments, enhancing precision and reliability.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825625"/>
            <a:ext cx="9589477" cy="4351338"/>
          </a:xfrm>
        </p:spPr>
        <p:txBody>
          <a:bodyPr>
            <a:normAutofit/>
          </a:bodyPr>
          <a:lstStyle/>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1.  Tandel, G. S., et al. "A Review on a Deep Learning Perspective in Brain Cancer Classification." IEEE Reviews in Biomedical Engineering, vol. 14, pp. 42-58,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2.  Reza, S. M., et al. "Deep Learning-Based Brain Tumor Detection and Classification from MRI Images Using Transfer Learning." IEEE Access, vol. 9, pp. 103374-103383,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3. Rathore, S., et al. "Brain Tumor Segmentation with Deep Neural Networks: A Review." IEEE Transactions on Neural Networks and Learning Systems, vol. 32, no. 5, pp. 1230-1244, 2021.</a:t>
            </a:r>
          </a:p>
          <a:p>
            <a:pPr marL="914400" lvl="2" indent="0" algn="just">
              <a:lnSpc>
                <a:spcPct val="150000"/>
              </a:lnSpc>
              <a:buFont typeface="+mj-lt"/>
              <a:buNone/>
            </a:pPr>
            <a:r>
              <a:rPr lang="en-IN" sz="1800">
                <a:effectLst/>
                <a:latin typeface="Times New Roman" panose="02020603050405020304" pitchFamily="18" charset="0"/>
                <a:ea typeface="Times New Roman" panose="02020603050405020304" pitchFamily="18" charset="0"/>
              </a:rPr>
              <a:t>4. Chen, H., et al. "S3D-UNet: Separable 3D U-Net for Brain Tumor Segmentation." IEEE Access, vol. 8, pp. 155499-155508, 2020.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TABLE OF CONTENT </a:t>
            </a:r>
          </a:p>
        </p:txBody>
      </p:sp>
      <p:sp>
        <p:nvSpPr>
          <p:cNvPr id="3" name="Content Placeholder 2"/>
          <p:cNvSpPr>
            <a:spLocks noGrp="1"/>
          </p:cNvSpPr>
          <p:nvPr>
            <p:ph idx="1"/>
          </p:nvPr>
        </p:nvSpPr>
        <p:spPr>
          <a:xfrm>
            <a:off x="838200" y="1825625"/>
            <a:ext cx="10176545" cy="4046669"/>
          </a:xfrm>
        </p:spPr>
        <p:txBody>
          <a:bodyPr>
            <a:normAutofit fontScale="70000" lnSpcReduction="20000"/>
          </a:bodyPr>
          <a:lstStyle/>
          <a:p>
            <a:pPr>
              <a:lnSpc>
                <a:spcPct val="120000"/>
              </a:lnSpc>
            </a:pPr>
            <a:r>
              <a:rPr lang="en-IN" sz="2600">
                <a:latin typeface="Times New Roman" panose="02020603050405020304" pitchFamily="18" charset="0"/>
                <a:cs typeface="Times New Roman" panose="02020603050405020304" pitchFamily="18" charset="0"/>
              </a:rPr>
              <a:t>INTRODUCTION</a:t>
            </a:r>
          </a:p>
          <a:p>
            <a:pPr>
              <a:lnSpc>
                <a:spcPct val="120000"/>
              </a:lnSpc>
            </a:pPr>
            <a:r>
              <a:rPr lang="en-IN" sz="2600" dirty="0">
                <a:latin typeface="Times New Roman" panose="02020603050405020304" pitchFamily="18" charset="0"/>
                <a:cs typeface="Times New Roman" panose="02020603050405020304" pitchFamily="18" charset="0"/>
              </a:rPr>
              <a:t>ABSTRACT</a:t>
            </a:r>
          </a:p>
          <a:p>
            <a:pPr>
              <a:lnSpc>
                <a:spcPct val="120000"/>
              </a:lnSpc>
            </a:pPr>
            <a:r>
              <a:rPr lang="en-IN" sz="2600" dirty="0">
                <a:latin typeface="Times New Roman" panose="02020603050405020304" pitchFamily="18" charset="0"/>
                <a:cs typeface="Times New Roman" panose="02020603050405020304" pitchFamily="18" charset="0"/>
              </a:rPr>
              <a:t>LITERATURE SURVEY</a:t>
            </a:r>
          </a:p>
          <a:p>
            <a:pPr>
              <a:lnSpc>
                <a:spcPct val="120000"/>
              </a:lnSpc>
            </a:pPr>
            <a:r>
              <a:rPr lang="en-IN" sz="2600" dirty="0">
                <a:latin typeface="Times New Roman" panose="02020603050405020304" pitchFamily="18" charset="0"/>
                <a:cs typeface="Times New Roman" panose="02020603050405020304" pitchFamily="18" charset="0"/>
              </a:rPr>
              <a:t>EXISTING SYSTEM</a:t>
            </a:r>
          </a:p>
          <a:p>
            <a:pPr>
              <a:lnSpc>
                <a:spcPct val="120000"/>
              </a:lnSpc>
            </a:pPr>
            <a:r>
              <a:rPr lang="en-IN" sz="2600" dirty="0">
                <a:latin typeface="Times New Roman" panose="02020603050405020304" pitchFamily="18" charset="0"/>
                <a:cs typeface="Times New Roman" panose="02020603050405020304" pitchFamily="18" charset="0"/>
              </a:rPr>
              <a:t>PROPOSED SYSTEM</a:t>
            </a:r>
          </a:p>
          <a:p>
            <a:pPr>
              <a:lnSpc>
                <a:spcPct val="120000"/>
              </a:lnSpc>
            </a:pPr>
            <a:r>
              <a:rPr lang="en-IN" sz="2600" dirty="0">
                <a:latin typeface="Times New Roman" panose="02020603050405020304" pitchFamily="18" charset="0"/>
                <a:cs typeface="Times New Roman" panose="02020603050405020304" pitchFamily="18" charset="0"/>
              </a:rPr>
              <a:t>TECH STACK</a:t>
            </a:r>
          </a:p>
          <a:p>
            <a:pPr>
              <a:lnSpc>
                <a:spcPct val="120000"/>
              </a:lnSpc>
            </a:pPr>
            <a:r>
              <a:rPr lang="en-IN" sz="2600" dirty="0">
                <a:latin typeface="Times New Roman" panose="02020603050405020304" pitchFamily="18" charset="0"/>
                <a:cs typeface="Times New Roman" panose="02020603050405020304" pitchFamily="18" charset="0"/>
              </a:rPr>
              <a:t>MODEL ARCHITECTURE</a:t>
            </a:r>
          </a:p>
          <a:p>
            <a:pPr>
              <a:lnSpc>
                <a:spcPct val="120000"/>
              </a:lnSpc>
            </a:pPr>
            <a:r>
              <a:rPr lang="en-IN" sz="2400" dirty="0">
                <a:latin typeface="Times New Roman" panose="02020603050405020304" pitchFamily="18" charset="0"/>
                <a:cs typeface="Times New Roman" panose="02020603050405020304" pitchFamily="18" charset="0"/>
              </a:rPr>
              <a:t>MODULE DESCRIPTION</a:t>
            </a:r>
          </a:p>
          <a:p>
            <a:pPr>
              <a:lnSpc>
                <a:spcPct val="120000"/>
              </a:lnSpc>
            </a:pPr>
            <a:r>
              <a:rPr lang="en-IN" sz="2400" dirty="0">
                <a:latin typeface="Times New Roman" panose="02020603050405020304" pitchFamily="18" charset="0"/>
                <a:cs typeface="Times New Roman" panose="02020603050405020304" pitchFamily="18" charset="0"/>
              </a:rPr>
              <a:t>FUTURE ENHANCEMENT</a:t>
            </a:r>
          </a:p>
          <a:p>
            <a:pPr>
              <a:lnSpc>
                <a:spcPct val="120000"/>
              </a:lnSpc>
            </a:pPr>
            <a:r>
              <a:rPr lang="en-IN" sz="2400" dirty="0">
                <a:latin typeface="Times New Roman" panose="02020603050405020304" pitchFamily="18" charset="0"/>
                <a:cs typeface="Times New Roman" panose="02020603050405020304" pitchFamily="18" charset="0"/>
              </a:rPr>
              <a:t>REFERENCES</a:t>
            </a:r>
          </a:p>
          <a:p>
            <a:pPr>
              <a:lnSpc>
                <a:spcPct val="120000"/>
              </a:lnSpc>
            </a:pPr>
            <a:endParaRPr lang="en-IN"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9E98FAA-1086-4AE8-84C7-740760C88C9D}" type="datetime1">
              <a:rPr lang="en-US" smtClean="0"/>
              <a:t>10/9/2024</a:t>
            </a:fld>
            <a:endParaRPr lang="en-IN"/>
          </a:p>
        </p:txBody>
      </p:sp>
      <p:sp>
        <p:nvSpPr>
          <p:cNvPr id="5" name="Slide Number Placeholder 4"/>
          <p:cNvSpPr>
            <a:spLocks noGrp="1"/>
          </p:cNvSpPr>
          <p:nvPr>
            <p:ph type="sldNum" sz="quarter" idx="12"/>
          </p:nvPr>
        </p:nvSpPr>
        <p:spPr/>
        <p:txBody>
          <a:bodyPr/>
          <a:lstStyle/>
          <a:p>
            <a:fld id="{EA3CA315-6BA9-428C-B921-5D9429A2F854}"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INTRODUCTION</a:t>
            </a:r>
            <a:br>
              <a:rPr lang="en-IN" sz="2800" b="1" dirty="0">
                <a:latin typeface="Times New Roman" panose="02020603050405020304" pitchFamily="18" charset="0"/>
                <a:cs typeface="Times New Roman" panose="02020603050405020304" pitchFamily="18" charset="0"/>
              </a:rPr>
            </a:br>
            <a:endParaRPr lang="en-IN" sz="2800" b="1" dirty="0"/>
          </a:p>
        </p:txBody>
      </p:sp>
      <p:sp>
        <p:nvSpPr>
          <p:cNvPr id="3" name="Content Placeholder 2"/>
          <p:cNvSpPr>
            <a:spLocks noGrp="1"/>
          </p:cNvSpPr>
          <p:nvPr>
            <p:ph idx="1"/>
          </p:nvPr>
        </p:nvSpPr>
        <p:spPr>
          <a:xfrm>
            <a:off x="838200" y="1465141"/>
            <a:ext cx="10515600" cy="435133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an automated brain tumor detection system using MRI imaging, machine learning, and computer vision.</a:t>
            </a:r>
          </a:p>
          <a:p>
            <a:r>
              <a:rPr lang="en-US" sz="2000" dirty="0">
                <a:latin typeface="Times New Roman" panose="02020603050405020304" pitchFamily="18" charset="0"/>
                <a:cs typeface="Times New Roman" panose="02020603050405020304" pitchFamily="18" charset="0"/>
              </a:rPr>
              <a:t>By leveraging Convolutional Neural Networks (CNNs) for feature extraction and classifiers like Support Vector Machines (SVM) and Random Forest (RF), the system aims to improve the accuracy, efficiency, and scalability of detecting and classifying brain tumors, aiding in early diagnosis and treatment planning.</a:t>
            </a:r>
          </a:p>
          <a:p>
            <a:r>
              <a:rPr lang="en-US" sz="2000" dirty="0">
                <a:latin typeface="Times New Roman" panose="02020603050405020304" pitchFamily="18" charset="0"/>
                <a:cs typeface="Times New Roman" panose="02020603050405020304" pitchFamily="18" charset="0"/>
              </a:rPr>
              <a:t>The system processes MRI images of the brain, automatically identifying key features such as tumor size, shape, and texture to classify them into categories like benign or malignant.</a:t>
            </a:r>
          </a:p>
          <a:p>
            <a:r>
              <a:rPr lang="en-US" sz="2000" dirty="0">
                <a:latin typeface="Times New Roman" panose="02020603050405020304" pitchFamily="18" charset="0"/>
                <a:cs typeface="Times New Roman" panose="02020603050405020304" pitchFamily="18" charset="0"/>
              </a:rPr>
              <a:t>By integrating real-time image processing and machine learning, the project aims to streamline the diagnostic process, making it adaptable to various types of brain tumors while enhancing overall medical analysis efficiency.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4183"/>
            <a:ext cx="8473580" cy="742222"/>
          </a:xfrm>
        </p:spPr>
        <p:txBody>
          <a:bodyPr>
            <a:normAutofit/>
          </a:bodyPr>
          <a:lstStyle/>
          <a:p>
            <a:r>
              <a:rPr lang="en-IN" sz="2800" b="1" dirty="0">
                <a:latin typeface="Times New Roman" panose="02020603050405020304" pitchFamily="18" charset="0"/>
                <a:cs typeface="Times New Roman" panose="02020603050405020304" pitchFamily="18" charset="0"/>
              </a:rPr>
              <a:t>ABSTRACT </a:t>
            </a:r>
          </a:p>
        </p:txBody>
      </p:sp>
      <p:sp>
        <p:nvSpPr>
          <p:cNvPr id="3" name="Content Placeholder 2"/>
          <p:cNvSpPr>
            <a:spLocks noGrp="1"/>
          </p:cNvSpPr>
          <p:nvPr>
            <p:ph idx="1"/>
          </p:nvPr>
        </p:nvSpPr>
        <p:spPr>
          <a:xfrm>
            <a:off x="1693417" y="1216405"/>
            <a:ext cx="8654642" cy="4731389"/>
          </a:xfrm>
        </p:spPr>
        <p:txBody>
          <a:bodyPr>
            <a:normAutofit fontScale="57500" lnSpcReduction="10000"/>
          </a:bodyPr>
          <a:lstStyle/>
          <a:p>
            <a:pPr marL="0" indent="0" algn="just">
              <a:lnSpc>
                <a:spcPct val="120000"/>
              </a:lnSpc>
              <a:buNone/>
            </a:pPr>
            <a:endParaRPr lang="en-US" sz="2400" dirty="0">
              <a:latin typeface="Times New Roman" panose="02020603050405020304" pitchFamily="18" charset="0"/>
              <a:cs typeface="Times New Roman" panose="02020603050405020304" pitchFamily="18" charset="0"/>
            </a:endParaRPr>
          </a:p>
          <a:p>
            <a:pPr marL="0" indent="0" algn="just">
              <a:lnSpc>
                <a:spcPct val="120000"/>
              </a:lnSpc>
              <a:buNone/>
            </a:pPr>
            <a:r>
              <a:rPr lang="en-US" sz="3335" dirty="0">
                <a:latin typeface="Times New Roman" panose="02020603050405020304" pitchFamily="18" charset="0"/>
                <a:cs typeface="Times New Roman" panose="02020603050405020304" pitchFamily="18" charset="0"/>
              </a:rPr>
              <a:t>In the medical field, especially in areas like radiology and oncology, manual analysis of MRI scans for brain tumor detection is labor-intensive, time-consuming, and prone to human error. This project presents an automated system that leverages machine learning to detect and classify brain tumors based on MRI images, focusing on features such as tumor size, shape, texture, and irregularities. The system utilizes a hybrid model combining pre-trained Convolutional Neural Networks (CNNs) for feature extraction with traditional machine learning classifiers such as Support Vector Machines (SVM) and Random Forests for classification.</a:t>
            </a:r>
          </a:p>
          <a:p>
            <a:pPr marL="0" indent="0" algn="just">
              <a:lnSpc>
                <a:spcPct val="120000"/>
              </a:lnSpc>
              <a:buNone/>
            </a:pPr>
            <a:r>
              <a:rPr lang="en-US" sz="3335" dirty="0">
                <a:latin typeface="Times New Roman" panose="02020603050405020304" pitchFamily="18" charset="0"/>
                <a:cs typeface="Times New Roman" panose="02020603050405020304" pitchFamily="18" charset="0"/>
              </a:rPr>
              <a:t>By automating the tumor detection process, the system aims to enhance diagnostic accuracy, reduce costs, and improve efficiency in medical analysis, offering flexibility and scalability for large-scale healthcare institutions. The proposed solution can be applied across various types of brain tumors, making it adaptable for different medical environments where early and accurate detection is crucial for patient care.</a:t>
            </a:r>
          </a:p>
        </p:txBody>
      </p:sp>
      <p:sp>
        <p:nvSpPr>
          <p:cNvPr id="4" name="Slide Number Placeholder 3"/>
          <p:cNvSpPr>
            <a:spLocks noGrp="1"/>
          </p:cNvSpPr>
          <p:nvPr>
            <p:ph type="sldNum" sz="quarter" idx="12"/>
          </p:nvPr>
        </p:nvSpPr>
        <p:spPr/>
        <p:txBody>
          <a:bodyPr/>
          <a:lstStyle/>
          <a:p>
            <a:fld id="{EA3CA315-6BA9-428C-B921-5D9429A2F854}" type="slidenum">
              <a:rPr lang="en-IN" smtClean="0"/>
              <a:t>4</a:t>
            </a:fld>
            <a:endParaRPr lang="en-IN" dirty="0"/>
          </a:p>
        </p:txBody>
      </p:sp>
      <p:sp>
        <p:nvSpPr>
          <p:cNvPr id="5" name="Date Placeholder 4"/>
          <p:cNvSpPr>
            <a:spLocks noGrp="1"/>
          </p:cNvSpPr>
          <p:nvPr>
            <p:ph type="dt" sz="half" idx="10"/>
          </p:nvPr>
        </p:nvSpPr>
        <p:spPr/>
        <p:txBody>
          <a:bodyPr/>
          <a:lstStyle/>
          <a:p>
            <a:fld id="{EF02793E-FBB9-45EE-9488-01A3CD1AC7EC}" type="datetime1">
              <a:rPr lang="en-US" smtClean="0"/>
              <a:t>10/9/2024</a:t>
            </a:fld>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LITERATURE SURVEY</a:t>
            </a:r>
            <a:endParaRPr lang="en-IN" sz="2800" dirty="0"/>
          </a:p>
        </p:txBody>
      </p:sp>
      <p:graphicFrame>
        <p:nvGraphicFramePr>
          <p:cNvPr id="32" name="Content Placeholder 31"/>
          <p:cNvGraphicFramePr>
            <a:graphicFrameLocks noGrp="1"/>
          </p:cNvGraphicFramePr>
          <p:nvPr>
            <p:ph idx="1"/>
          </p:nvPr>
        </p:nvGraphicFramePr>
        <p:xfrm>
          <a:off x="838200" y="1468317"/>
          <a:ext cx="10515600" cy="4712677"/>
        </p:xfrm>
        <a:graphic>
          <a:graphicData uri="http://schemas.openxmlformats.org/drawingml/2006/table">
            <a:tbl>
              <a:tblPr firstRow="1" bandRow="1">
                <a:tableStyleId>{073A0DAA-6AF3-43AB-8588-CEC1D06C72B9}</a:tableStyleId>
              </a:tblPr>
              <a:tblGrid>
                <a:gridCol w="5257800"/>
                <a:gridCol w="5257800"/>
              </a:tblGrid>
              <a:tr h="419543">
                <a:tc>
                  <a:txBody>
                    <a:bodyPr/>
                    <a:lstStyle/>
                    <a:p>
                      <a:pPr fontAlgn="b"/>
                      <a:r>
                        <a:rPr lang="en-IN" sz="1500" b="1">
                          <a:effectLst/>
                          <a:latin typeface="Times New Roman" panose="02020603050405020304" pitchFamily="18" charset="0"/>
                          <a:cs typeface="Times New Roman" panose="02020603050405020304" pitchFamily="18" charset="0"/>
                        </a:rPr>
                        <a:t>Reference Paper</a:t>
                      </a:r>
                      <a:endParaRPr lang="en-IN" sz="1500" b="1" dirty="0">
                        <a:effectLst/>
                        <a:latin typeface="Times New Roman" panose="02020603050405020304" pitchFamily="18" charset="0"/>
                        <a:cs typeface="Times New Roman" panose="02020603050405020304" pitchFamily="18" charset="0"/>
                      </a:endParaRPr>
                    </a:p>
                  </a:txBody>
                  <a:tcPr anchor="b"/>
                </a:tc>
                <a:tc>
                  <a:txBody>
                    <a:bodyPr/>
                    <a:lstStyle/>
                    <a:p>
                      <a:pPr fontAlgn="b"/>
                      <a:r>
                        <a:rPr lang="en-IN" sz="1500" b="1">
                          <a:effectLst/>
                          <a:latin typeface="Times New Roman" panose="02020603050405020304" pitchFamily="18" charset="0"/>
                          <a:cs typeface="Times New Roman" panose="02020603050405020304" pitchFamily="18" charset="0"/>
                        </a:rPr>
                        <a:t>Analysis</a:t>
                      </a:r>
                      <a:endParaRPr lang="en-IN" sz="1500" b="1" dirty="0">
                        <a:effectLst/>
                        <a:latin typeface="Times New Roman" panose="02020603050405020304" pitchFamily="18" charset="0"/>
                        <a:cs typeface="Times New Roman" panose="02020603050405020304" pitchFamily="18" charset="0"/>
                      </a:endParaRPr>
                    </a:p>
                  </a:txBody>
                  <a:tcPr anchor="b"/>
                </a:tc>
              </a:tr>
              <a:tr h="879317">
                <a:tc>
                  <a:txBody>
                    <a:bodyPr/>
                    <a:lstStyle/>
                    <a:p>
                      <a:pPr fontAlgn="base"/>
                      <a:r>
                        <a:rPr lang="en-US" sz="1500">
                          <a:effectLst/>
                          <a:latin typeface="Times New Roman" panose="02020603050405020304" pitchFamily="18" charset="0"/>
                          <a:cs typeface="Times New Roman" panose="02020603050405020304" pitchFamily="18" charset="0"/>
                        </a:rPr>
                        <a:t>ResNet50-SVM Based Transfer Learning for Brain Tumor Classification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Used ResNet50 with SVM for brain tumor classification, achieving 95.08% accuracy. Transfer learning improved generalization, especially with smaller MRI datasets.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600"/>
                        <a:t>VGG-Based CNN for Brain Tumor Detection (2023)</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a:effectLst/>
                          <a:latin typeface="Times New Roman" panose="02020603050405020304" pitchFamily="18" charset="0"/>
                          <a:cs typeface="Times New Roman" panose="02020603050405020304" pitchFamily="18" charset="0"/>
                        </a:rPr>
                        <a:t>VGG-based CNN achieved 96% accuracy in detecting brain tumors, showing the model’s capability to handle complex classification tasks such as distinguishing tumor types.</a:t>
                      </a:r>
                    </a:p>
                  </a:txBody>
                  <a:tcPr anchor="ctr"/>
                </a:tc>
              </a:tr>
              <a:tr h="1137939">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Transfer Learning with VGG-19 for MRI-Based Tumor Classification (2022)</a:t>
                      </a:r>
                    </a:p>
                  </a:txBody>
                  <a:tcPr anchor="ctr"/>
                </a:tc>
                <a:tc>
                  <a:txBody>
                    <a:bodyPr/>
                    <a:lstStyle/>
                    <a:p>
                      <a:pPr marL="0" marR="0" lvl="0" indent="0" algn="l" defTabSz="914400" rtl="0" eaLnBrk="1" fontAlgn="base" latinLnBrk="0" hangingPunct="1">
                        <a:lnSpc>
                          <a:spcPct val="100000"/>
                        </a:lnSpc>
                        <a:spcBef>
                          <a:spcPts val="0"/>
                        </a:spcBef>
                        <a:spcAft>
                          <a:spcPts val="0"/>
                        </a:spcAft>
                        <a:buClrTx/>
                        <a:buSzTx/>
                        <a:buFontTx/>
                        <a:buNone/>
                        <a:defRPr/>
                      </a:pPr>
                      <a:r>
                        <a:rPr lang="en-US" sz="1500" dirty="0">
                          <a:effectLst/>
                          <a:latin typeface="Times New Roman" panose="02020603050405020304" pitchFamily="18" charset="0"/>
                          <a:cs typeface="Times New Roman" panose="02020603050405020304" pitchFamily="18" charset="0"/>
                        </a:rPr>
                        <a:t>Reached 97.37% accuracy using a VGG-19 transfer learning model for classifying brain tumors. Fine-tuning improved performance on this specific diagnostic task.</a:t>
                      </a:r>
                    </a:p>
                  </a:txBody>
                  <a:tcPr anchor="ctr"/>
                </a:tc>
              </a:tr>
              <a:tr h="1137939">
                <a:tc>
                  <a:txBody>
                    <a:bodyPr/>
                    <a:lstStyle/>
                    <a:p>
                      <a:pPr fontAlgn="base"/>
                      <a:r>
                        <a:rPr lang="en-IN" sz="1500" dirty="0">
                          <a:effectLst/>
                          <a:latin typeface="Times New Roman" panose="02020603050405020304" pitchFamily="18" charset="0"/>
                          <a:cs typeface="Times New Roman" panose="02020603050405020304" pitchFamily="18" charset="0"/>
                        </a:rPr>
                        <a:t>CNN vs Vision Transformers for Brain MRI Classification (2022)</a:t>
                      </a:r>
                    </a:p>
                  </a:txBody>
                  <a:tcPr anchor="ctr"/>
                </a:tc>
                <a:tc>
                  <a:txBody>
                    <a:bodyPr/>
                    <a:lstStyle/>
                    <a:p>
                      <a:pPr fontAlgn="base"/>
                      <a:r>
                        <a:rPr lang="en-US" sz="1500">
                          <a:effectLst/>
                          <a:latin typeface="Times New Roman" panose="02020603050405020304" pitchFamily="18" charset="0"/>
                          <a:cs typeface="Times New Roman" panose="02020603050405020304" pitchFamily="18" charset="0"/>
                        </a:rPr>
                        <a:t>Demonstrated 95% accuracy using CNN and Vision Transformers for MRI brain tumor classification. However, CNN models outperformed ViTs with smaller MRI datasets.</a:t>
                      </a:r>
                    </a:p>
                  </a:txBody>
                  <a:tcPr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5331"/>
            <a:ext cx="7351295" cy="557296"/>
          </a:xfrm>
        </p:spPr>
        <p:txBody>
          <a:bodyPr>
            <a:noAutofit/>
          </a:bodyPr>
          <a:lstStyle/>
          <a:p>
            <a:r>
              <a:rPr lang="en-IN" sz="2800" b="1" dirty="0">
                <a:latin typeface="Times New Roman" panose="02020603050405020304" pitchFamily="18" charset="0"/>
                <a:cs typeface="Times New Roman" panose="02020603050405020304" pitchFamily="18" charset="0"/>
              </a:rPr>
              <a:t>EXISTING SYSTEM:</a:t>
            </a:r>
            <a:endParaRPr lang="en-IN" sz="2800" dirty="0"/>
          </a:p>
        </p:txBody>
      </p:sp>
      <p:sp>
        <p:nvSpPr>
          <p:cNvPr id="3" name="Content Placeholder 2"/>
          <p:cNvSpPr>
            <a:spLocks noGrp="1"/>
          </p:cNvSpPr>
          <p:nvPr>
            <p:ph idx="1"/>
          </p:nvPr>
        </p:nvSpPr>
        <p:spPr>
          <a:xfrm>
            <a:off x="838200" y="1204181"/>
            <a:ext cx="10912642" cy="5052240"/>
          </a:xfrm>
        </p:spPr>
        <p:txBody>
          <a:bodyPr>
            <a:normAutofit/>
          </a:bodyPr>
          <a:lstStyle/>
          <a:p>
            <a:pPr algn="just"/>
            <a:r>
              <a:rPr lang="en-US" sz="2400" dirty="0">
                <a:latin typeface="Times New Roman" panose="02020603050405020304" pitchFamily="18" charset="0"/>
                <a:cs typeface="Times New Roman" panose="02020603050405020304" pitchFamily="18" charset="0"/>
              </a:rPr>
              <a:t>Current brain tumor detection in MRI scans is often performed manually by radiologists, making the process slow, costly, and prone to human error.</a:t>
            </a:r>
          </a:p>
          <a:p>
            <a:pPr algn="just"/>
            <a:r>
              <a:rPr lang="en-US" sz="2400" dirty="0">
                <a:latin typeface="Times New Roman" panose="02020603050405020304" pitchFamily="18" charset="0"/>
                <a:cs typeface="Times New Roman" panose="02020603050405020304" pitchFamily="18" charset="0"/>
              </a:rPr>
              <a:t>While some hospitals use basic automated systems with simple image processing, these systems struggle with complex features like tumor texture, irregular shape, and boundary definition, often requiring recalibration for different types of brain tumors.</a:t>
            </a:r>
          </a:p>
          <a:p>
            <a:pPr algn="just"/>
            <a:r>
              <a:rPr lang="en-US" sz="2400" dirty="0">
                <a:latin typeface="Times New Roman" panose="02020603050405020304" pitchFamily="18" charset="0"/>
                <a:cs typeface="Times New Roman" panose="02020603050405020304" pitchFamily="18" charset="0"/>
              </a:rPr>
              <a:t>They also perform poorly under varying imaging conditions and large-scale diagnostic operations.</a:t>
            </a:r>
          </a:p>
          <a:p>
            <a:pPr algn="just"/>
            <a:r>
              <a:rPr lang="en-US" sz="2400" dirty="0">
                <a:latin typeface="Times New Roman" panose="02020603050405020304" pitchFamily="18" charset="0"/>
                <a:cs typeface="Times New Roman" panose="02020603050405020304" pitchFamily="18" charset="0"/>
              </a:rPr>
              <a:t>Most automated solutions are tailored to specific tumor types and require expensive setups, limiting their broader application.</a:t>
            </a:r>
          </a:p>
          <a:p>
            <a:pPr algn="just"/>
            <a:r>
              <a:rPr lang="en-US" sz="2400" dirty="0">
                <a:latin typeface="Times New Roman" panose="02020603050405020304" pitchFamily="18" charset="0"/>
                <a:cs typeface="Times New Roman" panose="02020603050405020304" pitchFamily="18" charset="0"/>
              </a:rPr>
              <a:t>Therefore, there is a demand for a more adaptable, scalable, and cost-effective solution that can handle diverse types of brain tumors and improve diagnostic accuracy across various medical environments.</a:t>
            </a:r>
          </a:p>
        </p:txBody>
      </p:sp>
      <p:sp>
        <p:nvSpPr>
          <p:cNvPr id="4" name="Slide Number Placeholder 3"/>
          <p:cNvSpPr>
            <a:spLocks noGrp="1"/>
          </p:cNvSpPr>
          <p:nvPr>
            <p:ph type="sldNum" sz="quarter" idx="12"/>
          </p:nvPr>
        </p:nvSpPr>
        <p:spPr/>
        <p:txBody>
          <a:bodyPr/>
          <a:lstStyle/>
          <a:p>
            <a:fld id="{EA3CA315-6BA9-428C-B921-5D9429A2F854}" type="slidenum">
              <a:rPr lang="en-IN" smtClean="0"/>
              <a:t>6</a:t>
            </a:fld>
            <a:endParaRPr lang="en-IN"/>
          </a:p>
        </p:txBody>
      </p:sp>
      <p:sp>
        <p:nvSpPr>
          <p:cNvPr id="5" name="Date Placeholder 4"/>
          <p:cNvSpPr>
            <a:spLocks noGrp="1"/>
          </p:cNvSpPr>
          <p:nvPr>
            <p:ph type="dt" sz="half" idx="10"/>
          </p:nvPr>
        </p:nvSpPr>
        <p:spPr/>
        <p:txBody>
          <a:bodyPr/>
          <a:lstStyle/>
          <a:p>
            <a:fld id="{8546C534-3373-4EF0-90FA-026BF6171041}" type="datetime1">
              <a:rPr lang="en-US" smtClean="0"/>
              <a:t>10/9/2024</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2899"/>
            <a:ext cx="4584032" cy="565317"/>
          </a:xfrm>
        </p:spPr>
        <p:txBody>
          <a:bodyPr>
            <a:normAutofit/>
          </a:bodyPr>
          <a:lstStyle/>
          <a:p>
            <a:r>
              <a:rPr lang="en-IN" sz="2800" b="1" dirty="0">
                <a:latin typeface="Times New Roman" panose="02020603050405020304" pitchFamily="18" charset="0"/>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838200" y="1284206"/>
            <a:ext cx="11024937" cy="5437271"/>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The proposed system automates the detection and classification of brain tumors using a hybrid model of Convolutional Neural Networks (CNNs) for feature extraction and traditional classifiers like Support Vector Machines (SVM) or Random Forest for classification.</a:t>
            </a:r>
          </a:p>
          <a:p>
            <a:pPr>
              <a:lnSpc>
                <a:spcPct val="100000"/>
              </a:lnSpc>
            </a:pPr>
            <a:r>
              <a:rPr lang="en-US" sz="2400" dirty="0">
                <a:latin typeface="Times New Roman" panose="02020603050405020304" pitchFamily="18" charset="0"/>
                <a:cs typeface="Times New Roman" panose="02020603050405020304" pitchFamily="18" charset="0"/>
              </a:rPr>
              <a:t>It operates in real-time, making it suitable for large-scale applications in healthcare institutions such as hospitals and diagnostic centers.</a:t>
            </a:r>
          </a:p>
          <a:p>
            <a:pPr>
              <a:lnSpc>
                <a:spcPct val="100000"/>
              </a:lnSpc>
            </a:pPr>
            <a:r>
              <a:rPr lang="en-US" sz="2400" dirty="0">
                <a:latin typeface="Times New Roman" panose="02020603050405020304" pitchFamily="18" charset="0"/>
                <a:cs typeface="Times New Roman" panose="02020603050405020304" pitchFamily="18" charset="0"/>
              </a:rPr>
              <a:t>The system is versatile, capable of handling various types of brain tumors, and scalable to process large volumes of MRI data efficiently.</a:t>
            </a:r>
          </a:p>
          <a:p>
            <a:pPr>
              <a:lnSpc>
                <a:spcPct val="100000"/>
              </a:lnSpc>
            </a:pPr>
            <a:r>
              <a:rPr lang="en-US" sz="2400" dirty="0">
                <a:latin typeface="Times New Roman" panose="02020603050405020304" pitchFamily="18" charset="0"/>
                <a:cs typeface="Times New Roman" panose="02020603050405020304" pitchFamily="18" charset="0"/>
              </a:rPr>
              <a:t>It integrates with existing medical imaging hardware cost-effectively and offers enhanced accuracy, even in challenging imaging conditions.</a:t>
            </a:r>
          </a:p>
          <a:p>
            <a:pPr>
              <a:lnSpc>
                <a:spcPct val="100000"/>
              </a:lnSpc>
            </a:pPr>
            <a:r>
              <a:rPr lang="en-US" sz="2400" dirty="0">
                <a:latin typeface="Times New Roman" panose="02020603050405020304" pitchFamily="18" charset="0"/>
                <a:cs typeface="Times New Roman" panose="02020603050405020304" pitchFamily="18" charset="0"/>
              </a:rPr>
              <a:t>This solution addresses the limitations of existing methods by providing a flexible, accurate, and adaptable approach for brain tumor detection, ultimately improving diagnosis and patient outcomes.</a:t>
            </a:r>
          </a:p>
        </p:txBody>
      </p:sp>
      <p:sp>
        <p:nvSpPr>
          <p:cNvPr id="4" name="Slide Number Placeholder 3"/>
          <p:cNvSpPr>
            <a:spLocks noGrp="1"/>
          </p:cNvSpPr>
          <p:nvPr>
            <p:ph type="sldNum" sz="quarter" idx="12"/>
          </p:nvPr>
        </p:nvSpPr>
        <p:spPr/>
        <p:txBody>
          <a:bodyPr/>
          <a:lstStyle/>
          <a:p>
            <a:fld id="{EA3CA315-6BA9-428C-B921-5D9429A2F854}" type="slidenum">
              <a:rPr lang="en-IN" smtClean="0"/>
              <a:t>7</a:t>
            </a:fld>
            <a:endParaRPr lang="en-IN"/>
          </a:p>
        </p:txBody>
      </p:sp>
      <p:sp>
        <p:nvSpPr>
          <p:cNvPr id="5" name="Date Placeholder 4"/>
          <p:cNvSpPr>
            <a:spLocks noGrp="1"/>
          </p:cNvSpPr>
          <p:nvPr>
            <p:ph type="dt" sz="half" idx="10"/>
          </p:nvPr>
        </p:nvSpPr>
        <p:spPr/>
        <p:txBody>
          <a:bodyPr/>
          <a:lstStyle/>
          <a:p>
            <a:fld id="{1B694F1C-A733-42D2-93CE-902887D61289}" type="datetime1">
              <a:rPr lang="en-US" smtClean="0"/>
              <a:t>10/9/2024</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3402"/>
            <a:ext cx="10515600" cy="805343"/>
          </a:xfrm>
        </p:spPr>
        <p:txBody>
          <a:bodyPr>
            <a:normAutofit/>
          </a:bodyPr>
          <a:lstStyle/>
          <a:p>
            <a:r>
              <a:rPr lang="en-US" sz="2800" b="1" dirty="0">
                <a:latin typeface="Times New Roman" panose="02020603050405020304" pitchFamily="18" charset="0"/>
                <a:cs typeface="Times New Roman" panose="02020603050405020304" pitchFamily="18" charset="0"/>
              </a:rPr>
              <a:t>TECH STACK</a:t>
            </a:r>
            <a:endParaRPr lang="en-IN" sz="2800" dirty="0"/>
          </a:p>
        </p:txBody>
      </p:sp>
      <p:sp>
        <p:nvSpPr>
          <p:cNvPr id="4" name="Slide Number Placeholder 3"/>
          <p:cNvSpPr>
            <a:spLocks noGrp="1"/>
          </p:cNvSpPr>
          <p:nvPr>
            <p:ph type="sldNum" sz="quarter" idx="12"/>
          </p:nvPr>
        </p:nvSpPr>
        <p:spPr/>
        <p:txBody>
          <a:bodyPr/>
          <a:lstStyle/>
          <a:p>
            <a:fld id="{EA3CA315-6BA9-428C-B921-5D9429A2F854}" type="slidenum">
              <a:rPr lang="en-IN" smtClean="0"/>
              <a:t>8</a:t>
            </a:fld>
            <a:endParaRPr lang="en-IN"/>
          </a:p>
        </p:txBody>
      </p:sp>
      <p:sp>
        <p:nvSpPr>
          <p:cNvPr id="6" name="Date Placeholder 5"/>
          <p:cNvSpPr>
            <a:spLocks noGrp="1"/>
          </p:cNvSpPr>
          <p:nvPr>
            <p:ph type="dt" sz="half" idx="10"/>
          </p:nvPr>
        </p:nvSpPr>
        <p:spPr/>
        <p:txBody>
          <a:bodyPr/>
          <a:lstStyle/>
          <a:p>
            <a:fld id="{804B2988-98F9-4421-BBB8-072086823B8E}" type="datetime1">
              <a:rPr lang="en-US" smtClean="0"/>
              <a:t>10/9/2024</a:t>
            </a:fld>
            <a:endParaRPr lang="en-IN"/>
          </a:p>
        </p:txBody>
      </p:sp>
      <p:sp>
        <p:nvSpPr>
          <p:cNvPr id="8" name="Rectangle 2"/>
          <p:cNvSpPr>
            <a:spLocks noGrp="1" noChangeArrowheads="1"/>
          </p:cNvSpPr>
          <p:nvPr>
            <p:ph idx="1"/>
          </p:nvPr>
        </p:nvSpPr>
        <p:spPr bwMode="auto">
          <a:xfrm>
            <a:off x="838199" y="1472599"/>
            <a:ext cx="6192891"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Hardware: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NVIDIA Jetson TX1 for image acquisition and processing.</a:t>
            </a:r>
          </a:p>
          <a:p>
            <a:pPr algn="just" eaLnBrk="0" fontAlgn="base" hangingPunct="0">
              <a:lnSpc>
                <a:spcPct val="150000"/>
              </a:lnSpc>
              <a:spcBef>
                <a:spcPct val="0"/>
              </a:spcBef>
              <a:spcAft>
                <a:spcPct val="0"/>
              </a:spcAf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a:t>
            </a:r>
            <a:endParaRPr lang="en-US" altLang="en-US" sz="16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a:t>
            </a:r>
            <a:r>
              <a:rPr kumimoji="0" lang="en-US" alt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deep learning (Inceptionv3 model).</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for machine learning (SVM, Random Forest, KNN).</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and OpenCV for scripting and image processing.</a:t>
            </a:r>
          </a:p>
          <a:p>
            <a:pPr marL="0" marR="0" lvl="0" indent="0" algn="just" defTabSz="914400" rtl="0" eaLnBrk="0" fontAlgn="base" latinLnBrk="0" hangingPunct="0">
              <a:lnSpc>
                <a:spcPct val="150000"/>
              </a:lnSpc>
              <a:spcBef>
                <a:spcPct val="0"/>
              </a:spcBef>
              <a:spcAft>
                <a:spcPct val="0"/>
              </a:spcAft>
              <a:buClrTx/>
              <a:buSzTx/>
              <a:buNone/>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Inceptionv3 for feature extraction.</a:t>
            </a:r>
          </a:p>
          <a:p>
            <a:pPr algn="just" eaLnBrk="0" fontAlgn="base" hangingPunct="0">
              <a:lnSpc>
                <a:spcPct val="150000"/>
              </a:lnSpc>
              <a:spcBef>
                <a:spcPct val="0"/>
              </a:spcBef>
              <a:spcAft>
                <a:spcPct val="0"/>
              </a:spcAf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SVM, Random Forest, KNN for classification.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30" name="Picture 6" descr="TensorFlow - YouTub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1091" y="2311786"/>
            <a:ext cx="1465385" cy="14653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earning PyTorch: The Basic Program Structure | by Dagang Wei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5432" y="4388462"/>
            <a:ext cx="2878016" cy="14390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cikit-learn - Quantum: Machine Learning &amp; Analytic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79441" y="1804311"/>
            <a:ext cx="2154202" cy="17233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MODEL ARCHITECTURE</a:t>
            </a:r>
            <a:endParaRPr lang="en-IN" sz="2800" dirty="0"/>
          </a:p>
        </p:txBody>
      </p:sp>
      <p:pic>
        <p:nvPicPr>
          <p:cNvPr id="4" name="Content Placeholder 3"/>
          <p:cNvPicPr>
            <a:picLocks noGrp="1" noChangeAspect="1"/>
          </p:cNvPicPr>
          <p:nvPr>
            <p:ph idx="1"/>
          </p:nvPr>
        </p:nvPicPr>
        <p:blipFill>
          <a:blip r:embed="rId2"/>
          <a:stretch>
            <a:fillRect/>
          </a:stretch>
        </p:blipFill>
        <p:spPr>
          <a:xfrm>
            <a:off x="4145063" y="1465263"/>
            <a:ext cx="4480191" cy="51600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TotalTime>
  <Words>1221</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Helvetica Neue</vt:lpstr>
      <vt:lpstr>Times New Roman</vt:lpstr>
      <vt:lpstr>Office Theme</vt:lpstr>
      <vt:lpstr>MRI Brain Tumor Detection using Deep Learning</vt:lpstr>
      <vt:lpstr>TABLE OF CONTENT </vt:lpstr>
      <vt:lpstr>INTRODUCTION </vt:lpstr>
      <vt:lpstr>ABSTRACT </vt:lpstr>
      <vt:lpstr>LITERATURE SURVEY</vt:lpstr>
      <vt:lpstr>EXISTING SYSTEM:</vt:lpstr>
      <vt:lpstr>PROPOSED SYSTEM:</vt:lpstr>
      <vt:lpstr>TECH STACK</vt:lpstr>
      <vt:lpstr>MODEL ARCHITECTURE</vt:lpstr>
      <vt:lpstr>MODULE DESCRIPTION</vt:lpstr>
      <vt:lpstr>FUTURE ENHANCEMENT</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 Brain Tumor Detection using Deep Learning</dc:title>
  <dc:creator>Adithyaa M A</dc:creator>
  <cp:lastModifiedBy>Revanth Gokul .P</cp:lastModifiedBy>
  <cp:revision>10</cp:revision>
  <dcterms:created xsi:type="dcterms:W3CDTF">2024-08-12T15:17:00Z</dcterms:created>
  <dcterms:modified xsi:type="dcterms:W3CDTF">2024-10-09T17:57:48Z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B3C8212F7CC44478BCC758DF3DBD2883_12</vt:lpwstr>
  </property>
  <property fmtid="{D5CDD505-2E9C-101B-9397-08002B2CF9AE}" pid="3" name="KSOProductBuildVer">
    <vt:lpwstr>1033-12.2.0.18586</vt:lpwstr>
  </property>
</Properties>
</file>