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97" r:id="rId3"/>
    <p:sldId id="287" r:id="rId4"/>
    <p:sldId id="292" r:id="rId5"/>
    <p:sldId id="290" r:id="rId6"/>
    <p:sldId id="291" r:id="rId7"/>
    <p:sldId id="29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E14059-56B9-4FF8-8FB9-4E84A3EA52A6}"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E14059-56B9-4FF8-8FB9-4E84A3EA52A6}"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14059-56B9-4FF8-8FB9-4E84A3EA52A6}"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4059-56B9-4FF8-8FB9-4E84A3EA52A6}" type="datetimeFigureOut">
              <a:rPr lang="en-IN" smtClean="0"/>
              <a:t>13-10-2024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4377E-2DB9-45CD-891A-D62ADBC6CD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3" y="1776915"/>
            <a:ext cx="10038826" cy="1722741"/>
          </a:xfrm>
        </p:spPr>
        <p:txBody>
          <a:bodyPr>
            <a:normAutofit/>
          </a:bodyPr>
          <a:lstStyle/>
          <a:p>
            <a:r>
              <a:rPr lang="en-US" altLang="en-IN" sz="3400" b="1" dirty="0">
                <a:latin typeface="Times New Roman" panose="02020603050405020304" pitchFamily="18" charset="0"/>
                <a:cs typeface="Times New Roman" panose="02020603050405020304" pitchFamily="18" charset="0"/>
              </a:rPr>
              <a:t>MRI Brain Tumor Detection using Deep Learning</a:t>
            </a:r>
          </a:p>
        </p:txBody>
      </p:sp>
      <p:sp>
        <p:nvSpPr>
          <p:cNvPr id="3" name="Subtitle 2"/>
          <p:cNvSpPr>
            <a:spLocks noGrp="1"/>
          </p:cNvSpPr>
          <p:nvPr>
            <p:ph type="subTitle" idx="1"/>
          </p:nvPr>
        </p:nvSpPr>
        <p:spPr>
          <a:xfrm>
            <a:off x="441158" y="4460290"/>
            <a:ext cx="2838937" cy="1655762"/>
          </a:xfrm>
        </p:spPr>
        <p:txBody>
          <a:bodyPr>
            <a:normAutofit/>
          </a:bodyPr>
          <a:lstStyle/>
          <a:p>
            <a:pPr algn="l"/>
            <a:r>
              <a:rPr lang="en-IN" dirty="0">
                <a:latin typeface="Times New Roman" panose="02020603050405020304" pitchFamily="18" charset="0"/>
                <a:cs typeface="Times New Roman" panose="02020603050405020304" pitchFamily="18" charset="0"/>
              </a:rPr>
              <a:t>Guide :</a:t>
            </a:r>
          </a:p>
          <a:p>
            <a:pPr algn="l"/>
            <a:r>
              <a:rPr lang="en-US" sz="1800" b="0" i="0" u="none" strike="noStrike" dirty="0">
                <a:solidFill>
                  <a:srgbClr val="000000"/>
                </a:solidFill>
                <a:effectLst/>
                <a:latin typeface="Times New Roman" panose="02020603050405020304" pitchFamily="18" charset="0"/>
              </a:rPr>
              <a:t>Mr. S Sreeraj</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Assistant Professor    </a:t>
            </a:r>
            <a:br>
              <a:rPr lang="en-US" sz="1800" b="0"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M.Tech</a:t>
            </a:r>
            <a:r>
              <a:rPr lang="en-US" sz="1800" b="0" i="0" u="none" strike="noStrike" dirty="0">
                <a:solidFill>
                  <a:srgbClr val="000000"/>
                </a:solidFill>
                <a:effectLst/>
                <a:latin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9723852" y="4435339"/>
            <a:ext cx="202699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Team : </a:t>
            </a:r>
          </a:p>
          <a:p>
            <a:pPr algn="l"/>
            <a:r>
              <a:rPr lang="en-US" altLang="en-IN" sz="1800" dirty="0">
                <a:latin typeface="Times New Roman" panose="02020603050405020304" pitchFamily="18" charset="0"/>
                <a:cs typeface="Times New Roman" panose="02020603050405020304" pitchFamily="18" charset="0"/>
              </a:rPr>
              <a:t>Revanth P</a:t>
            </a:r>
            <a:r>
              <a:rPr lang="en-IN" sz="1800" dirty="0">
                <a:latin typeface="Times New Roman" panose="02020603050405020304" pitchFamily="18" charset="0"/>
                <a:cs typeface="Times New Roman" panose="02020603050405020304" pitchFamily="18" charset="0"/>
              </a:rPr>
              <a:t>         20epci0</a:t>
            </a:r>
            <a:r>
              <a:rPr lang="en-US" altLang="en-IN" sz="1800" dirty="0">
                <a:latin typeface="Times New Roman" panose="02020603050405020304" pitchFamily="18" charset="0"/>
                <a:cs typeface="Times New Roman" panose="02020603050405020304" pitchFamily="18" charset="0"/>
              </a:rPr>
              <a:t>32</a:t>
            </a:r>
          </a:p>
        </p:txBody>
      </p:sp>
      <p:sp>
        <p:nvSpPr>
          <p:cNvPr id="7" name="TextBox 6"/>
          <p:cNvSpPr txBox="1"/>
          <p:nvPr/>
        </p:nvSpPr>
        <p:spPr>
          <a:xfrm>
            <a:off x="83890" y="99857"/>
            <a:ext cx="11771226" cy="2123658"/>
          </a:xfrm>
          <a:prstGeom prst="rect">
            <a:avLst/>
          </a:prstGeom>
          <a:noFill/>
        </p:spPr>
        <p:txBody>
          <a:bodyPr wrap="square">
            <a:spAutoFit/>
          </a:bodyPr>
          <a:lstStyle/>
          <a:p>
            <a:pPr algn="ctr"/>
            <a:r>
              <a:rPr lang="en-US" sz="2400" b="1" dirty="0">
                <a:solidFill>
                  <a:srgbClr val="044063"/>
                </a:solidFill>
                <a:latin typeface="Helvetica Neue"/>
              </a:rPr>
              <a:t>SRI KRISHNA COLLEGE OF ENGINEERING AND TECHNOLOGY</a:t>
            </a:r>
            <a:endParaRPr lang="en-US" dirty="0"/>
          </a:p>
          <a:p>
            <a:pPr algn="ctr"/>
            <a:r>
              <a:rPr lang="en-US" dirty="0"/>
              <a:t/>
            </a:r>
            <a:br>
              <a:rPr lang="en-US" dirty="0"/>
            </a:br>
            <a:r>
              <a:rPr lang="en-US" b="1" dirty="0" err="1">
                <a:solidFill>
                  <a:srgbClr val="044063"/>
                </a:solidFill>
                <a:latin typeface="Helvetica Neue"/>
              </a:rPr>
              <a:t>Kuniyamuthur</a:t>
            </a:r>
            <a:r>
              <a:rPr lang="en-US" b="1" dirty="0">
                <a:solidFill>
                  <a:srgbClr val="044063"/>
                </a:solidFill>
                <a:latin typeface="Helvetica Neue"/>
              </a:rPr>
              <a:t>, Coimbatore.</a:t>
            </a:r>
            <a:endParaRPr lang="en-US" dirty="0"/>
          </a:p>
          <a:p>
            <a:pPr algn="ctr"/>
            <a:r>
              <a:rPr lang="en-US" dirty="0"/>
              <a:t/>
            </a:r>
            <a:br>
              <a:rPr lang="en-US" dirty="0"/>
            </a:br>
            <a:r>
              <a:rPr lang="en-US" b="1" dirty="0">
                <a:solidFill>
                  <a:srgbClr val="044063"/>
                </a:solidFill>
                <a:latin typeface="Helvetica Neue"/>
              </a:rPr>
              <a:t>Department of </a:t>
            </a:r>
            <a:r>
              <a:rPr lang="en-US" b="1" dirty="0" err="1">
                <a:solidFill>
                  <a:srgbClr val="044063"/>
                </a:solidFill>
                <a:latin typeface="Helvetica Neue"/>
              </a:rPr>
              <a:t>M.Tech</a:t>
            </a:r>
            <a:r>
              <a:rPr lang="en-US" b="1" dirty="0">
                <a:solidFill>
                  <a:srgbClr val="044063"/>
                </a:solidFill>
                <a:latin typeface="Helvetica Neue"/>
              </a:rPr>
              <a:t> Computer Science and Engineering</a:t>
            </a:r>
            <a:endParaRPr lang="en-US" dirty="0"/>
          </a:p>
          <a:p>
            <a:r>
              <a:rPr lang="en-US" dirty="0"/>
              <a:t/>
            </a:r>
            <a:br>
              <a:rPr lang="en-US" dirty="0"/>
            </a:br>
            <a:endParaRPr lang="en-IN"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2412" y="99857"/>
            <a:ext cx="840882" cy="10305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34761" y="3619805"/>
            <a:ext cx="1922478" cy="400110"/>
          </a:xfrm>
          <a:prstGeom prst="rect">
            <a:avLst/>
          </a:prstGeom>
          <a:noFill/>
        </p:spPr>
        <p:txBody>
          <a:bodyPr wrap="square" rtlCol="0">
            <a:spAutoFit/>
          </a:bodyPr>
          <a:lstStyle/>
          <a:p>
            <a:r>
              <a:rPr lang="en-IN" sz="2000" b="1" smtClean="0">
                <a:latin typeface="Times New Roman" panose="02020603050405020304" pitchFamily="18" charset="0"/>
                <a:cs typeface="Times New Roman" panose="02020603050405020304" pitchFamily="18" charset="0"/>
              </a:rPr>
              <a:t>Second</a:t>
            </a:r>
            <a:r>
              <a:rPr lang="en-IN" sz="2000" b="1"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Review </a:t>
            </a:r>
          </a:p>
        </p:txBody>
      </p:sp>
      <p:sp>
        <p:nvSpPr>
          <p:cNvPr id="5" name="Date Placeholder 4"/>
          <p:cNvSpPr>
            <a:spLocks noGrp="1"/>
          </p:cNvSpPr>
          <p:nvPr>
            <p:ph type="dt" sz="half" idx="10"/>
          </p:nvPr>
        </p:nvSpPr>
        <p:spPr/>
        <p:txBody>
          <a:bodyPr/>
          <a:lstStyle/>
          <a:p>
            <a:fld id="{8F3D49B7-C350-4486-84B6-8F4FE9174CD6}" type="datetime1">
              <a:rPr lang="en-US" smtClean="0"/>
              <a:t>10/13/2024</a:t>
            </a:fld>
            <a:endParaRPr lang="en-IN" dirty="0"/>
          </a:p>
        </p:txBody>
      </p:sp>
      <p:sp>
        <p:nvSpPr>
          <p:cNvPr id="6" name="Slide Number Placeholder 5"/>
          <p:cNvSpPr>
            <a:spLocks noGrp="1"/>
          </p:cNvSpPr>
          <p:nvPr>
            <p:ph type="sldNum" sz="quarter" idx="12"/>
          </p:nvPr>
        </p:nvSpPr>
        <p:spPr/>
        <p:txBody>
          <a:bodyPr/>
          <a:lstStyle/>
          <a:p>
            <a:fld id="{EA3CA315-6BA9-428C-B921-5D9429A2F854}" type="slidenum">
              <a:rPr lang="en-IN" smtClean="0"/>
              <a:t>1</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 y="251670"/>
            <a:ext cx="922790" cy="895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p:cNvSpPr>
            <a:spLocks noGrp="1"/>
          </p:cNvSpPr>
          <p:nvPr>
            <p:ph idx="1"/>
          </p:nvPr>
        </p:nvSpPr>
        <p:spPr>
          <a:xfrm>
            <a:off x="838200" y="1465141"/>
            <a:ext cx="10515600" cy="435133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an automated brain tumor detection system using MRI imaging, machine learning, and computer vision.</a:t>
            </a:r>
          </a:p>
          <a:p>
            <a:r>
              <a:rPr lang="en-US" sz="2000" dirty="0">
                <a:latin typeface="Times New Roman" panose="02020603050405020304" pitchFamily="18" charset="0"/>
                <a:cs typeface="Times New Roman" panose="02020603050405020304" pitchFamily="18" charset="0"/>
              </a:rPr>
              <a:t>By leveraging Convolutional Neural Networks (CNNs) for feature extraction and classifiers like Support Vector Machines (SVM) and Random Forest (RF), the system aims to improve the accuracy, efficiency, and scalability of detecting and classifying brain tumors, aiding in early diagnosis and treatment planning.</a:t>
            </a:r>
          </a:p>
          <a:p>
            <a:r>
              <a:rPr lang="en-US" sz="2000" dirty="0">
                <a:latin typeface="Times New Roman" panose="02020603050405020304" pitchFamily="18" charset="0"/>
                <a:cs typeface="Times New Roman" panose="02020603050405020304" pitchFamily="18" charset="0"/>
              </a:rPr>
              <a:t>The system processes MRI images of the brain, automatically identifying key features such as tumor size, shape, and texture to classify them into categories like benign or malignant.</a:t>
            </a:r>
          </a:p>
          <a:p>
            <a:r>
              <a:rPr lang="en-US" sz="2000" dirty="0">
                <a:latin typeface="Times New Roman" panose="02020603050405020304" pitchFamily="18" charset="0"/>
                <a:cs typeface="Times New Roman" panose="02020603050405020304" pitchFamily="18" charset="0"/>
              </a:rPr>
              <a:t>By integrating real-time image processing and machine learning, the project aims to streamline the diagnostic process, making it adaptable to various types of brain tumors while enhancing overall medical analysis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183"/>
            <a:ext cx="8473580" cy="742222"/>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693417" y="1216405"/>
            <a:ext cx="8654642" cy="4731389"/>
          </a:xfrm>
        </p:spPr>
        <p:txBody>
          <a:bodyPr>
            <a:normAutofit fontScale="57500" lnSpcReduction="20000"/>
          </a:bodyPr>
          <a:lstStyle/>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335" dirty="0">
                <a:latin typeface="Times New Roman" panose="02020603050405020304" pitchFamily="18" charset="0"/>
                <a:cs typeface="Times New Roman" panose="02020603050405020304" pitchFamily="18" charset="0"/>
              </a:rPr>
              <a:t>In the medical field, especially in areas like radiology and oncology, manual analysis of MRI scans for brain tumor detection is labor-intensive, time-consuming, and prone to human error. This project presents an automated system that leverages machine learning to detect and classify brain tumors based on MRI images, focusing on features such as tumor size, shape, texture, and irregularities. The system utilizes a hybrid model combining pre-trained Convolutional Neural Networks (CNNs) for feature extraction with traditional machine learning classifiers such as Support Vector Machines (SVM) and Random Forests for classification.</a:t>
            </a:r>
          </a:p>
          <a:p>
            <a:pPr marL="0" indent="0" algn="just">
              <a:lnSpc>
                <a:spcPct val="120000"/>
              </a:lnSpc>
              <a:buNone/>
            </a:pPr>
            <a:r>
              <a:rPr lang="en-US" sz="3335" dirty="0">
                <a:latin typeface="Times New Roman" panose="02020603050405020304" pitchFamily="18" charset="0"/>
                <a:cs typeface="Times New Roman" panose="02020603050405020304" pitchFamily="18" charset="0"/>
              </a:rPr>
              <a:t>By automating the tumor detection process, the system aims to enhance diagnostic accuracy, reduce costs, and improve efficiency in medical analysis, offering flexibility and scalability for large-scale healthcare institutions. The proposed solution can be applied across various types of brain tumors, making it adaptable for different medical environments where early and accurate detection is crucial for patient care.</a:t>
            </a:r>
          </a:p>
        </p:txBody>
      </p:sp>
      <p:sp>
        <p:nvSpPr>
          <p:cNvPr id="4" name="Slide Number Placeholder 3"/>
          <p:cNvSpPr>
            <a:spLocks noGrp="1"/>
          </p:cNvSpPr>
          <p:nvPr>
            <p:ph type="sldNum" sz="quarter" idx="12"/>
          </p:nvPr>
        </p:nvSpPr>
        <p:spPr/>
        <p:txBody>
          <a:bodyPr/>
          <a:lstStyle/>
          <a:p>
            <a:fld id="{EA3CA315-6BA9-428C-B921-5D9429A2F854}" type="slidenum">
              <a:rPr lang="en-IN" smtClean="0"/>
              <a:t>3</a:t>
            </a:fld>
            <a:endParaRPr lang="en-IN" dirty="0"/>
          </a:p>
        </p:txBody>
      </p:sp>
      <p:sp>
        <p:nvSpPr>
          <p:cNvPr id="5" name="Date Placeholder 4"/>
          <p:cNvSpPr>
            <a:spLocks noGrp="1"/>
          </p:cNvSpPr>
          <p:nvPr>
            <p:ph type="dt" sz="half" idx="10"/>
          </p:nvPr>
        </p:nvSpPr>
        <p:spPr/>
        <p:txBody>
          <a:bodyPr/>
          <a:lstStyle/>
          <a:p>
            <a:fld id="{EF02793E-FBB9-45EE-9488-01A3CD1AC7EC}" type="datetime1">
              <a:rPr lang="en-US" smtClean="0"/>
              <a:t>10/13/2024</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32" name="Content Placeholder 31"/>
          <p:cNvGraphicFramePr>
            <a:graphicFrameLocks noGrp="1"/>
          </p:cNvGraphicFramePr>
          <p:nvPr>
            <p:ph idx="1"/>
          </p:nvPr>
        </p:nvGraphicFramePr>
        <p:xfrm>
          <a:off x="838200" y="1468317"/>
          <a:ext cx="10515600" cy="4712677"/>
        </p:xfrm>
        <a:graphic>
          <a:graphicData uri="http://schemas.openxmlformats.org/drawingml/2006/table">
            <a:tbl>
              <a:tblPr firstRow="1" bandRow="1">
                <a:tableStyleId>{073A0DAA-6AF3-43AB-8588-CEC1D06C72B9}</a:tableStyleId>
              </a:tblPr>
              <a:tblGrid>
                <a:gridCol w="5257800"/>
                <a:gridCol w="5257800"/>
              </a:tblGrid>
              <a:tr h="419543">
                <a:tc>
                  <a:txBody>
                    <a:bodyPr/>
                    <a:lstStyle/>
                    <a:p>
                      <a:pPr fontAlgn="b"/>
                      <a:r>
                        <a:rPr lang="en-IN" sz="1500" b="1">
                          <a:effectLst/>
                          <a:latin typeface="Times New Roman" panose="02020603050405020304" pitchFamily="18" charset="0"/>
                          <a:cs typeface="Times New Roman" panose="02020603050405020304" pitchFamily="18" charset="0"/>
                        </a:rPr>
                        <a:t>Reference Paper</a:t>
                      </a:r>
                      <a:endParaRPr lang="en-IN" sz="1500" b="1" dirty="0">
                        <a:effectLst/>
                        <a:latin typeface="Times New Roman" panose="02020603050405020304" pitchFamily="18" charset="0"/>
                        <a:cs typeface="Times New Roman" panose="02020603050405020304" pitchFamily="18" charset="0"/>
                      </a:endParaRPr>
                    </a:p>
                  </a:txBody>
                  <a:tcPr anchor="b"/>
                </a:tc>
                <a:tc>
                  <a:txBody>
                    <a:bodyPr/>
                    <a:lstStyle/>
                    <a:p>
                      <a:pPr fontAlgn="b"/>
                      <a:r>
                        <a:rPr lang="en-IN" sz="1500" b="1">
                          <a:effectLst/>
                          <a:latin typeface="Times New Roman" panose="02020603050405020304" pitchFamily="18" charset="0"/>
                          <a:cs typeface="Times New Roman" panose="02020603050405020304" pitchFamily="18" charset="0"/>
                        </a:rPr>
                        <a:t>Analysis</a:t>
                      </a:r>
                      <a:endParaRPr lang="en-IN" sz="1500" b="1" dirty="0">
                        <a:effectLst/>
                        <a:latin typeface="Times New Roman" panose="02020603050405020304" pitchFamily="18" charset="0"/>
                        <a:cs typeface="Times New Roman" panose="02020603050405020304" pitchFamily="18" charset="0"/>
                      </a:endParaRPr>
                    </a:p>
                  </a:txBody>
                  <a:tcPr anchor="b"/>
                </a:tc>
              </a:tr>
              <a:tr h="879317">
                <a:tc>
                  <a:txBody>
                    <a:bodyPr/>
                    <a:lstStyle/>
                    <a:p>
                      <a:pPr fontAlgn="base"/>
                      <a:r>
                        <a:rPr lang="en-US" sz="1500">
                          <a:effectLst/>
                          <a:latin typeface="Times New Roman" panose="02020603050405020304" pitchFamily="18" charset="0"/>
                          <a:cs typeface="Times New Roman" panose="02020603050405020304" pitchFamily="18" charset="0"/>
                        </a:rPr>
                        <a:t>ResNet50-SVM Based Transfer Learning for Brain Tumor Classification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Used ResNet50 with SVM for brain tumor classification, achieving 95.08% accuracy. Transfer learning improved generalization, especially with smaller MRI datasets.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600"/>
                        <a:t>VGG-Based CNN for Brain Tumor Detection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a:effectLst/>
                          <a:latin typeface="Times New Roman" panose="02020603050405020304" pitchFamily="18" charset="0"/>
                          <a:cs typeface="Times New Roman" panose="02020603050405020304" pitchFamily="18" charset="0"/>
                        </a:rPr>
                        <a:t>VGG-based CNN achieved 96% accuracy in detecting brain tumors, showing the model’s capability to handle complex classification tasks such as distinguishing tumor types.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Transfer Learning with VGG-19 for MRI-Based Tumor Classification (2022)</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Reached 97.37% accuracy using a VGG-19 transfer learning model for classifying brain tumors. Fine-tuning improved performance on this specific diagnostic task.</a:t>
                      </a:r>
                    </a:p>
                  </a:txBody>
                  <a:tcPr anchor="ctr"/>
                </a:tc>
              </a:tr>
              <a:tr h="1137939">
                <a:tc>
                  <a:txBody>
                    <a:bodyPr/>
                    <a:lstStyle/>
                    <a:p>
                      <a:pPr fontAlgn="base"/>
                      <a:r>
                        <a:rPr lang="en-IN" sz="1500" dirty="0">
                          <a:effectLst/>
                          <a:latin typeface="Times New Roman" panose="02020603050405020304" pitchFamily="18" charset="0"/>
                          <a:cs typeface="Times New Roman" panose="02020603050405020304" pitchFamily="18" charset="0"/>
                        </a:rPr>
                        <a:t>CNN vs Vision Transformers for Brain MRI Classification (2022)</a:t>
                      </a:r>
                    </a:p>
                  </a:txBody>
                  <a:tcPr anchor="ctr"/>
                </a:tc>
                <a:tc>
                  <a:txBody>
                    <a:bodyPr/>
                    <a:lstStyle/>
                    <a:p>
                      <a:pPr fontAlgn="base"/>
                      <a:r>
                        <a:rPr lang="en-US" sz="1500">
                          <a:effectLst/>
                          <a:latin typeface="Times New Roman" panose="02020603050405020304" pitchFamily="18" charset="0"/>
                          <a:cs typeface="Times New Roman" panose="02020603050405020304" pitchFamily="18" charset="0"/>
                        </a:rPr>
                        <a:t>Demonstrated 95% accuracy using CNN and Vision Transformers for MRI brain tumor classification. However, CNN models outperformed ViTs with smaller MRI datasets.</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331"/>
            <a:ext cx="7351295" cy="557296"/>
          </a:xfrm>
        </p:spPr>
        <p:txBody>
          <a:bodyPr>
            <a:no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p>
        </p:txBody>
      </p:sp>
      <p:sp>
        <p:nvSpPr>
          <p:cNvPr id="3" name="Content Placeholder 2"/>
          <p:cNvSpPr>
            <a:spLocks noGrp="1"/>
          </p:cNvSpPr>
          <p:nvPr>
            <p:ph idx="1"/>
          </p:nvPr>
        </p:nvSpPr>
        <p:spPr>
          <a:xfrm>
            <a:off x="838200" y="1204181"/>
            <a:ext cx="10912642" cy="5052240"/>
          </a:xfrm>
        </p:spPr>
        <p:txBody>
          <a:bodyPr>
            <a:normAutofit/>
          </a:bodyPr>
          <a:lstStyle/>
          <a:p>
            <a:pPr algn="just"/>
            <a:r>
              <a:rPr lang="en-US" sz="2400" dirty="0">
                <a:latin typeface="Times New Roman" panose="02020603050405020304" pitchFamily="18" charset="0"/>
                <a:cs typeface="Times New Roman" panose="02020603050405020304" pitchFamily="18" charset="0"/>
              </a:rPr>
              <a:t>Current brain tumor detection in MRI scans is often performed manually by radiologists, making the process slow, costly, and prone to human error.</a:t>
            </a:r>
          </a:p>
          <a:p>
            <a:pPr algn="just"/>
            <a:r>
              <a:rPr lang="en-US" sz="2400" dirty="0">
                <a:latin typeface="Times New Roman" panose="02020603050405020304" pitchFamily="18" charset="0"/>
                <a:cs typeface="Times New Roman" panose="02020603050405020304" pitchFamily="18" charset="0"/>
              </a:rPr>
              <a:t>While some hospitals use basic automated systems with simple image processing, these systems struggle with complex features like tumor texture, irregular shape, and boundary definition, often requiring recalibration for different types of brain tumors.</a:t>
            </a:r>
          </a:p>
          <a:p>
            <a:pPr algn="just"/>
            <a:r>
              <a:rPr lang="en-US" sz="2400" dirty="0">
                <a:latin typeface="Times New Roman" panose="02020603050405020304" pitchFamily="18" charset="0"/>
                <a:cs typeface="Times New Roman" panose="02020603050405020304" pitchFamily="18" charset="0"/>
              </a:rPr>
              <a:t>They also perform poorly under varying imaging conditions and large-scale diagnostic operations.</a:t>
            </a:r>
          </a:p>
          <a:p>
            <a:pPr algn="just"/>
            <a:r>
              <a:rPr lang="en-US" sz="2400" dirty="0">
                <a:latin typeface="Times New Roman" panose="02020603050405020304" pitchFamily="18" charset="0"/>
                <a:cs typeface="Times New Roman" panose="02020603050405020304" pitchFamily="18" charset="0"/>
              </a:rPr>
              <a:t>Most automated solutions are tailored to specific tumor types and require expensive setups, limiting their broader application.</a:t>
            </a:r>
          </a:p>
          <a:p>
            <a:pPr algn="just"/>
            <a:r>
              <a:rPr lang="en-US" sz="2400" dirty="0">
                <a:latin typeface="Times New Roman" panose="02020603050405020304" pitchFamily="18" charset="0"/>
                <a:cs typeface="Times New Roman" panose="02020603050405020304" pitchFamily="18" charset="0"/>
              </a:rPr>
              <a:t>Therefore, there is a demand for a more adaptable, scalable, and cost-effective solution that can handle diverse types of brain tumors and improve diagnostic accuracy across various medical environments.</a:t>
            </a:r>
          </a:p>
        </p:txBody>
      </p:sp>
      <p:sp>
        <p:nvSpPr>
          <p:cNvPr id="4" name="Slide Number Placeholder 3"/>
          <p:cNvSpPr>
            <a:spLocks noGrp="1"/>
          </p:cNvSpPr>
          <p:nvPr>
            <p:ph type="sldNum" sz="quarter" idx="12"/>
          </p:nvPr>
        </p:nvSpPr>
        <p:spPr/>
        <p:txBody>
          <a:bodyPr/>
          <a:lstStyle/>
          <a:p>
            <a:fld id="{EA3CA315-6BA9-428C-B921-5D9429A2F854}" type="slidenum">
              <a:rPr lang="en-IN" smtClean="0"/>
              <a:t>5</a:t>
            </a:fld>
            <a:endParaRPr lang="en-IN"/>
          </a:p>
        </p:txBody>
      </p:sp>
      <p:sp>
        <p:nvSpPr>
          <p:cNvPr id="5" name="Date Placeholder 4"/>
          <p:cNvSpPr>
            <a:spLocks noGrp="1"/>
          </p:cNvSpPr>
          <p:nvPr>
            <p:ph type="dt" sz="half" idx="10"/>
          </p:nvPr>
        </p:nvSpPr>
        <p:spPr/>
        <p:txBody>
          <a:bodyPr/>
          <a:lstStyle/>
          <a:p>
            <a:fld id="{8546C534-3373-4EF0-90FA-026BF6171041}" type="datetime1">
              <a:rPr lang="en-US" smtClean="0"/>
              <a:t>10/13/2024</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899"/>
            <a:ext cx="4584032" cy="565317"/>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838200" y="1284206"/>
            <a:ext cx="11024937" cy="5437271"/>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The proposed system automates the detection and classification of brain tumors using a hybrid model of Convolutional Neural Networks (CNNs) for feature extraction and traditional classifiers like Support Vector Machines (SVM) or Random Forest for classification.</a:t>
            </a:r>
          </a:p>
          <a:p>
            <a:pPr>
              <a:lnSpc>
                <a:spcPct val="100000"/>
              </a:lnSpc>
            </a:pPr>
            <a:r>
              <a:rPr lang="en-US" sz="2400" dirty="0">
                <a:latin typeface="Times New Roman" panose="02020603050405020304" pitchFamily="18" charset="0"/>
                <a:cs typeface="Times New Roman" panose="02020603050405020304" pitchFamily="18" charset="0"/>
              </a:rPr>
              <a:t>It operates in real-time, making it suitable for large-scale applications in healthcare institutions such as hospitals and diagnostic centers.</a:t>
            </a:r>
          </a:p>
          <a:p>
            <a:pPr>
              <a:lnSpc>
                <a:spcPct val="100000"/>
              </a:lnSpc>
            </a:pPr>
            <a:r>
              <a:rPr lang="en-US" sz="2400" dirty="0">
                <a:latin typeface="Times New Roman" panose="02020603050405020304" pitchFamily="18" charset="0"/>
                <a:cs typeface="Times New Roman" panose="02020603050405020304" pitchFamily="18" charset="0"/>
              </a:rPr>
              <a:t>The system is versatile, capable of handling various types of brain tumors, and scalable to process large volumes of MRI data efficiently.</a:t>
            </a:r>
          </a:p>
          <a:p>
            <a:pPr>
              <a:lnSpc>
                <a:spcPct val="100000"/>
              </a:lnSpc>
            </a:pPr>
            <a:r>
              <a:rPr lang="en-US" sz="2400" dirty="0">
                <a:latin typeface="Times New Roman" panose="02020603050405020304" pitchFamily="18" charset="0"/>
                <a:cs typeface="Times New Roman" panose="02020603050405020304" pitchFamily="18" charset="0"/>
              </a:rPr>
              <a:t>It integrates with existing medical imaging hardware cost-effectively and offers enhanced accuracy, even in challenging imaging conditions.</a:t>
            </a:r>
          </a:p>
          <a:p>
            <a:pPr>
              <a:lnSpc>
                <a:spcPct val="100000"/>
              </a:lnSpc>
            </a:pPr>
            <a:r>
              <a:rPr lang="en-US" sz="2400" dirty="0">
                <a:latin typeface="Times New Roman" panose="02020603050405020304" pitchFamily="18" charset="0"/>
                <a:cs typeface="Times New Roman" panose="02020603050405020304" pitchFamily="18" charset="0"/>
              </a:rPr>
              <a:t>This solution addresses the limitations of existing methods by providing a flexible, accurate, and adaptable approach for brain tumor detection, ultimately improving diagnosis and patient outcomes.</a:t>
            </a:r>
          </a:p>
        </p:txBody>
      </p:sp>
      <p:sp>
        <p:nvSpPr>
          <p:cNvPr id="4" name="Slide Number Placeholder 3"/>
          <p:cNvSpPr>
            <a:spLocks noGrp="1"/>
          </p:cNvSpPr>
          <p:nvPr>
            <p:ph type="sldNum" sz="quarter" idx="12"/>
          </p:nvPr>
        </p:nvSpPr>
        <p:spPr/>
        <p:txBody>
          <a:bodyPr/>
          <a:lstStyle/>
          <a:p>
            <a:fld id="{EA3CA315-6BA9-428C-B921-5D9429A2F854}" type="slidenum">
              <a:rPr lang="en-IN" smtClean="0"/>
              <a:t>6</a:t>
            </a:fld>
            <a:endParaRPr lang="en-IN"/>
          </a:p>
        </p:txBody>
      </p:sp>
      <p:sp>
        <p:nvSpPr>
          <p:cNvPr id="5" name="Date Placeholder 4"/>
          <p:cNvSpPr>
            <a:spLocks noGrp="1"/>
          </p:cNvSpPr>
          <p:nvPr>
            <p:ph type="dt" sz="half" idx="10"/>
          </p:nvPr>
        </p:nvSpPr>
        <p:spPr/>
        <p:txBody>
          <a:bodyPr/>
          <a:lstStyle/>
          <a:p>
            <a:fld id="{1B694F1C-A733-42D2-93CE-902887D61289}" type="datetime1">
              <a:rPr lang="en-US" smtClean="0"/>
              <a:t>10/13/2024</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9589477" cy="4351338"/>
          </a:xfrm>
        </p:spPr>
        <p:txBody>
          <a:bodyPr>
            <a:normAutofit/>
          </a:bodyPr>
          <a:lstStyle/>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1.  Tandel, G. S., et al. "A Review on a Deep Learning Perspective in Brain Cancer Classification." IEEE Reviews in Biomedical Engineering, vol. 14, pp. 42-58,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2.  Reza, S. M., et al. "Deep Learning-Based Brain Tumor Detection and Classification from MRI Images Using Transfer Learning." IEEE Access, vol. 9, pp. 103374-103383,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3. Rathore, S., et al. "Brain Tumor Segmentation with Deep Neural Networks: A Review." IEEE Transactions on Neural Networks and Learning Systems, vol. 32, no. 5, pp. 1230-1244,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4. Chen, H., et al. "S3D-UNet: Separable 3D U-Net for Brain Tumor Segmentation." IEEE Access, vol. 8, pp. 155499-155508,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927</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 Neue</vt:lpstr>
      <vt:lpstr>Times New Roman</vt:lpstr>
      <vt:lpstr>Office Theme</vt:lpstr>
      <vt:lpstr>MRI Brain Tumor Detection using Deep Learning</vt:lpstr>
      <vt:lpstr>INTRODUCTION </vt:lpstr>
      <vt:lpstr>ABSTRACT </vt:lpstr>
      <vt:lpstr>LITERATURE SURVEY</vt:lpstr>
      <vt:lpstr>EXISTING SYSTEM:</vt:lpstr>
      <vt:lpstr>PROPOSED SYSTEM:</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Brain Tumor Detection using Deep Learning</dc:title>
  <dc:creator>Adithyaa M A</dc:creator>
  <cp:lastModifiedBy>Revanth Gokul .P</cp:lastModifiedBy>
  <cp:revision>12</cp:revision>
  <dcterms:created xsi:type="dcterms:W3CDTF">2024-08-12T15:17:00Z</dcterms:created>
  <dcterms:modified xsi:type="dcterms:W3CDTF">2024-10-13T10:08:34Z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B3C8212F7CC44478BCC758DF3DBD2883_12</vt:lpwstr>
  </property>
  <property fmtid="{D5CDD505-2E9C-101B-9397-08002B2CF9AE}" pid="3" name="KSOProductBuildVer">
    <vt:lpwstr>1033-12.2.0.18586</vt:lpwstr>
  </property>
</Properties>
</file>