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97" r:id="rId3"/>
    <p:sldId id="287" r:id="rId4"/>
    <p:sldId id="290" r:id="rId5"/>
    <p:sldId id="29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9" d="100"/>
          <a:sy n="89"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CE14059-56B9-4FF8-8FB9-4E84A3EA52A6}"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CE14059-56B9-4FF8-8FB9-4E84A3EA52A6}"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14059-56B9-4FF8-8FB9-4E84A3EA52A6}"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14059-56B9-4FF8-8FB9-4E84A3EA52A6}" type="datetimeFigureOut">
              <a:rPr lang="en-IN" smtClean="0"/>
              <a:t>13-10-2024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4377E-2DB9-45CD-891A-D62ADBC6CDF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173" y="1776915"/>
            <a:ext cx="10038826" cy="1722741"/>
          </a:xfrm>
        </p:spPr>
        <p:txBody>
          <a:bodyPr>
            <a:normAutofit/>
          </a:bodyPr>
          <a:lstStyle/>
          <a:p>
            <a:r>
              <a:rPr lang="en-US" altLang="en-IN" sz="3400" b="1" dirty="0">
                <a:latin typeface="Times New Roman" panose="02020603050405020304" pitchFamily="18" charset="0"/>
                <a:cs typeface="Times New Roman" panose="02020603050405020304" pitchFamily="18" charset="0"/>
              </a:rPr>
              <a:t>MRI Brain Tumor Detection using Deep Learning</a:t>
            </a:r>
          </a:p>
        </p:txBody>
      </p:sp>
      <p:sp>
        <p:nvSpPr>
          <p:cNvPr id="3" name="Subtitle 2"/>
          <p:cNvSpPr>
            <a:spLocks noGrp="1"/>
          </p:cNvSpPr>
          <p:nvPr>
            <p:ph type="subTitle" idx="1"/>
          </p:nvPr>
        </p:nvSpPr>
        <p:spPr>
          <a:xfrm>
            <a:off x="441158" y="4460290"/>
            <a:ext cx="2838937" cy="1655762"/>
          </a:xfrm>
        </p:spPr>
        <p:txBody>
          <a:bodyPr>
            <a:normAutofit/>
          </a:bodyPr>
          <a:lstStyle/>
          <a:p>
            <a:pPr algn="l"/>
            <a:r>
              <a:rPr lang="en-IN" dirty="0">
                <a:latin typeface="Times New Roman" panose="02020603050405020304" pitchFamily="18" charset="0"/>
                <a:cs typeface="Times New Roman" panose="02020603050405020304" pitchFamily="18" charset="0"/>
              </a:rPr>
              <a:t>Guide :</a:t>
            </a:r>
          </a:p>
          <a:p>
            <a:pPr algn="l"/>
            <a:r>
              <a:rPr lang="en-US" sz="1800" b="0" i="0" u="none" strike="noStrike" dirty="0">
                <a:solidFill>
                  <a:srgbClr val="000000"/>
                </a:solidFill>
                <a:effectLst/>
                <a:latin typeface="Times New Roman" panose="02020603050405020304" pitchFamily="18" charset="0"/>
              </a:rPr>
              <a:t>Mr. S Sreeraj</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Assistant Professor    </a:t>
            </a:r>
            <a:br>
              <a:rPr lang="en-US" sz="1800" b="0" i="0" u="none" strike="noStrike" dirty="0">
                <a:solidFill>
                  <a:srgbClr val="000000"/>
                </a:solidFill>
                <a:effectLst/>
                <a:latin typeface="Times New Roman" panose="02020603050405020304" pitchFamily="18" charset="0"/>
              </a:rPr>
            </a:br>
            <a:r>
              <a:rPr lang="en-US" sz="1800" b="0" i="0" u="none" strike="noStrike" dirty="0" err="1">
                <a:solidFill>
                  <a:srgbClr val="000000"/>
                </a:solidFill>
                <a:effectLst/>
                <a:latin typeface="Times New Roman" panose="02020603050405020304" pitchFamily="18" charset="0"/>
              </a:rPr>
              <a:t>M.Tech</a:t>
            </a:r>
            <a:r>
              <a:rPr lang="en-US" sz="1800" b="0" i="0" u="none" strike="noStrike" dirty="0">
                <a:solidFill>
                  <a:srgbClr val="000000"/>
                </a:solidFill>
                <a:effectLst/>
                <a:latin typeface="Times New Roman" panose="02020603050405020304" pitchFamily="18" charset="0"/>
              </a:rPr>
              <a:t> CSE</a:t>
            </a:r>
            <a:endParaRPr lang="en-IN"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9723852" y="4435339"/>
            <a:ext cx="202699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dirty="0">
                <a:latin typeface="Times New Roman" panose="02020603050405020304" pitchFamily="18" charset="0"/>
                <a:cs typeface="Times New Roman" panose="02020603050405020304" pitchFamily="18" charset="0"/>
              </a:rPr>
              <a:t>Team : </a:t>
            </a:r>
          </a:p>
          <a:p>
            <a:pPr algn="l"/>
            <a:r>
              <a:rPr lang="en-US" altLang="en-IN" sz="1800" dirty="0">
                <a:latin typeface="Times New Roman" panose="02020603050405020304" pitchFamily="18" charset="0"/>
                <a:cs typeface="Times New Roman" panose="02020603050405020304" pitchFamily="18" charset="0"/>
              </a:rPr>
              <a:t>Revanth P</a:t>
            </a:r>
            <a:r>
              <a:rPr lang="en-IN" sz="1800" dirty="0">
                <a:latin typeface="Times New Roman" panose="02020603050405020304" pitchFamily="18" charset="0"/>
                <a:cs typeface="Times New Roman" panose="02020603050405020304" pitchFamily="18" charset="0"/>
              </a:rPr>
              <a:t>         20epci0</a:t>
            </a:r>
            <a:r>
              <a:rPr lang="en-US" altLang="en-IN" sz="1800" dirty="0">
                <a:latin typeface="Times New Roman" panose="02020603050405020304" pitchFamily="18" charset="0"/>
                <a:cs typeface="Times New Roman" panose="02020603050405020304" pitchFamily="18" charset="0"/>
              </a:rPr>
              <a:t>32</a:t>
            </a:r>
          </a:p>
        </p:txBody>
      </p:sp>
      <p:sp>
        <p:nvSpPr>
          <p:cNvPr id="7" name="TextBox 6"/>
          <p:cNvSpPr txBox="1"/>
          <p:nvPr/>
        </p:nvSpPr>
        <p:spPr>
          <a:xfrm>
            <a:off x="83890" y="99857"/>
            <a:ext cx="11771226" cy="2123658"/>
          </a:xfrm>
          <a:prstGeom prst="rect">
            <a:avLst/>
          </a:prstGeom>
          <a:noFill/>
        </p:spPr>
        <p:txBody>
          <a:bodyPr wrap="square">
            <a:spAutoFit/>
          </a:bodyPr>
          <a:lstStyle/>
          <a:p>
            <a:pPr algn="ctr"/>
            <a:r>
              <a:rPr lang="en-US" sz="2400" b="1" dirty="0">
                <a:solidFill>
                  <a:srgbClr val="044063"/>
                </a:solidFill>
                <a:latin typeface="Helvetica Neue"/>
              </a:rPr>
              <a:t>SRI KRISHNA COLLEGE OF ENGINEERING AND TECHNOLOGY</a:t>
            </a:r>
            <a:endParaRPr lang="en-US" dirty="0"/>
          </a:p>
          <a:p>
            <a:pPr algn="ctr"/>
            <a:r>
              <a:rPr lang="en-US" dirty="0"/>
              <a:t/>
            </a:r>
            <a:br>
              <a:rPr lang="en-US" dirty="0"/>
            </a:br>
            <a:r>
              <a:rPr lang="en-US" b="1" dirty="0" err="1">
                <a:solidFill>
                  <a:srgbClr val="044063"/>
                </a:solidFill>
                <a:latin typeface="Helvetica Neue"/>
              </a:rPr>
              <a:t>Kuniyamuthur</a:t>
            </a:r>
            <a:r>
              <a:rPr lang="en-US" b="1" dirty="0">
                <a:solidFill>
                  <a:srgbClr val="044063"/>
                </a:solidFill>
                <a:latin typeface="Helvetica Neue"/>
              </a:rPr>
              <a:t>, Coimbatore.</a:t>
            </a:r>
            <a:endParaRPr lang="en-US" dirty="0"/>
          </a:p>
          <a:p>
            <a:pPr algn="ctr"/>
            <a:r>
              <a:rPr lang="en-US" dirty="0"/>
              <a:t/>
            </a:r>
            <a:br>
              <a:rPr lang="en-US" dirty="0"/>
            </a:br>
            <a:r>
              <a:rPr lang="en-US" b="1" dirty="0">
                <a:solidFill>
                  <a:srgbClr val="044063"/>
                </a:solidFill>
                <a:latin typeface="Helvetica Neue"/>
              </a:rPr>
              <a:t>Department of </a:t>
            </a:r>
            <a:r>
              <a:rPr lang="en-US" b="1" dirty="0" err="1">
                <a:solidFill>
                  <a:srgbClr val="044063"/>
                </a:solidFill>
                <a:latin typeface="Helvetica Neue"/>
              </a:rPr>
              <a:t>M.Tech</a:t>
            </a:r>
            <a:r>
              <a:rPr lang="en-US" b="1" dirty="0">
                <a:solidFill>
                  <a:srgbClr val="044063"/>
                </a:solidFill>
                <a:latin typeface="Helvetica Neue"/>
              </a:rPr>
              <a:t> Computer Science and Engineering</a:t>
            </a:r>
            <a:endParaRPr lang="en-US" dirty="0"/>
          </a:p>
          <a:p>
            <a:r>
              <a:rPr lang="en-US" dirty="0"/>
              <a:t/>
            </a:r>
            <a:br>
              <a:rPr lang="en-US" dirty="0"/>
            </a:br>
            <a:endParaRPr lang="en-IN"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2412" y="99857"/>
            <a:ext cx="840882" cy="10305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34761" y="3619805"/>
            <a:ext cx="1922478" cy="400110"/>
          </a:xfrm>
          <a:prstGeom prst="rect">
            <a:avLst/>
          </a:prstGeom>
          <a:noFill/>
        </p:spPr>
        <p:txBody>
          <a:bodyPr wrap="square" rtlCol="0">
            <a:spAutoFit/>
          </a:bodyPr>
          <a:lstStyle/>
          <a:p>
            <a:r>
              <a:rPr lang="en-IN" sz="2000" b="1" smtClean="0">
                <a:latin typeface="Times New Roman" panose="02020603050405020304" pitchFamily="18" charset="0"/>
                <a:cs typeface="Times New Roman" panose="02020603050405020304" pitchFamily="18" charset="0"/>
              </a:rPr>
              <a:t>Zeroth</a:t>
            </a:r>
            <a:r>
              <a:rPr lang="en-IN" sz="2000" b="1"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Review </a:t>
            </a:r>
          </a:p>
        </p:txBody>
      </p:sp>
      <p:sp>
        <p:nvSpPr>
          <p:cNvPr id="5" name="Date Placeholder 4"/>
          <p:cNvSpPr>
            <a:spLocks noGrp="1"/>
          </p:cNvSpPr>
          <p:nvPr>
            <p:ph type="dt" sz="half" idx="10"/>
          </p:nvPr>
        </p:nvSpPr>
        <p:spPr/>
        <p:txBody>
          <a:bodyPr/>
          <a:lstStyle/>
          <a:p>
            <a:fld id="{8F3D49B7-C350-4486-84B6-8F4FE9174CD6}" type="datetime1">
              <a:rPr lang="en-US" smtClean="0"/>
              <a:t>10/13/2024</a:t>
            </a:fld>
            <a:endParaRPr lang="en-IN" dirty="0"/>
          </a:p>
        </p:txBody>
      </p:sp>
      <p:sp>
        <p:nvSpPr>
          <p:cNvPr id="6" name="Slide Number Placeholder 5"/>
          <p:cNvSpPr>
            <a:spLocks noGrp="1"/>
          </p:cNvSpPr>
          <p:nvPr>
            <p:ph type="sldNum" sz="quarter" idx="12"/>
          </p:nvPr>
        </p:nvSpPr>
        <p:spPr/>
        <p:txBody>
          <a:bodyPr/>
          <a:lstStyle/>
          <a:p>
            <a:fld id="{EA3CA315-6BA9-428C-B921-5D9429A2F854}" type="slidenum">
              <a:rPr lang="en-IN" smtClean="0"/>
              <a:t>1</a:t>
            </a:fld>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78" y="251670"/>
            <a:ext cx="922790" cy="895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INTRODUCTION</a:t>
            </a:r>
            <a:br>
              <a:rPr lang="en-IN" sz="2800" b="1" dirty="0">
                <a:latin typeface="Times New Roman" panose="02020603050405020304" pitchFamily="18" charset="0"/>
                <a:cs typeface="Times New Roman" panose="02020603050405020304" pitchFamily="18" charset="0"/>
              </a:rPr>
            </a:br>
            <a:endParaRPr lang="en-IN" sz="2800" b="1" dirty="0"/>
          </a:p>
        </p:txBody>
      </p:sp>
      <p:sp>
        <p:nvSpPr>
          <p:cNvPr id="3" name="Content Placeholder 2"/>
          <p:cNvSpPr>
            <a:spLocks noGrp="1"/>
          </p:cNvSpPr>
          <p:nvPr>
            <p:ph idx="1"/>
          </p:nvPr>
        </p:nvSpPr>
        <p:spPr>
          <a:xfrm>
            <a:off x="838200" y="1465141"/>
            <a:ext cx="10515600" cy="4351338"/>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focuses on developing an automated brain tumor detection system using MRI imaging, machine learning, and computer vision.</a:t>
            </a:r>
          </a:p>
          <a:p>
            <a:r>
              <a:rPr lang="en-US" sz="2000" dirty="0">
                <a:latin typeface="Times New Roman" panose="02020603050405020304" pitchFamily="18" charset="0"/>
                <a:cs typeface="Times New Roman" panose="02020603050405020304" pitchFamily="18" charset="0"/>
              </a:rPr>
              <a:t>By leveraging Convolutional Neural Networks (CNNs) for feature extraction and classifiers like Support Vector Machines (SVM) and Random Forest (RF), the system aims to improve the accuracy, efficiency, and scalability of detecting and classifying brain tumors, aiding in early diagnosis and treatment planning.</a:t>
            </a:r>
          </a:p>
          <a:p>
            <a:r>
              <a:rPr lang="en-US" sz="2000" dirty="0">
                <a:latin typeface="Times New Roman" panose="02020603050405020304" pitchFamily="18" charset="0"/>
                <a:cs typeface="Times New Roman" panose="02020603050405020304" pitchFamily="18" charset="0"/>
              </a:rPr>
              <a:t>The system processes MRI images of the brain, automatically identifying key features such as tumor size, shape, and texture to classify them into categories like benign or malignant.</a:t>
            </a:r>
          </a:p>
          <a:p>
            <a:r>
              <a:rPr lang="en-US" sz="2000" dirty="0">
                <a:latin typeface="Times New Roman" panose="02020603050405020304" pitchFamily="18" charset="0"/>
                <a:cs typeface="Times New Roman" panose="02020603050405020304" pitchFamily="18" charset="0"/>
              </a:rPr>
              <a:t>By integrating real-time image processing and machine learning, the project aims to streamline the diagnostic process, making it adaptable to various types of brain tumors while enhancing overall medical analysis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183"/>
            <a:ext cx="8473580" cy="742222"/>
          </a:xfrm>
        </p:spPr>
        <p:txBody>
          <a:bodyPr>
            <a:normAutofit/>
          </a:bodyPr>
          <a:lstStyle/>
          <a:p>
            <a:r>
              <a:rPr lang="en-IN" sz="2800" b="1" dirty="0">
                <a:latin typeface="Times New Roman" panose="02020603050405020304" pitchFamily="18" charset="0"/>
                <a:cs typeface="Times New Roman" panose="02020603050405020304" pitchFamily="18" charset="0"/>
              </a:rPr>
              <a:t>ABSTRACT </a:t>
            </a:r>
          </a:p>
        </p:txBody>
      </p:sp>
      <p:sp>
        <p:nvSpPr>
          <p:cNvPr id="3" name="Content Placeholder 2"/>
          <p:cNvSpPr>
            <a:spLocks noGrp="1"/>
          </p:cNvSpPr>
          <p:nvPr>
            <p:ph idx="1"/>
          </p:nvPr>
        </p:nvSpPr>
        <p:spPr>
          <a:xfrm>
            <a:off x="1693417" y="1216405"/>
            <a:ext cx="8654642" cy="4731389"/>
          </a:xfrm>
        </p:spPr>
        <p:txBody>
          <a:bodyPr>
            <a:normAutofit fontScale="57500" lnSpcReduction="20000"/>
          </a:bodyPr>
          <a:lstStyle/>
          <a:p>
            <a:pPr marL="0" indent="0" algn="just">
              <a:lnSpc>
                <a:spcPct val="12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3335" dirty="0">
                <a:latin typeface="Times New Roman" panose="02020603050405020304" pitchFamily="18" charset="0"/>
                <a:cs typeface="Times New Roman" panose="02020603050405020304" pitchFamily="18" charset="0"/>
              </a:rPr>
              <a:t>In the medical field, especially in areas like radiology and oncology, manual analysis of MRI scans for brain tumor detection is labor-intensive, time-consuming, and prone to human error. This project presents an automated system that leverages machine learning to detect and classify brain tumors based on MRI images, focusing on features such as tumor size, shape, texture, and irregularities. The system utilizes a hybrid model combining pre-trained Convolutional Neural Networks (CNNs) for feature extraction with traditional machine learning classifiers such as Support Vector Machines (SVM) and Random Forests for classification.</a:t>
            </a:r>
          </a:p>
          <a:p>
            <a:pPr marL="0" indent="0" algn="just">
              <a:lnSpc>
                <a:spcPct val="120000"/>
              </a:lnSpc>
              <a:buNone/>
            </a:pPr>
            <a:r>
              <a:rPr lang="en-US" sz="3335" dirty="0">
                <a:latin typeface="Times New Roman" panose="02020603050405020304" pitchFamily="18" charset="0"/>
                <a:cs typeface="Times New Roman" panose="02020603050405020304" pitchFamily="18" charset="0"/>
              </a:rPr>
              <a:t>By automating the tumor detection process, the system aims to enhance diagnostic accuracy, reduce costs, and improve efficiency in medical analysis, offering flexibility and scalability for large-scale healthcare institutions. The proposed solution can be applied across various types of brain tumors, making it adaptable for different medical environments where early and accurate detection is crucial for patient care.</a:t>
            </a:r>
          </a:p>
        </p:txBody>
      </p:sp>
      <p:sp>
        <p:nvSpPr>
          <p:cNvPr id="4" name="Slide Number Placeholder 3"/>
          <p:cNvSpPr>
            <a:spLocks noGrp="1"/>
          </p:cNvSpPr>
          <p:nvPr>
            <p:ph type="sldNum" sz="quarter" idx="12"/>
          </p:nvPr>
        </p:nvSpPr>
        <p:spPr/>
        <p:txBody>
          <a:bodyPr/>
          <a:lstStyle/>
          <a:p>
            <a:fld id="{EA3CA315-6BA9-428C-B921-5D9429A2F854}" type="slidenum">
              <a:rPr lang="en-IN" smtClean="0"/>
              <a:t>3</a:t>
            </a:fld>
            <a:endParaRPr lang="en-IN" dirty="0"/>
          </a:p>
        </p:txBody>
      </p:sp>
      <p:sp>
        <p:nvSpPr>
          <p:cNvPr id="5" name="Date Placeholder 4"/>
          <p:cNvSpPr>
            <a:spLocks noGrp="1"/>
          </p:cNvSpPr>
          <p:nvPr>
            <p:ph type="dt" sz="half" idx="10"/>
          </p:nvPr>
        </p:nvSpPr>
        <p:spPr/>
        <p:txBody>
          <a:bodyPr/>
          <a:lstStyle/>
          <a:p>
            <a:fld id="{EF02793E-FBB9-45EE-9488-01A3CD1AC7EC}" type="datetime1">
              <a:rPr lang="en-US" smtClean="0"/>
              <a:t>10/13/2024</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5331"/>
            <a:ext cx="7351295" cy="557296"/>
          </a:xfrm>
        </p:spPr>
        <p:txBody>
          <a:bodyPr>
            <a:noAutofit/>
          </a:bodyPr>
          <a:lstStyle/>
          <a:p>
            <a:r>
              <a:rPr lang="en-IN" sz="2800" b="1" dirty="0">
                <a:latin typeface="Times New Roman" panose="02020603050405020304" pitchFamily="18" charset="0"/>
                <a:cs typeface="Times New Roman" panose="02020603050405020304" pitchFamily="18" charset="0"/>
              </a:rPr>
              <a:t>EXISTING SYSTEM:</a:t>
            </a:r>
            <a:endParaRPr lang="en-IN" sz="2800" dirty="0"/>
          </a:p>
        </p:txBody>
      </p:sp>
      <p:sp>
        <p:nvSpPr>
          <p:cNvPr id="3" name="Content Placeholder 2"/>
          <p:cNvSpPr>
            <a:spLocks noGrp="1"/>
          </p:cNvSpPr>
          <p:nvPr>
            <p:ph idx="1"/>
          </p:nvPr>
        </p:nvSpPr>
        <p:spPr>
          <a:xfrm>
            <a:off x="838200" y="1204181"/>
            <a:ext cx="10912642" cy="5052240"/>
          </a:xfrm>
        </p:spPr>
        <p:txBody>
          <a:bodyPr>
            <a:normAutofit/>
          </a:bodyPr>
          <a:lstStyle/>
          <a:p>
            <a:pPr algn="just"/>
            <a:r>
              <a:rPr lang="en-US" sz="2400" dirty="0">
                <a:latin typeface="Times New Roman" panose="02020603050405020304" pitchFamily="18" charset="0"/>
                <a:cs typeface="Times New Roman" panose="02020603050405020304" pitchFamily="18" charset="0"/>
              </a:rPr>
              <a:t>Current brain tumor detection in MRI scans is often performed manually by radiologists, making the process slow, costly, and prone to human error.</a:t>
            </a:r>
          </a:p>
          <a:p>
            <a:pPr algn="just"/>
            <a:r>
              <a:rPr lang="en-US" sz="2400" dirty="0">
                <a:latin typeface="Times New Roman" panose="02020603050405020304" pitchFamily="18" charset="0"/>
                <a:cs typeface="Times New Roman" panose="02020603050405020304" pitchFamily="18" charset="0"/>
              </a:rPr>
              <a:t>While some hospitals use basic automated systems with simple image processing, these systems struggle with complex features like tumor texture, irregular shape, and boundary definition, often requiring recalibration for different types of brain tumors.</a:t>
            </a:r>
          </a:p>
          <a:p>
            <a:pPr algn="just"/>
            <a:r>
              <a:rPr lang="en-US" sz="2400" dirty="0">
                <a:latin typeface="Times New Roman" panose="02020603050405020304" pitchFamily="18" charset="0"/>
                <a:cs typeface="Times New Roman" panose="02020603050405020304" pitchFamily="18" charset="0"/>
              </a:rPr>
              <a:t>They also perform poorly under varying imaging conditions and large-scale diagnostic operations.</a:t>
            </a:r>
          </a:p>
          <a:p>
            <a:pPr algn="just"/>
            <a:r>
              <a:rPr lang="en-US" sz="2400" dirty="0">
                <a:latin typeface="Times New Roman" panose="02020603050405020304" pitchFamily="18" charset="0"/>
                <a:cs typeface="Times New Roman" panose="02020603050405020304" pitchFamily="18" charset="0"/>
              </a:rPr>
              <a:t>Most automated solutions are tailored to specific tumor types and require expensive setups, limiting their broader application.</a:t>
            </a:r>
          </a:p>
          <a:p>
            <a:pPr algn="just"/>
            <a:r>
              <a:rPr lang="en-US" sz="2400" dirty="0">
                <a:latin typeface="Times New Roman" panose="02020603050405020304" pitchFamily="18" charset="0"/>
                <a:cs typeface="Times New Roman" panose="02020603050405020304" pitchFamily="18" charset="0"/>
              </a:rPr>
              <a:t>Therefore, there is a demand for a more adaptable, scalable, and cost-effective solution that can handle diverse types of brain tumors and improve diagnostic accuracy across various medical environments.</a:t>
            </a:r>
          </a:p>
        </p:txBody>
      </p:sp>
      <p:sp>
        <p:nvSpPr>
          <p:cNvPr id="4" name="Slide Number Placeholder 3"/>
          <p:cNvSpPr>
            <a:spLocks noGrp="1"/>
          </p:cNvSpPr>
          <p:nvPr>
            <p:ph type="sldNum" sz="quarter" idx="12"/>
          </p:nvPr>
        </p:nvSpPr>
        <p:spPr/>
        <p:txBody>
          <a:bodyPr/>
          <a:lstStyle/>
          <a:p>
            <a:fld id="{EA3CA315-6BA9-428C-B921-5D9429A2F854}" type="slidenum">
              <a:rPr lang="en-IN" smtClean="0"/>
              <a:t>4</a:t>
            </a:fld>
            <a:endParaRPr lang="en-IN"/>
          </a:p>
        </p:txBody>
      </p:sp>
      <p:sp>
        <p:nvSpPr>
          <p:cNvPr id="5" name="Date Placeholder 4"/>
          <p:cNvSpPr>
            <a:spLocks noGrp="1"/>
          </p:cNvSpPr>
          <p:nvPr>
            <p:ph type="dt" sz="half" idx="10"/>
          </p:nvPr>
        </p:nvSpPr>
        <p:spPr/>
        <p:txBody>
          <a:bodyPr/>
          <a:lstStyle/>
          <a:p>
            <a:fld id="{8546C534-3373-4EF0-90FA-026BF6171041}" type="datetime1">
              <a:rPr lang="en-US" smtClean="0"/>
              <a:t>10/13/2024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2899"/>
            <a:ext cx="4584032" cy="565317"/>
          </a:xfrm>
        </p:spPr>
        <p:txBody>
          <a:bodyPr>
            <a:normAutofit/>
          </a:bodyPr>
          <a:lstStyle/>
          <a:p>
            <a:r>
              <a:rPr lang="en-IN" sz="2800" b="1" dirty="0">
                <a:latin typeface="Times New Roman" panose="02020603050405020304" pitchFamily="18" charset="0"/>
                <a:cs typeface="Times New Roman" panose="02020603050405020304" pitchFamily="18" charset="0"/>
              </a:rPr>
              <a:t>PROPOSED SYSTEM:</a:t>
            </a:r>
            <a:endParaRPr lang="en-IN" sz="2800" dirty="0"/>
          </a:p>
        </p:txBody>
      </p:sp>
      <p:sp>
        <p:nvSpPr>
          <p:cNvPr id="3" name="Content Placeholder 2"/>
          <p:cNvSpPr>
            <a:spLocks noGrp="1"/>
          </p:cNvSpPr>
          <p:nvPr>
            <p:ph idx="1"/>
          </p:nvPr>
        </p:nvSpPr>
        <p:spPr>
          <a:xfrm>
            <a:off x="838200" y="1284206"/>
            <a:ext cx="11024937" cy="5437271"/>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The proposed system automates the detection and classification of brain tumors using a hybrid model of Convolutional Neural Networks (CNNs) for feature extraction and traditional classifiers like Support Vector Machines (SVM) or Random Forest for classification.</a:t>
            </a:r>
          </a:p>
          <a:p>
            <a:pPr>
              <a:lnSpc>
                <a:spcPct val="100000"/>
              </a:lnSpc>
            </a:pPr>
            <a:r>
              <a:rPr lang="en-US" sz="2400" dirty="0">
                <a:latin typeface="Times New Roman" panose="02020603050405020304" pitchFamily="18" charset="0"/>
                <a:cs typeface="Times New Roman" panose="02020603050405020304" pitchFamily="18" charset="0"/>
              </a:rPr>
              <a:t>It operates in real-time, making it suitable for large-scale applications in healthcare institutions such as hospitals and diagnostic centers.</a:t>
            </a:r>
          </a:p>
          <a:p>
            <a:pPr>
              <a:lnSpc>
                <a:spcPct val="100000"/>
              </a:lnSpc>
            </a:pPr>
            <a:r>
              <a:rPr lang="en-US" sz="2400" dirty="0">
                <a:latin typeface="Times New Roman" panose="02020603050405020304" pitchFamily="18" charset="0"/>
                <a:cs typeface="Times New Roman" panose="02020603050405020304" pitchFamily="18" charset="0"/>
              </a:rPr>
              <a:t>The system is versatile, capable of handling various types of brain tumors, and scalable to process large volumes of MRI data efficiently.</a:t>
            </a:r>
          </a:p>
          <a:p>
            <a:pPr>
              <a:lnSpc>
                <a:spcPct val="100000"/>
              </a:lnSpc>
            </a:pPr>
            <a:r>
              <a:rPr lang="en-US" sz="2400" dirty="0">
                <a:latin typeface="Times New Roman" panose="02020603050405020304" pitchFamily="18" charset="0"/>
                <a:cs typeface="Times New Roman" panose="02020603050405020304" pitchFamily="18" charset="0"/>
              </a:rPr>
              <a:t>It integrates with existing medical imaging hardware cost-effectively and offers enhanced accuracy, even in challenging imaging conditions.</a:t>
            </a:r>
          </a:p>
          <a:p>
            <a:pPr>
              <a:lnSpc>
                <a:spcPct val="100000"/>
              </a:lnSpc>
            </a:pPr>
            <a:r>
              <a:rPr lang="en-US" sz="2400" dirty="0">
                <a:latin typeface="Times New Roman" panose="02020603050405020304" pitchFamily="18" charset="0"/>
                <a:cs typeface="Times New Roman" panose="02020603050405020304" pitchFamily="18" charset="0"/>
              </a:rPr>
              <a:t>This solution addresses the limitations of existing methods by providing a flexible, accurate, and adaptable approach for brain tumor detection, ultimately improving diagnosis and patient outcomes.</a:t>
            </a:r>
          </a:p>
        </p:txBody>
      </p:sp>
      <p:sp>
        <p:nvSpPr>
          <p:cNvPr id="4" name="Slide Number Placeholder 3"/>
          <p:cNvSpPr>
            <a:spLocks noGrp="1"/>
          </p:cNvSpPr>
          <p:nvPr>
            <p:ph type="sldNum" sz="quarter" idx="12"/>
          </p:nvPr>
        </p:nvSpPr>
        <p:spPr/>
        <p:txBody>
          <a:bodyPr/>
          <a:lstStyle/>
          <a:p>
            <a:fld id="{EA3CA315-6BA9-428C-B921-5D9429A2F854}" type="slidenum">
              <a:rPr lang="en-IN" smtClean="0"/>
              <a:t>5</a:t>
            </a:fld>
            <a:endParaRPr lang="en-IN"/>
          </a:p>
        </p:txBody>
      </p:sp>
      <p:sp>
        <p:nvSpPr>
          <p:cNvPr id="5" name="Date Placeholder 4"/>
          <p:cNvSpPr>
            <a:spLocks noGrp="1"/>
          </p:cNvSpPr>
          <p:nvPr>
            <p:ph type="dt" sz="half" idx="10"/>
          </p:nvPr>
        </p:nvSpPr>
        <p:spPr/>
        <p:txBody>
          <a:bodyPr/>
          <a:lstStyle/>
          <a:p>
            <a:fld id="{1B694F1C-A733-42D2-93CE-902887D61289}" type="datetime1">
              <a:rPr lang="en-US" smtClean="0"/>
              <a:t>10/13/2024</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622</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Helvetica Neue</vt:lpstr>
      <vt:lpstr>Times New Roman</vt:lpstr>
      <vt:lpstr>Office Theme</vt:lpstr>
      <vt:lpstr>MRI Brain Tumor Detection using Deep Learning</vt:lpstr>
      <vt:lpstr>INTRODUCTION </vt:lpstr>
      <vt:lpstr>ABSTRACT </vt:lpstr>
      <vt:lpstr>EXISTING SYSTEM:</vt:lpstr>
      <vt:lpstr>PROPOSED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Brain Tumor Detection using Deep Learning</dc:title>
  <dc:creator>Adithyaa M A</dc:creator>
  <cp:lastModifiedBy>Revanth Gokul .P</cp:lastModifiedBy>
  <cp:revision>12</cp:revision>
  <dcterms:created xsi:type="dcterms:W3CDTF">2024-08-12T15:17:00Z</dcterms:created>
  <dcterms:modified xsi:type="dcterms:W3CDTF">2024-10-13T10:09:20Z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B3C8212F7CC44478BCC758DF3DBD2883_12</vt:lpwstr>
  </property>
  <property fmtid="{D5CDD505-2E9C-101B-9397-08002B2CF9AE}" pid="3" name="KSOProductBuildVer">
    <vt:lpwstr>1033-12.2.0.18586</vt:lpwstr>
  </property>
</Properties>
</file>