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11109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014" y="-96"/>
      </p:cViewPr>
      <p:guideLst>
        <p:guide orient="horz" pos="2160"/>
        <p:guide pos="35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34"/>
  <c:pivotSource>
    <c:name>[EMPLOYEE DATA SET.xlsx]sheet 2!PivotTable1</c:name>
    <c:fmtId val="-1"/>
  </c:pivotSource>
  <c:chart>
    <c:title>
      <c:tx>
        <c:rich>
          <a:bodyPr/>
          <a:lstStyle/>
          <a:p>
            <a:pPr>
              <a:defRPr lang="en-US"/>
            </a:pPr>
            <a:r>
              <a:rPr lang="en-IN"/>
              <a:t>EMPLOYEE PERFORMANCE ANALYSIS</a:t>
            </a:r>
          </a:p>
        </c:rich>
      </c:tx>
      <c:layout>
        <c:manualLayout>
          <c:xMode val="edge"/>
          <c:yMode val="edge"/>
          <c:x val="0.250014889196287"/>
          <c:y val="4.2899252977993137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6E-2"/>
          <c:y val="0.20175143119517031"/>
          <c:w val="0.79946877274013706"/>
          <c:h val="0.52798707853825966"/>
        </c:manualLayout>
      </c:layout>
      <c:barChart>
        <c:barDir val="col"/>
        <c:grouping val="clustered"/>
        <c:ser>
          <c:idx val="0"/>
          <c:order val="0"/>
          <c:tx>
            <c:strRef>
              <c:f>'sheet 2'!$B$3:$B$4</c:f>
              <c:strCache>
                <c:ptCount val="1"/>
                <c:pt idx="0">
                  <c:v>average</c:v>
                </c:pt>
              </c:strCache>
            </c:strRef>
          </c:tx>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xmlns:c16r2="http://schemas.microsoft.com/office/drawing/2015/06/char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xmlns:c16r2="http://schemas.microsoft.com/office/drawing/2015/06/char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xmlns:c16r2="http://schemas.microsoft.com/office/drawing/2015/06/char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xmlns:c16r2="http://schemas.microsoft.com/office/drawing/2015/06/char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xmlns:c16r2="http://schemas.microsoft.com/office/drawing/2015/06/chart">
            <c:ext xmlns:c16="http://schemas.microsoft.com/office/drawing/2014/chart" uri="{C3380CC4-5D6E-409C-BE32-E72D297353CC}">
              <c16:uniqueId val="{00000004-129A-4448-B5EE-848D6D226415}"/>
            </c:ext>
          </c:extLst>
        </c:ser>
        <c:gapWidth val="55"/>
        <c:axId val="94604288"/>
        <c:axId val="103409920"/>
      </c:barChart>
      <c:catAx>
        <c:axId val="94604288"/>
        <c:scaling>
          <c:orientation val="minMax"/>
        </c:scaling>
        <c:axPos val="b"/>
        <c:numFmt formatCode="General" sourceLinked="0"/>
        <c:majorTickMark val="none"/>
        <c:tickLblPos val="nextTo"/>
        <c:txPr>
          <a:bodyPr/>
          <a:lstStyle/>
          <a:p>
            <a:pPr>
              <a:defRPr lang="en-US"/>
            </a:pPr>
            <a:endParaRPr lang="en-US"/>
          </a:p>
        </c:txPr>
        <c:crossAx val="103409920"/>
        <c:crosses val="autoZero"/>
        <c:auto val="1"/>
        <c:lblAlgn val="ctr"/>
        <c:lblOffset val="100"/>
      </c:catAx>
      <c:valAx>
        <c:axId val="103409920"/>
        <c:scaling>
          <c:orientation val="minMax"/>
        </c:scaling>
        <c:axPos val="l"/>
        <c:majorGridlines/>
        <c:numFmt formatCode="General" sourceLinked="1"/>
        <c:majorTickMark val="none"/>
        <c:tickLblPos val="nextTo"/>
        <c:txPr>
          <a:bodyPr/>
          <a:lstStyle/>
          <a:p>
            <a:pPr>
              <a:defRPr lang="en-US"/>
            </a:pPr>
            <a:endParaRPr lang="en-US"/>
          </a:p>
        </c:txPr>
        <c:crossAx val="94604288"/>
        <c:crosses val="autoZero"/>
        <c:crossBetween val="between"/>
      </c:valAx>
    </c:plotArea>
    <c:legend>
      <c:legendPos val="r"/>
      <c:layout/>
      <c:txPr>
        <a:bodyPr/>
        <a:lstStyle/>
        <a:p>
          <a:pPr>
            <a:defRPr lang="en-US"/>
          </a:pPr>
          <a:endParaRPr lang="en-US"/>
        </a:p>
      </c:txPr>
    </c:legend>
    <c:plotVisOnly val="1"/>
    <c:dispBlanksAs val="gap"/>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89D011-BC9B-49FC-AE53-8547DBE952FA}" type="datetimeFigureOut">
              <a:rPr lang="en-US" smtClean="0"/>
              <a:t>8/31/2024</a:t>
            </a:fld>
            <a:endParaRPr lang="en-IN"/>
          </a:p>
        </p:txBody>
      </p:sp>
      <p:sp>
        <p:nvSpPr>
          <p:cNvPr id="4" name="Slide Image Placeholder 3"/>
          <p:cNvSpPr>
            <a:spLocks noGrp="1" noRot="1" noChangeAspect="1"/>
          </p:cNvSpPr>
          <p:nvPr>
            <p:ph type="sldImg" idx="2"/>
          </p:nvPr>
        </p:nvSpPr>
        <p:spPr>
          <a:xfrm>
            <a:off x="650875" y="685800"/>
            <a:ext cx="55562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47E7D-7DBC-41DA-AA9D-CC89442CD3F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75" y="685800"/>
            <a:ext cx="55562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1A47E7D-7DBC-41DA-AA9D-CC89442CD3F9}"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12810" y="1371600"/>
            <a:ext cx="9999822"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666637" y="3331698"/>
            <a:ext cx="7777639"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5412" y="274639"/>
            <a:ext cx="2499955"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55546" y="274639"/>
            <a:ext cx="7314684"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44410" y="609600"/>
            <a:ext cx="8610958"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944410" y="2507786"/>
            <a:ext cx="8610958"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629458" y="6416677"/>
            <a:ext cx="925909"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55546" y="1600202"/>
            <a:ext cx="490732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48047" y="1600202"/>
            <a:ext cx="490732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5546" y="273050"/>
            <a:ext cx="9999822"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55546" y="1535113"/>
            <a:ext cx="4909249"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644191" y="1535113"/>
            <a:ext cx="491117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55546" y="2362202"/>
            <a:ext cx="4909249"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644191" y="2362202"/>
            <a:ext cx="491117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546" y="273050"/>
            <a:ext cx="365541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55546" y="1524002"/>
            <a:ext cx="365541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344058" y="273052"/>
            <a:ext cx="6211309"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2183" y="609600"/>
            <a:ext cx="6666548"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222183" y="1831975"/>
            <a:ext cx="6666548"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222183" y="1166787"/>
            <a:ext cx="6666548"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555546" y="274638"/>
            <a:ext cx="9999822"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55546" y="1600200"/>
            <a:ext cx="9999822"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555546" y="6416677"/>
            <a:ext cx="2592546"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8/31/2024</a:t>
            </a:fld>
            <a:endParaRPr lang="en-US"/>
          </a:p>
        </p:txBody>
      </p:sp>
      <p:sp>
        <p:nvSpPr>
          <p:cNvPr id="3" name="Footer Placeholder 2"/>
          <p:cNvSpPr>
            <a:spLocks noGrp="1"/>
          </p:cNvSpPr>
          <p:nvPr>
            <p:ph type="ftr" sz="quarter" idx="3"/>
          </p:nvPr>
        </p:nvSpPr>
        <p:spPr>
          <a:xfrm>
            <a:off x="3796229" y="6416677"/>
            <a:ext cx="3518456"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9629458" y="6416677"/>
            <a:ext cx="925909"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1.wdp"/><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7"/>
          <p:cNvSpPr txBox="1">
            <a:spLocks noGrp="1"/>
          </p:cNvSpPr>
          <p:nvPr>
            <p:ph type="ctrTitle"/>
          </p:nvPr>
        </p:nvSpPr>
        <p:spPr>
          <a:xfrm>
            <a:off x="-1988344" y="914400"/>
            <a:ext cx="12358013" cy="1001556"/>
          </a:xfrm>
          <a:prstGeom prst="rect">
            <a:avLst/>
          </a:prstGeom>
        </p:spPr>
        <p:txBody>
          <a:bodyPr vert="horz" wrap="square" lIns="0" tIns="16510" rIns="0" bIns="0" rtlCol="0">
            <a:spAutoFit/>
          </a:bodyPr>
          <a:lstStyle/>
          <a:p>
            <a:pPr marL="3213735">
              <a:spcBef>
                <a:spcPts val="130"/>
              </a:spcBef>
            </a:pPr>
            <a:r>
              <a:rPr lang="en-US" sz="3200" b="1" dirty="0">
                <a:solidFill>
                  <a:schemeClr val="tx1"/>
                </a:solidFill>
                <a:latin typeface="Times New Roman" panose="02020603050405020304" pitchFamily="18" charset="0"/>
                <a:cs typeface="Times New Roman" panose="02020603050405020304" pitchFamily="18" charset="0"/>
              </a:rPr>
              <a:t>Employee Data Analysis using Excel</a:t>
            </a:r>
            <a:r>
              <a:rPr lang="en-US" sz="3200" b="1" i="0" dirty="0">
                <a:solidFill>
                  <a:schemeClr val="tx1"/>
                </a:solidFill>
                <a:effectLst/>
                <a:latin typeface="Times New Roman" panose="02020603050405020304" pitchFamily="18" charset="0"/>
                <a:cs typeface="Times New Roman" panose="02020603050405020304" pitchFamily="18" charset="0"/>
              </a:rPr>
              <a:t> </a:t>
            </a:r>
            <a:r>
              <a:rPr lang="en-US" sz="3200" b="1" i="0" dirty="0">
                <a:solidFill>
                  <a:schemeClr val="tx1"/>
                </a:solidFill>
                <a:effectLst/>
                <a:latin typeface="Roboto" panose="020F0502020204030204" pitchFamily="2" charset="0"/>
              </a:rPr>
              <a:t/>
            </a:r>
            <a:br>
              <a:rPr lang="en-US" sz="3200" b="1" i="0" dirty="0">
                <a:solidFill>
                  <a:schemeClr val="tx1"/>
                </a:solidFill>
                <a:effectLst/>
                <a:latin typeface="Roboto" panose="020F0502020204030204" pitchFamily="2" charset="0"/>
              </a:rPr>
            </a:br>
            <a:endParaRPr sz="3200" spc="15" dirty="0">
              <a:solidFill>
                <a:schemeClr val="tx1"/>
              </a:solidFill>
            </a:endParaRPr>
          </a:p>
        </p:txBody>
      </p:sp>
      <p:sp>
        <p:nvSpPr>
          <p:cNvPr id="30" name="object 11"/>
          <p:cNvSpPr txBox="1">
            <a:spLocks noGrp="1"/>
          </p:cNvSpPr>
          <p:nvPr>
            <p:ph type="sldNum" sz="quarter" idx="4294967295"/>
          </p:nvPr>
        </p:nvSpPr>
        <p:spPr>
          <a:xfrm>
            <a:off x="13795587" y="6473337"/>
            <a:ext cx="183638"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31" name="TextBox 30">
            <a:extLst>
              <a:ext uri="{FF2B5EF4-FFF2-40B4-BE49-F238E27FC236}">
                <a16:creationId xmlns="" xmlns:a16="http://schemas.microsoft.com/office/drawing/2014/main" id="{D55ADE35-C35B-07C1-F5AA-C33B3DDB802E}"/>
              </a:ext>
            </a:extLst>
          </p:cNvPr>
          <p:cNvSpPr txBox="1"/>
          <p:nvPr/>
        </p:nvSpPr>
        <p:spPr>
          <a:xfrm>
            <a:off x="678656" y="2743200"/>
            <a:ext cx="10857575" cy="2308324"/>
          </a:xfrm>
          <a:prstGeom prst="rect">
            <a:avLst/>
          </a:prstGeom>
          <a:noFill/>
        </p:spPr>
        <p:txBody>
          <a:bodyPr wrap="square" rtlCol="0">
            <a:spAutoFit/>
          </a:bodyPr>
          <a:lstStyle/>
          <a:p>
            <a:r>
              <a:rPr lang="en-US" sz="2400" dirty="0">
                <a:solidFill>
                  <a:schemeClr val="accent4">
                    <a:lumMod val="20000"/>
                    <a:lumOff val="80000"/>
                  </a:schemeClr>
                </a:solidFill>
              </a:rPr>
              <a:t>STUDENT </a:t>
            </a:r>
            <a:r>
              <a:rPr lang="en-US" sz="2400" dirty="0" smtClean="0">
                <a:solidFill>
                  <a:schemeClr val="accent4">
                    <a:lumMod val="20000"/>
                    <a:lumOff val="80000"/>
                  </a:schemeClr>
                </a:solidFill>
              </a:rPr>
              <a:t>NAME: REVANTH G</a:t>
            </a:r>
            <a:endParaRPr lang="en-US" sz="2400" dirty="0">
              <a:solidFill>
                <a:schemeClr val="accent4">
                  <a:lumMod val="20000"/>
                  <a:lumOff val="80000"/>
                </a:schemeClr>
              </a:solidFill>
            </a:endParaRPr>
          </a:p>
          <a:p>
            <a:r>
              <a:rPr lang="en-US" sz="2400" dirty="0">
                <a:solidFill>
                  <a:schemeClr val="accent4">
                    <a:lumMod val="20000"/>
                    <a:lumOff val="80000"/>
                  </a:schemeClr>
                </a:solidFill>
              </a:rPr>
              <a:t>REGISTER NO:  </a:t>
            </a:r>
            <a:r>
              <a:rPr lang="en-US" sz="2400" dirty="0" smtClean="0">
                <a:solidFill>
                  <a:schemeClr val="accent4">
                    <a:lumMod val="20000"/>
                    <a:lumOff val="80000"/>
                  </a:schemeClr>
                </a:solidFill>
              </a:rPr>
              <a:t>122200189&amp; asunm110122200189</a:t>
            </a:r>
            <a:endParaRPr lang="en-US" sz="2400" dirty="0">
              <a:solidFill>
                <a:schemeClr val="accent4">
                  <a:lumMod val="20000"/>
                  <a:lumOff val="80000"/>
                </a:schemeClr>
              </a:solidFill>
            </a:endParaRPr>
          </a:p>
          <a:p>
            <a:r>
              <a:rPr lang="en-US" sz="2400" dirty="0">
                <a:solidFill>
                  <a:schemeClr val="accent4">
                    <a:lumMod val="20000"/>
                    <a:lumOff val="80000"/>
                  </a:schemeClr>
                </a:solidFill>
              </a:rPr>
              <a:t>DEPARTMENT: B.COM(CORPORATE SECRETARYSHIP)</a:t>
            </a:r>
          </a:p>
          <a:p>
            <a:r>
              <a:rPr lang="en-US" sz="2400" dirty="0">
                <a:solidFill>
                  <a:schemeClr val="accent4">
                    <a:lumMod val="20000"/>
                    <a:lumOff val="80000"/>
                  </a:schemeClr>
                </a:solidFill>
              </a:rPr>
              <a:t>COLLEGE: DHARMAMURTHI RAO BAHADUR CALAVALA CUNNAN 		      CHEETY HINDU COLLEGE </a:t>
            </a:r>
          </a:p>
          <a:p>
            <a:r>
              <a:rPr lang="en-US" sz="2400" dirty="0">
                <a:solidFill>
                  <a:schemeClr val="accent4">
                    <a:lumMod val="20000"/>
                    <a:lumOff val="80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9" name="Chart 8" descr="NO"/>
          <p:cNvGraphicFramePr>
            <a:graphicFrameLocks/>
          </p:cNvGraphicFramePr>
          <p:nvPr>
            <p:extLst>
              <p:ext uri="{D42A27DB-BD31-4B8C-83A1-F6EECF244321}">
                <p14:modId xmlns=""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9A5CB5B-BDD0-5A64-1A7C-37D3C88F8F9E}"/>
              </a:ext>
            </a:extLst>
          </p:cNvPr>
          <p:cNvSpPr>
            <a:spLocks noGrp="1"/>
          </p:cNvSpPr>
          <p:nvPr>
            <p:ph type="title"/>
          </p:nvPr>
        </p:nvSpPr>
        <p:spPr>
          <a:xfrm>
            <a:off x="526256" y="609600"/>
            <a:ext cx="4953001" cy="1143000"/>
          </a:xfrm>
        </p:spPr>
        <p:txBody>
          <a:bodyPr>
            <a:normAutofit/>
          </a:bodyPr>
          <a:lstStyle/>
          <a:p>
            <a:r>
              <a:rPr lang="en-US" sz="6000" dirty="0">
                <a:solidFill>
                  <a:srgbClr val="00B0F0"/>
                </a:solidFill>
                <a:latin typeface="Times New Roman" panose="02020603050405020304" pitchFamily="18" charset="0"/>
                <a:cs typeface="Times New Roman" panose="02020603050405020304" pitchFamily="18" charset="0"/>
              </a:rPr>
              <a:t>conclusion</a:t>
            </a:r>
            <a:endParaRPr lang="en-IN" sz="6000" dirty="0">
              <a:solidFill>
                <a:srgbClr val="00B0F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EEBFB6C-472F-23FD-83E0-F53A6A2DBB00}"/>
              </a:ext>
            </a:extLst>
          </p:cNvPr>
          <p:cNvSpPr txBox="1"/>
          <p:nvPr/>
        </p:nvSpPr>
        <p:spPr>
          <a:xfrm>
            <a:off x="1059656" y="1981200"/>
            <a:ext cx="8160068"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p:cNvSpPr txBox="1">
            <a:spLocks noGrp="1"/>
          </p:cNvSpPr>
          <p:nvPr>
            <p:ph type="title"/>
          </p:nvPr>
        </p:nvSpPr>
        <p:spPr>
          <a:xfrm>
            <a:off x="-1759744" y="762000"/>
            <a:ext cx="9999822" cy="114300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6" name="TextBox 5">
            <a:extLst>
              <a:ext uri="{FF2B5EF4-FFF2-40B4-BE49-F238E27FC236}">
                <a16:creationId xmlns="" xmlns:a16="http://schemas.microsoft.com/office/drawing/2014/main" id="{F691EEC8-E83B-8506-163B-F39E906CCC0A}"/>
              </a:ext>
            </a:extLst>
          </p:cNvPr>
          <p:cNvSpPr txBox="1"/>
          <p:nvPr/>
        </p:nvSpPr>
        <p:spPr>
          <a:xfrm>
            <a:off x="1669256" y="2819400"/>
            <a:ext cx="8593228" cy="1446550"/>
          </a:xfrm>
          <a:prstGeom prst="rect">
            <a:avLst/>
          </a:prstGeom>
          <a:noFill/>
        </p:spPr>
        <p:txBody>
          <a:bodyPr wrap="square" rtlCol="0">
            <a:spAutoFit/>
          </a:bodyPr>
          <a:lstStyle/>
          <a:p>
            <a:r>
              <a:rPr lang="en-US" sz="4400" b="1" dirty="0">
                <a:solidFill>
                  <a:schemeClr val="tx2">
                    <a:lumMod val="60000"/>
                    <a:lumOff val="40000"/>
                  </a:schemeClr>
                </a:solidFill>
                <a:latin typeface="Times New Roman" panose="02020603050405020304" pitchFamily="18" charset="0"/>
                <a:cs typeface="Times New Roman" panose="02020603050405020304" pitchFamily="18" charset="0"/>
              </a:rPr>
              <a:t>Employee Performance Analysis using Excel</a:t>
            </a:r>
            <a:endParaRPr lang="en-IN"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xfrm>
            <a:off x="-2750344" y="381000"/>
            <a:ext cx="9999822" cy="114300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 xmlns:a16="http://schemas.microsoft.com/office/drawing/2014/main" id="{D0827FA3-A9D4-0FE5-45BE-664C8C920E82}"/>
              </a:ext>
            </a:extLst>
          </p:cNvPr>
          <p:cNvSpPr txBox="1">
            <a:spLocks noGrp="1"/>
          </p:cNvSpPr>
          <p:nvPr>
            <p:ph idx="1"/>
          </p:nvPr>
        </p:nvSpPr>
        <p:spPr>
          <a:xfrm>
            <a:off x="555546" y="1600200"/>
            <a:ext cx="9999822" cy="5176802"/>
          </a:xfrm>
          <a:prstGeom prst="rect">
            <a:avLst/>
          </a:prstGeom>
          <a:noFill/>
        </p:spPr>
        <p:txBody>
          <a:bodyPr wrap="square" rtlCol="0">
            <a:spAutoFit/>
          </a:bodyPr>
          <a:lstStyle/>
          <a:p>
            <a:pPr algn="l"/>
            <a:endPar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Discussion</a:t>
            </a:r>
            <a:endPar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p:cNvSpPr txBox="1">
            <a:spLocks noGrp="1"/>
          </p:cNvSpPr>
          <p:nvPr>
            <p:ph type="title"/>
          </p:nvPr>
        </p:nvSpPr>
        <p:spPr>
          <a:xfrm>
            <a:off x="-1378744" y="762000"/>
            <a:ext cx="10681335" cy="758190"/>
          </a:xfrm>
        </p:spPr>
        <p:txBody>
          <a:bodyPr/>
          <a:lstStyle/>
          <a:p>
            <a:r>
              <a:rPr lang="en-IN" sz="4000" dirty="0"/>
              <a:t>PROBLEM</a:t>
            </a:r>
            <a:r>
              <a:rPr lang="en-IN" dirty="0"/>
              <a:t>	</a:t>
            </a:r>
            <a:r>
              <a:rPr lang="en-IN" sz="4000" dirty="0"/>
              <a:t>STATEMENT</a:t>
            </a:r>
          </a:p>
        </p:txBody>
      </p:sp>
      <p:sp>
        <p:nvSpPr>
          <p:cNvPr id="6" name="Rectangle 5"/>
          <p:cNvSpPr/>
          <p:nvPr/>
        </p:nvSpPr>
        <p:spPr>
          <a:xfrm>
            <a:off x="1059656" y="1828800"/>
            <a:ext cx="7620000" cy="4031873"/>
          </a:xfrm>
          <a:prstGeom prst="rect">
            <a:avLst/>
          </a:prstGeom>
        </p:spPr>
        <p:txBody>
          <a:bodyPr wrap="square">
            <a:spAutoFit/>
          </a:bodyPr>
          <a:lstStyle/>
          <a:p>
            <a:r>
              <a:rPr lang="en-IN" sz="32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xfrm>
            <a:off x="0" y="990600"/>
            <a:ext cx="761285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6" name="TextBox 5">
            <a:extLst>
              <a:ext uri="{FF2B5EF4-FFF2-40B4-BE49-F238E27FC236}">
                <a16:creationId xmlns="" xmlns:a16="http://schemas.microsoft.com/office/drawing/2014/main" id="{F050B57B-77CA-84FA-9910-3F41C17BBB48}"/>
              </a:ext>
            </a:extLst>
          </p:cNvPr>
          <p:cNvSpPr txBox="1"/>
          <p:nvPr/>
        </p:nvSpPr>
        <p:spPr>
          <a:xfrm>
            <a:off x="983456" y="2057400"/>
            <a:ext cx="7924799" cy="1938992"/>
          </a:xfrm>
          <a:prstGeom prst="rect">
            <a:avLst/>
          </a:prstGeom>
          <a:noFill/>
        </p:spPr>
        <p:txBody>
          <a:bodyPr wrap="square" rtlCol="0">
            <a:spAutoFit/>
          </a:bodyPr>
          <a:lstStyle/>
          <a:p>
            <a:r>
              <a:rPr lang="en-IN" sz="2000" dirty="0">
                <a:solidFill>
                  <a:schemeClr val="bg1">
                    <a:lumMod val="95000"/>
                    <a:lumOff val="5000"/>
                  </a:schemeClr>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chemeClr val="bg1">
                    <a:lumMod val="95000"/>
                    <a:lumOff val="5000"/>
                  </a:schemeClr>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55256" y="4114800"/>
            <a:ext cx="3581400" cy="24687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2944" y="914400"/>
            <a:ext cx="10037604"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Rectangle 6"/>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2">
            <a:extLst>
              <a:ext uri="{28A0092B-C50C-407E-A947-70E740481C1C}">
                <a14:useLocalDpi xmlns="" xmlns:a14="http://schemas.microsoft.com/office/drawing/2010/main" val="0"/>
              </a:ext>
            </a:extLst>
          </a:blip>
          <a:srcRect l="2748" t="19272" b="17731"/>
          <a:stretch/>
        </p:blipFill>
        <p:spPr>
          <a:xfrm>
            <a:off x="4793456" y="1752600"/>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17256" y="2667000"/>
            <a:ext cx="13716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4">
            <a:extLst>
              <a:ext uri="{BEBA8EAE-BF5A-486C-A8C5-ECC9F3942E4B}">
                <a14:imgProps xmlns="" xmlns:a14="http://schemas.microsoft.com/office/drawing/2010/main">
                  <a14:imgLayer r:embed="rId6">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869656" y="3581400"/>
            <a:ext cx="1295400"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4945856" y="4495800"/>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noGrp="1"/>
          </p:cNvSpPr>
          <p:nvPr>
            <p:ph type="title"/>
          </p:nvPr>
        </p:nvSpPr>
        <p:spPr>
          <a:xfrm>
            <a:off x="-540544" y="838200"/>
            <a:ext cx="10102691"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5" name="Rectangle 4"/>
          <p:cNvSpPr/>
          <p:nvPr/>
        </p:nvSpPr>
        <p:spPr>
          <a:xfrm>
            <a:off x="1212056" y="2133600"/>
            <a:ext cx="7985721" cy="4524315"/>
          </a:xfrm>
          <a:prstGeom prst="rect">
            <a:avLst/>
          </a:prstGeom>
        </p:spPr>
        <p:txBody>
          <a:bodyPr wrap="square">
            <a:spAutoFit/>
          </a:bodyPr>
          <a:lstStyle/>
          <a:p>
            <a:r>
              <a:rPr lang="en-IN" b="1" dirty="0">
                <a:solidFill>
                  <a:schemeClr val="tx1">
                    <a:lumMod val="75000"/>
                  </a:schemeClr>
                </a:solidFill>
                <a:latin typeface="+mj-lt"/>
                <a:cs typeface="Times New Roman" pitchFamily="18" charset="0"/>
              </a:rPr>
              <a:t>CONDITIOANL FORMATING </a:t>
            </a:r>
            <a:r>
              <a:rPr lang="en-IN" b="1" dirty="0">
                <a:solidFill>
                  <a:schemeClr val="tx1">
                    <a:lumMod val="75000"/>
                  </a:schemeClr>
                </a:solidFill>
                <a:cs typeface="Times New Roman" pitchFamily="18" charset="0"/>
              </a:rPr>
              <a:t>: </a:t>
            </a:r>
            <a:r>
              <a:rPr lang="en-IN" dirty="0">
                <a:solidFill>
                  <a:schemeClr val="tx1">
                    <a:lumMod val="75000"/>
                  </a:schemeClr>
                </a:solidFill>
                <a:latin typeface="Times New Roman" pitchFamily="18" charset="0"/>
                <a:cs typeface="Times New Roman" pitchFamily="18" charset="0"/>
              </a:rPr>
              <a:t>To find out the missing value</a:t>
            </a:r>
          </a:p>
          <a:p>
            <a:endParaRPr lang="en-US" dirty="0">
              <a:solidFill>
                <a:schemeClr val="tx1">
                  <a:lumMod val="75000"/>
                </a:schemeClr>
              </a:solidFill>
              <a:cs typeface="Times New Roman" pitchFamily="18" charset="0"/>
            </a:endParaRPr>
          </a:p>
          <a:p>
            <a:r>
              <a:rPr lang="en-US" b="1" dirty="0">
                <a:solidFill>
                  <a:schemeClr val="tx1">
                    <a:lumMod val="75000"/>
                  </a:schemeClr>
                </a:solidFill>
                <a:latin typeface="+mj-lt"/>
                <a:cs typeface="Times New Roman" pitchFamily="18" charset="0"/>
              </a:rPr>
              <a:t>FILTER:</a:t>
            </a:r>
            <a:r>
              <a:rPr lang="en-US" dirty="0">
                <a:solidFill>
                  <a:schemeClr val="tx1">
                    <a:lumMod val="75000"/>
                  </a:schemeClr>
                </a:solidFill>
                <a:cs typeface="Times New Roman" pitchFamily="18" charset="0"/>
              </a:rPr>
              <a:t> </a:t>
            </a:r>
            <a:r>
              <a:rPr lang="en-US" dirty="0">
                <a:solidFill>
                  <a:schemeClr val="tx1">
                    <a:lumMod val="75000"/>
                  </a:schemeClr>
                </a:solidFill>
                <a:latin typeface="Times New Roman" pitchFamily="18" charset="0"/>
                <a:cs typeface="Times New Roman" pitchFamily="18" charset="0"/>
              </a:rPr>
              <a:t>To remove the blank cells</a:t>
            </a:r>
          </a:p>
          <a:p>
            <a:endParaRPr lang="en-US" dirty="0">
              <a:solidFill>
                <a:schemeClr val="tx1">
                  <a:lumMod val="75000"/>
                </a:schemeClr>
              </a:solidFill>
              <a:cs typeface="Times New Roman" pitchFamily="18" charset="0"/>
            </a:endParaRPr>
          </a:p>
          <a:p>
            <a:r>
              <a:rPr lang="en-US" b="1" dirty="0">
                <a:solidFill>
                  <a:schemeClr val="tx1">
                    <a:lumMod val="75000"/>
                  </a:schemeClr>
                </a:solidFill>
                <a:latin typeface="+mj-lt"/>
              </a:rPr>
              <a:t>FORMULA:</a:t>
            </a:r>
            <a:r>
              <a:rPr lang="en-US" dirty="0">
                <a:solidFill>
                  <a:schemeClr val="tx1">
                    <a:lumMod val="75000"/>
                  </a:schemeClr>
                </a:solidFill>
              </a:rPr>
              <a:t> </a:t>
            </a:r>
            <a:r>
              <a:rPr lang="en-US" dirty="0">
                <a:solidFill>
                  <a:schemeClr val="tx1">
                    <a:lumMod val="75000"/>
                  </a:schemeClr>
                </a:solidFill>
                <a:latin typeface="Times New Roman" pitchFamily="18" charset="0"/>
                <a:cs typeface="Times New Roman" pitchFamily="18" charset="0"/>
              </a:rPr>
              <a:t>To calculate the performance by (=IF) Condition</a:t>
            </a:r>
          </a:p>
          <a:p>
            <a:endParaRPr lang="en-US" dirty="0">
              <a:solidFill>
                <a:schemeClr val="tx1">
                  <a:lumMod val="75000"/>
                </a:schemeClr>
              </a:solidFill>
              <a:cs typeface="Times New Roman" pitchFamily="18" charset="0"/>
            </a:endParaRPr>
          </a:p>
          <a:p>
            <a:r>
              <a:rPr lang="en-US" b="1" dirty="0">
                <a:solidFill>
                  <a:schemeClr val="tx1">
                    <a:lumMod val="75000"/>
                  </a:schemeClr>
                </a:solidFill>
                <a:latin typeface="+mj-lt"/>
                <a:cs typeface="Times New Roman" pitchFamily="18" charset="0"/>
              </a:rPr>
              <a:t>PIVOT TABLE: </a:t>
            </a:r>
            <a:r>
              <a:rPr lang="en-US" dirty="0">
                <a:solidFill>
                  <a:schemeClr val="tx1">
                    <a:lumMod val="75000"/>
                  </a:schemeClr>
                </a:solidFill>
                <a:latin typeface="Times New Roman" pitchFamily="18" charset="0"/>
                <a:cs typeface="Times New Roman" pitchFamily="18" charset="0"/>
              </a:rPr>
              <a:t>To select the data to make pivot table</a:t>
            </a:r>
          </a:p>
          <a:p>
            <a:r>
              <a:rPr lang="en-US" b="1" dirty="0">
                <a:solidFill>
                  <a:schemeClr val="tx1">
                    <a:lumMod val="75000"/>
                  </a:schemeClr>
                </a:solidFill>
                <a:latin typeface="+mj-lt"/>
                <a:cs typeface="Times New Roman" pitchFamily="18" charset="0"/>
              </a:rPr>
              <a:t>                         (SUMMARIZING THE DATA)</a:t>
            </a:r>
          </a:p>
          <a:p>
            <a:r>
              <a:rPr lang="en-US" b="1" dirty="0">
                <a:solidFill>
                  <a:schemeClr val="tx1">
                    <a:lumMod val="75000"/>
                  </a:schemeClr>
                </a:solidFill>
                <a:latin typeface="+mj-lt"/>
                <a:cs typeface="Times New Roman" pitchFamily="18" charset="0"/>
              </a:rPr>
              <a:t>   </a:t>
            </a:r>
          </a:p>
          <a:p>
            <a:r>
              <a:rPr lang="en-US" b="1" dirty="0">
                <a:solidFill>
                  <a:schemeClr val="tx1">
                    <a:lumMod val="75000"/>
                  </a:schemeClr>
                </a:solidFill>
                <a:latin typeface="+mj-lt"/>
                <a:cs typeface="Times New Roman" pitchFamily="18" charset="0"/>
              </a:rPr>
              <a:t>PIVOT CHART: </a:t>
            </a:r>
            <a:r>
              <a:rPr lang="en-US" dirty="0">
                <a:solidFill>
                  <a:schemeClr val="tx1">
                    <a:lumMod val="75000"/>
                  </a:schemeClr>
                </a:solidFill>
                <a:latin typeface="Times New Roman" pitchFamily="18" charset="0"/>
                <a:cs typeface="Times New Roman" pitchFamily="18" charset="0"/>
              </a:rPr>
              <a:t>To know about the clear data and information in chart</a:t>
            </a:r>
          </a:p>
          <a:p>
            <a:endParaRPr lang="en-US" dirty="0">
              <a:solidFill>
                <a:schemeClr val="tx1">
                  <a:lumMod val="75000"/>
                </a:schemeClr>
              </a:solidFill>
              <a:latin typeface="+mj-lt"/>
              <a:cs typeface="Times New Roman" pitchFamily="18" charset="0"/>
            </a:endParaRPr>
          </a:p>
          <a:p>
            <a:r>
              <a:rPr lang="en-US" b="1" dirty="0">
                <a:solidFill>
                  <a:schemeClr val="tx1">
                    <a:lumMod val="75000"/>
                  </a:schemeClr>
                </a:solidFill>
                <a:latin typeface="+mj-lt"/>
                <a:cs typeface="Times New Roman" pitchFamily="18" charset="0"/>
              </a:rPr>
              <a:t>GRAPH</a:t>
            </a:r>
            <a:r>
              <a:rPr lang="en-US" dirty="0">
                <a:solidFill>
                  <a:schemeClr val="tx1">
                    <a:lumMod val="75000"/>
                  </a:schemeClr>
                </a:solidFill>
                <a:latin typeface="+mj-lt"/>
                <a:cs typeface="Times New Roman" pitchFamily="18" charset="0"/>
              </a:rPr>
              <a:t>: </a:t>
            </a:r>
            <a:r>
              <a:rPr lang="en-US" dirty="0">
                <a:solidFill>
                  <a:schemeClr val="tx1">
                    <a:lumMod val="75000"/>
                  </a:schemeClr>
                </a:solidFill>
                <a:latin typeface="Times New Roman" pitchFamily="18" charset="0"/>
                <a:cs typeface="Times New Roman" pitchFamily="18" charset="0"/>
              </a:rPr>
              <a:t>To data Visualization</a:t>
            </a:r>
          </a:p>
          <a:p>
            <a:endParaRPr lang="en-US" dirty="0">
              <a:solidFill>
                <a:schemeClr val="tx1">
                  <a:lumMod val="75000"/>
                </a:schemeClr>
              </a:solidFill>
              <a:latin typeface="Times New Roman" pitchFamily="18" charset="0"/>
              <a:cs typeface="Times New Roman" pitchFamily="18" charset="0"/>
            </a:endParaRPr>
          </a:p>
          <a:p>
            <a:r>
              <a:rPr lang="en-US" b="1" dirty="0">
                <a:solidFill>
                  <a:schemeClr val="tx1">
                    <a:lumMod val="75000"/>
                  </a:schemeClr>
                </a:solidFill>
                <a:latin typeface="+mj-lt"/>
                <a:cs typeface="Times New Roman" pitchFamily="18" charset="0"/>
              </a:rPr>
              <a:t>SLICER:</a:t>
            </a:r>
            <a:r>
              <a:rPr lang="en-US" dirty="0">
                <a:solidFill>
                  <a:schemeClr val="tx1">
                    <a:lumMod val="75000"/>
                  </a:schemeClr>
                </a:solidFill>
                <a:latin typeface="+mj-lt"/>
                <a:cs typeface="Times New Roman" pitchFamily="18" charset="0"/>
              </a:rPr>
              <a:t> </a:t>
            </a:r>
            <a:r>
              <a:rPr lang="en-US" dirty="0">
                <a:solidFill>
                  <a:schemeClr val="tx1">
                    <a:lumMod val="75000"/>
                  </a:schemeClr>
                </a:solidFill>
                <a:latin typeface="Times New Roman" pitchFamily="18" charset="0"/>
                <a:cs typeface="Times New Roman" pitchFamily="18" charset="0"/>
              </a:rPr>
              <a:t>To </a:t>
            </a:r>
            <a:r>
              <a:rPr lang="en-US" dirty="0" err="1" smtClean="0">
                <a:solidFill>
                  <a:schemeClr val="tx1">
                    <a:lumMod val="75000"/>
                  </a:schemeClr>
                </a:solidFill>
                <a:latin typeface="Times New Roman" pitchFamily="18" charset="0"/>
                <a:cs typeface="Times New Roman" pitchFamily="18" charset="0"/>
              </a:rPr>
              <a:t>summariese</a:t>
            </a:r>
            <a:r>
              <a:rPr lang="en-US" dirty="0" smtClean="0">
                <a:solidFill>
                  <a:schemeClr val="tx1">
                    <a:lumMod val="75000"/>
                  </a:schemeClr>
                </a:solidFill>
                <a:latin typeface="Times New Roman" pitchFamily="18" charset="0"/>
                <a:cs typeface="Times New Roman" pitchFamily="18" charset="0"/>
              </a:rPr>
              <a:t> </a:t>
            </a:r>
            <a:r>
              <a:rPr lang="en-US" dirty="0">
                <a:solidFill>
                  <a:schemeClr val="tx1">
                    <a:lumMod val="75000"/>
                  </a:schemeClr>
                </a:solidFill>
                <a:latin typeface="Times New Roman" pitchFamily="18" charset="0"/>
                <a:cs typeface="Times New Roman" pitchFamily="18" charset="0"/>
              </a:rPr>
              <a:t>the selected data in table</a:t>
            </a:r>
          </a:p>
          <a:p>
            <a:endParaRPr lang="en-US" dirty="0">
              <a:solidFill>
                <a:schemeClr val="tx1">
                  <a:lumMod val="75000"/>
                </a:schemeClr>
              </a:solidFill>
              <a:latin typeface="Times New Roman" pitchFamily="18" charset="0"/>
              <a:cs typeface="Times New Roman" pitchFamily="18" charset="0"/>
            </a:endParaRPr>
          </a:p>
          <a:p>
            <a:endParaRPr lang="en-US" dirty="0">
              <a:solidFill>
                <a:schemeClr val="tx1">
                  <a:lumMod val="75000"/>
                </a:schemeClr>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E06195E-16D6-79D8-7A9F-F8EB1FE9E212}"/>
              </a:ext>
            </a:extLst>
          </p:cNvPr>
          <p:cNvSpPr>
            <a:spLocks noGrp="1"/>
          </p:cNvSpPr>
          <p:nvPr>
            <p:ph type="title"/>
          </p:nvPr>
        </p:nvSpPr>
        <p:spPr>
          <a:xfrm>
            <a:off x="-1531144" y="685800"/>
            <a:ext cx="10681335" cy="758190"/>
          </a:xfrm>
        </p:spPr>
        <p:txBody>
          <a:bodyPr/>
          <a:lstStyle/>
          <a:p>
            <a:r>
              <a:rPr lang="en-IN" dirty="0"/>
              <a:t>Dataset Description</a:t>
            </a:r>
          </a:p>
        </p:txBody>
      </p:sp>
      <p:sp>
        <p:nvSpPr>
          <p:cNvPr id="5" name="Rectangle 4"/>
          <p:cNvSpPr/>
          <p:nvPr/>
        </p:nvSpPr>
        <p:spPr>
          <a:xfrm>
            <a:off x="1288256" y="1981200"/>
            <a:ext cx="4963218" cy="4524315"/>
          </a:xfrm>
          <a:prstGeom prst="rect">
            <a:avLst/>
          </a:prstGeom>
        </p:spPr>
        <p:txBody>
          <a:bodyPr wrap="none">
            <a:spAutoFit/>
          </a:bodyPr>
          <a:lstStyle/>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Employee dataset – </a:t>
            </a:r>
            <a:r>
              <a:rPr lang="en-US" sz="3200" dirty="0" err="1">
                <a:solidFill>
                  <a:srgbClr val="0D0D0D"/>
                </a:solidFill>
                <a:latin typeface="Times New Roman" pitchFamily="18" charset="0"/>
                <a:cs typeface="Times New Roman" pitchFamily="18" charset="0"/>
              </a:rPr>
              <a:t>kaggle</a:t>
            </a:r>
            <a:endParaRPr lang="en-US" sz="32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9 features</a:t>
            </a:r>
            <a:endParaRPr lang="en-IN" sz="3200" dirty="0">
              <a:latin typeface="Times New Roman" pitchFamily="18" charset="0"/>
              <a:cs typeface="Times New Roman" pitchFamily="18" charset="0"/>
            </a:endParaRPr>
          </a:p>
          <a:p>
            <a:pPr marL="342900" indent="-342900">
              <a:buFont typeface="Wingdings" pitchFamily="2" charset="2"/>
              <a:buChar char="v"/>
            </a:pPr>
            <a:r>
              <a:rPr lang="en-US" sz="3200" dirty="0" err="1">
                <a:solidFill>
                  <a:srgbClr val="0D0D0D"/>
                </a:solidFill>
                <a:latin typeface="Times New Roman" pitchFamily="18" charset="0"/>
                <a:cs typeface="Times New Roman" pitchFamily="18" charset="0"/>
              </a:rPr>
              <a:t>Emp</a:t>
            </a:r>
            <a:r>
              <a:rPr lang="en-US" sz="3200" dirty="0">
                <a:solidFill>
                  <a:srgbClr val="0D0D0D"/>
                </a:solidFill>
                <a:latin typeface="Times New Roman" pitchFamily="18" charset="0"/>
                <a:cs typeface="Times New Roman" pitchFamily="18" charset="0"/>
              </a:rPr>
              <a:t> id-</a:t>
            </a:r>
            <a:r>
              <a:rPr lang="en-US" sz="3200" dirty="0" err="1">
                <a:solidFill>
                  <a:srgbClr val="0D0D0D"/>
                </a:solidFill>
                <a:latin typeface="Times New Roman" pitchFamily="18" charset="0"/>
                <a:cs typeface="Times New Roman" pitchFamily="18" charset="0"/>
              </a:rPr>
              <a:t>num</a:t>
            </a:r>
            <a:endParaRPr lang="en-US" sz="32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3200" dirty="0" err="1">
                <a:solidFill>
                  <a:srgbClr val="0D0D0D"/>
                </a:solidFill>
                <a:latin typeface="Times New Roman" pitchFamily="18" charset="0"/>
                <a:cs typeface="Times New Roman" pitchFamily="18" charset="0"/>
              </a:rPr>
              <a:t>Emp</a:t>
            </a:r>
            <a:r>
              <a:rPr lang="en-US" sz="32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3200" dirty="0">
                <a:solidFill>
                  <a:srgbClr val="0D0D0D"/>
                </a:solidFill>
                <a:latin typeface="Times New Roman" pitchFamily="18" charset="0"/>
                <a:cs typeface="Times New Roman" pitchFamily="18" charset="0"/>
              </a:rPr>
              <a:t>Rating-</a:t>
            </a:r>
            <a:r>
              <a:rPr lang="en-US" sz="3200" dirty="0" err="1">
                <a:solidFill>
                  <a:srgbClr val="0D0D0D"/>
                </a:solidFill>
                <a:latin typeface="Times New Roman" pitchFamily="18" charset="0"/>
                <a:cs typeface="Times New Roman" pitchFamily="18" charset="0"/>
              </a:rPr>
              <a:t>num</a:t>
            </a:r>
            <a:endParaRPr lang="en-US" sz="3200" dirty="0">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7"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9" name="Rectangle 8"/>
          <p:cNvSpPr/>
          <p:nvPr/>
        </p:nvSpPr>
        <p:spPr>
          <a:xfrm>
            <a:off x="364299" y="1104861"/>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34</TotalTime>
  <Words>532</Words>
  <Application>Microsoft Office PowerPoint</Application>
  <PresentationFormat>Custom</PresentationFormat>
  <Paragraphs>80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RESULTS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lenovo</dc:creator>
  <cp:lastModifiedBy>Windows User</cp:lastModifiedBy>
  <cp:revision>6</cp:revision>
  <dcterms:created xsi:type="dcterms:W3CDTF">2006-08-16T00:00:00Z</dcterms:created>
  <dcterms:modified xsi:type="dcterms:W3CDTF">2024-08-31T01:51:14Z</dcterms:modified>
</cp:coreProperties>
</file>