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6" r:id="rId3"/>
    <p:sldId id="280" r:id="rId4"/>
    <p:sldId id="282" r:id="rId5"/>
    <p:sldId id="281" r:id="rId6"/>
    <p:sldId id="279" r:id="rId7"/>
    <p:sldId id="260" r:id="rId8"/>
    <p:sldId id="283" r:id="rId9"/>
    <p:sldId id="261" r:id="rId10"/>
    <p:sldId id="262" r:id="rId11"/>
    <p:sldId id="267" r:id="rId12"/>
    <p:sldId id="269" r:id="rId13"/>
    <p:sldId id="271" r:id="rId14"/>
    <p:sldId id="270" r:id="rId15"/>
    <p:sldId id="264" r:id="rId16"/>
    <p:sldId id="277"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120" d="100"/>
          <a:sy n="120" d="100"/>
        </p:scale>
        <p:origin x="11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09B826-5BB7-4163-A94C-75D06B48A12F}" type="datetimeFigureOut">
              <a:rPr lang="en-US" smtClean="0"/>
              <a:pPr/>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1CEC0-C95B-4F3B-9D5B-D18C56ACA7CE}" type="slidenum">
              <a:rPr lang="en-US" smtClean="0"/>
              <a:pPr/>
              <a:t>‹#›</a:t>
            </a:fld>
            <a:endParaRPr lang="en-US"/>
          </a:p>
        </p:txBody>
      </p:sp>
    </p:spTree>
    <p:extLst>
      <p:ext uri="{BB962C8B-B14F-4D97-AF65-F5344CB8AC3E}">
        <p14:creationId xmlns:p14="http://schemas.microsoft.com/office/powerpoint/2010/main" val="378712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09B826-5BB7-4163-A94C-75D06B48A12F}" type="datetimeFigureOut">
              <a:rPr lang="en-US" smtClean="0"/>
              <a:pPr/>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1CEC0-C95B-4F3B-9D5B-D18C56ACA7CE}" type="slidenum">
              <a:rPr lang="en-US" smtClean="0"/>
              <a:pPr/>
              <a:t>‹#›</a:t>
            </a:fld>
            <a:endParaRPr lang="en-US"/>
          </a:p>
        </p:txBody>
      </p:sp>
    </p:spTree>
    <p:extLst>
      <p:ext uri="{BB962C8B-B14F-4D97-AF65-F5344CB8AC3E}">
        <p14:creationId xmlns:p14="http://schemas.microsoft.com/office/powerpoint/2010/main" val="3265119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09B826-5BB7-4163-A94C-75D06B48A12F}" type="datetimeFigureOut">
              <a:rPr lang="en-US" smtClean="0"/>
              <a:pPr/>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1CEC0-C95B-4F3B-9D5B-D18C56ACA7CE}" type="slidenum">
              <a:rPr lang="en-US" smtClean="0"/>
              <a:pPr/>
              <a:t>‹#›</a:t>
            </a:fld>
            <a:endParaRPr lang="en-US"/>
          </a:p>
        </p:txBody>
      </p:sp>
    </p:spTree>
    <p:extLst>
      <p:ext uri="{BB962C8B-B14F-4D97-AF65-F5344CB8AC3E}">
        <p14:creationId xmlns:p14="http://schemas.microsoft.com/office/powerpoint/2010/main" val="242058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09B826-5BB7-4163-A94C-75D06B48A12F}" type="datetimeFigureOut">
              <a:rPr lang="en-US" smtClean="0"/>
              <a:pPr/>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1CEC0-C95B-4F3B-9D5B-D18C56ACA7CE}" type="slidenum">
              <a:rPr lang="en-US" smtClean="0"/>
              <a:pPr/>
              <a:t>‹#›</a:t>
            </a:fld>
            <a:endParaRPr lang="en-US"/>
          </a:p>
        </p:txBody>
      </p:sp>
    </p:spTree>
    <p:extLst>
      <p:ext uri="{BB962C8B-B14F-4D97-AF65-F5344CB8AC3E}">
        <p14:creationId xmlns:p14="http://schemas.microsoft.com/office/powerpoint/2010/main" val="1664999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09B826-5BB7-4163-A94C-75D06B48A12F}" type="datetimeFigureOut">
              <a:rPr lang="en-US" smtClean="0"/>
              <a:pPr/>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1CEC0-C95B-4F3B-9D5B-D18C56ACA7CE}" type="slidenum">
              <a:rPr lang="en-US" smtClean="0"/>
              <a:pPr/>
              <a:t>‹#›</a:t>
            </a:fld>
            <a:endParaRPr lang="en-US"/>
          </a:p>
        </p:txBody>
      </p:sp>
    </p:spTree>
    <p:extLst>
      <p:ext uri="{BB962C8B-B14F-4D97-AF65-F5344CB8AC3E}">
        <p14:creationId xmlns:p14="http://schemas.microsoft.com/office/powerpoint/2010/main" val="348473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09B826-5BB7-4163-A94C-75D06B48A12F}" type="datetimeFigureOut">
              <a:rPr lang="en-US" smtClean="0"/>
              <a:pPr/>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1CEC0-C95B-4F3B-9D5B-D18C56ACA7CE}" type="slidenum">
              <a:rPr lang="en-US" smtClean="0"/>
              <a:pPr/>
              <a:t>‹#›</a:t>
            </a:fld>
            <a:endParaRPr lang="en-US"/>
          </a:p>
        </p:txBody>
      </p:sp>
    </p:spTree>
    <p:extLst>
      <p:ext uri="{BB962C8B-B14F-4D97-AF65-F5344CB8AC3E}">
        <p14:creationId xmlns:p14="http://schemas.microsoft.com/office/powerpoint/2010/main" val="1286899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09B826-5BB7-4163-A94C-75D06B48A12F}" type="datetimeFigureOut">
              <a:rPr lang="en-US" smtClean="0"/>
              <a:pPr/>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11CEC0-C95B-4F3B-9D5B-D18C56ACA7CE}" type="slidenum">
              <a:rPr lang="en-US" smtClean="0"/>
              <a:pPr/>
              <a:t>‹#›</a:t>
            </a:fld>
            <a:endParaRPr lang="en-US"/>
          </a:p>
        </p:txBody>
      </p:sp>
    </p:spTree>
    <p:extLst>
      <p:ext uri="{BB962C8B-B14F-4D97-AF65-F5344CB8AC3E}">
        <p14:creationId xmlns:p14="http://schemas.microsoft.com/office/powerpoint/2010/main" val="1244946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09B826-5BB7-4163-A94C-75D06B48A12F}" type="datetimeFigureOut">
              <a:rPr lang="en-US" smtClean="0"/>
              <a:pPr/>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11CEC0-C95B-4F3B-9D5B-D18C56ACA7CE}" type="slidenum">
              <a:rPr lang="en-US" smtClean="0"/>
              <a:pPr/>
              <a:t>‹#›</a:t>
            </a:fld>
            <a:endParaRPr lang="en-US"/>
          </a:p>
        </p:txBody>
      </p:sp>
    </p:spTree>
    <p:extLst>
      <p:ext uri="{BB962C8B-B14F-4D97-AF65-F5344CB8AC3E}">
        <p14:creationId xmlns:p14="http://schemas.microsoft.com/office/powerpoint/2010/main" val="2291520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9B826-5BB7-4163-A94C-75D06B48A12F}" type="datetimeFigureOut">
              <a:rPr lang="en-US" smtClean="0"/>
              <a:pPr/>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11CEC0-C95B-4F3B-9D5B-D18C56ACA7CE}" type="slidenum">
              <a:rPr lang="en-US" smtClean="0"/>
              <a:pPr/>
              <a:t>‹#›</a:t>
            </a:fld>
            <a:endParaRPr lang="en-US"/>
          </a:p>
        </p:txBody>
      </p:sp>
    </p:spTree>
    <p:extLst>
      <p:ext uri="{BB962C8B-B14F-4D97-AF65-F5344CB8AC3E}">
        <p14:creationId xmlns:p14="http://schemas.microsoft.com/office/powerpoint/2010/main" val="2571468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09B826-5BB7-4163-A94C-75D06B48A12F}" type="datetimeFigureOut">
              <a:rPr lang="en-US" smtClean="0"/>
              <a:pPr/>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1CEC0-C95B-4F3B-9D5B-D18C56ACA7CE}" type="slidenum">
              <a:rPr lang="en-US" smtClean="0"/>
              <a:pPr/>
              <a:t>‹#›</a:t>
            </a:fld>
            <a:endParaRPr lang="en-US"/>
          </a:p>
        </p:txBody>
      </p:sp>
    </p:spTree>
    <p:extLst>
      <p:ext uri="{BB962C8B-B14F-4D97-AF65-F5344CB8AC3E}">
        <p14:creationId xmlns:p14="http://schemas.microsoft.com/office/powerpoint/2010/main" val="4007134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09B826-5BB7-4163-A94C-75D06B48A12F}" type="datetimeFigureOut">
              <a:rPr lang="en-US" smtClean="0"/>
              <a:pPr/>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1CEC0-C95B-4F3B-9D5B-D18C56ACA7CE}" type="slidenum">
              <a:rPr lang="en-US" smtClean="0"/>
              <a:pPr/>
              <a:t>‹#›</a:t>
            </a:fld>
            <a:endParaRPr lang="en-US"/>
          </a:p>
        </p:txBody>
      </p:sp>
    </p:spTree>
    <p:extLst>
      <p:ext uri="{BB962C8B-B14F-4D97-AF65-F5344CB8AC3E}">
        <p14:creationId xmlns:p14="http://schemas.microsoft.com/office/powerpoint/2010/main" val="3184792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9B826-5BB7-4163-A94C-75D06B48A12F}" type="datetimeFigureOut">
              <a:rPr lang="en-US" smtClean="0"/>
              <a:pPr/>
              <a:t>8/11/2025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1CEC0-C95B-4F3B-9D5B-D18C56ACA7CE}" type="slidenum">
              <a:rPr lang="en-US" smtClean="0"/>
              <a:pPr/>
              <a:t>‹#›</a:t>
            </a:fld>
            <a:endParaRPr lang="en-US"/>
          </a:p>
        </p:txBody>
      </p:sp>
    </p:spTree>
    <p:extLst>
      <p:ext uri="{BB962C8B-B14F-4D97-AF65-F5344CB8AC3E}">
        <p14:creationId xmlns:p14="http://schemas.microsoft.com/office/powerpoint/2010/main" val="2255464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9000" b="-9000"/>
          </a:stretch>
        </a:blipFill>
        <a:effectLst/>
      </p:bgPr>
    </p:bg>
    <p:spTree>
      <p:nvGrpSpPr>
        <p:cNvPr id="1" name=""/>
        <p:cNvGrpSpPr/>
        <p:nvPr/>
      </p:nvGrpSpPr>
      <p:grpSpPr>
        <a:xfrm>
          <a:off x="0" y="0"/>
          <a:ext cx="0" cy="0"/>
          <a:chOff x="0" y="0"/>
          <a:chExt cx="0" cy="0"/>
        </a:xfrm>
      </p:grpSpPr>
      <p:sp>
        <p:nvSpPr>
          <p:cNvPr id="2" name="TextBox 1"/>
          <p:cNvSpPr txBox="1"/>
          <p:nvPr/>
        </p:nvSpPr>
        <p:spPr>
          <a:xfrm>
            <a:off x="1016000" y="1489166"/>
            <a:ext cx="8739051" cy="2123658"/>
          </a:xfrm>
          <a:prstGeom prst="rect">
            <a:avLst/>
          </a:prstGeom>
          <a:noFill/>
        </p:spPr>
        <p:txBody>
          <a:bodyPr wrap="square" rtlCol="0">
            <a:spAutoFit/>
          </a:bodyPr>
          <a:lstStyle/>
          <a:p>
            <a:r>
              <a:rPr lang="en-US" sz="6600" dirty="0" smtClean="0">
                <a:latin typeface="Bodoni MT Black" panose="02070A03080606020203" pitchFamily="18" charset="0"/>
              </a:rPr>
              <a:t>FASHION</a:t>
            </a:r>
          </a:p>
          <a:p>
            <a:r>
              <a:rPr lang="en-US" sz="6600" dirty="0" smtClean="0">
                <a:latin typeface="Bodoni MT Black" panose="02070A03080606020203" pitchFamily="18" charset="0"/>
              </a:rPr>
              <a:t> FORWARD</a:t>
            </a:r>
            <a:endParaRPr lang="en-US" sz="6600" dirty="0">
              <a:latin typeface="Bodoni MT Black" panose="02070A03080606020203" pitchFamily="18" charset="0"/>
            </a:endParaRPr>
          </a:p>
        </p:txBody>
      </p:sp>
    </p:spTree>
    <p:extLst>
      <p:ext uri="{BB962C8B-B14F-4D97-AF65-F5344CB8AC3E}">
        <p14:creationId xmlns:p14="http://schemas.microsoft.com/office/powerpoint/2010/main" val="1367765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705396" y="1071154"/>
            <a:ext cx="4924696" cy="4801314"/>
          </a:xfrm>
          <a:prstGeom prst="rect">
            <a:avLst/>
          </a:prstGeom>
          <a:noFill/>
        </p:spPr>
        <p:txBody>
          <a:bodyPr wrap="square" rtlCol="0">
            <a:spAutoFit/>
          </a:bodyPr>
          <a:lstStyle/>
          <a:p>
            <a:r>
              <a:rPr lang="en-US" sz="2400" dirty="0">
                <a:latin typeface="Arial Black" panose="020B0A04020102020204" pitchFamily="34" charset="0"/>
              </a:rPr>
              <a:t>Finalization of </a:t>
            </a:r>
            <a:r>
              <a:rPr lang="en-US" sz="2400" dirty="0" smtClean="0">
                <a:latin typeface="Arial Black" panose="020B0A04020102020204" pitchFamily="34" charset="0"/>
              </a:rPr>
              <a:t>Objectives</a:t>
            </a:r>
          </a:p>
          <a:p>
            <a:endParaRPr lang="en-US" sz="2400" dirty="0">
              <a:latin typeface="Arial Black" panose="020B0A04020102020204" pitchFamily="34" charset="0"/>
            </a:endParaRPr>
          </a:p>
          <a:p>
            <a:r>
              <a:rPr lang="en-US" sz="2400" dirty="0">
                <a:latin typeface="Times New Roman" panose="02020603050405020304" pitchFamily="18" charset="0"/>
                <a:cs typeface="Times New Roman" panose="02020603050405020304" pitchFamily="18" charset="0"/>
              </a:rPr>
              <a:t>Primary </a:t>
            </a:r>
            <a:r>
              <a:rPr lang="en-US" sz="2400" dirty="0" smtClean="0">
                <a:latin typeface="Times New Roman" panose="02020603050405020304" pitchFamily="18" charset="0"/>
                <a:cs typeface="Times New Roman" panose="02020603050405020304" pitchFamily="18" charset="0"/>
              </a:rPr>
              <a:t>Objectives : Create </a:t>
            </a:r>
            <a:r>
              <a:rPr lang="en-US" sz="2400" dirty="0">
                <a:latin typeface="Times New Roman" panose="02020603050405020304" pitchFamily="18" charset="0"/>
                <a:cs typeface="Times New Roman" panose="02020603050405020304" pitchFamily="18" charset="0"/>
              </a:rPr>
              <a:t>a user-friendly interface that mirrors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Power look aesthetic.</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Implement essential e-commerce features (shopping cart, payment processing</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Ensure mobile responsiveness and fast load times.</a:t>
            </a:r>
          </a:p>
          <a:p>
            <a:endParaRPr lang="en-US" dirty="0"/>
          </a:p>
        </p:txBody>
      </p:sp>
    </p:spTree>
    <p:extLst>
      <p:ext uri="{BB962C8B-B14F-4D97-AF65-F5344CB8AC3E}">
        <p14:creationId xmlns:p14="http://schemas.microsoft.com/office/powerpoint/2010/main" val="4277904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0000"/>
            <a:lum/>
          </a:blip>
          <a:srcRect/>
          <a:stretch>
            <a:fillRect t="-39000" b="-39000"/>
          </a:stretch>
        </a:blipFill>
        <a:effectLst/>
      </p:bgPr>
    </p:bg>
    <p:spTree>
      <p:nvGrpSpPr>
        <p:cNvPr id="1" name=""/>
        <p:cNvGrpSpPr/>
        <p:nvPr/>
      </p:nvGrpSpPr>
      <p:grpSpPr>
        <a:xfrm>
          <a:off x="0" y="0"/>
          <a:ext cx="0" cy="0"/>
          <a:chOff x="0" y="0"/>
          <a:chExt cx="0" cy="0"/>
        </a:xfrm>
      </p:grpSpPr>
      <p:sp>
        <p:nvSpPr>
          <p:cNvPr id="2" name="TextBox 1"/>
          <p:cNvSpPr txBox="1"/>
          <p:nvPr/>
        </p:nvSpPr>
        <p:spPr>
          <a:xfrm>
            <a:off x="312821" y="0"/>
            <a:ext cx="5799221" cy="7017306"/>
          </a:xfrm>
          <a:prstGeom prst="rect">
            <a:avLst/>
          </a:prstGeom>
          <a:noFill/>
        </p:spPr>
        <p:txBody>
          <a:bodyPr wrap="square" rtlCol="0">
            <a:spAutoFit/>
          </a:bodyPr>
          <a:lstStyle/>
          <a:p>
            <a:r>
              <a:rPr lang="en-IN" dirty="0" smtClean="0"/>
              <a:t>&lt;!DOCTYPE html&gt;</a:t>
            </a:r>
            <a:endParaRPr lang="en-US" dirty="0" smtClean="0"/>
          </a:p>
          <a:p>
            <a:r>
              <a:rPr lang="en-IN" dirty="0" smtClean="0"/>
              <a:t>&lt;html </a:t>
            </a:r>
            <a:r>
              <a:rPr lang="en-IN" dirty="0" err="1" smtClean="0"/>
              <a:t>lang</a:t>
            </a:r>
            <a:r>
              <a:rPr lang="en-IN" dirty="0" smtClean="0"/>
              <a:t>="en"&gt;</a:t>
            </a:r>
            <a:endParaRPr lang="en-US" dirty="0" smtClean="0"/>
          </a:p>
          <a:p>
            <a:r>
              <a:rPr lang="en-US" dirty="0" smtClean="0"/>
              <a:t>&lt;head&gt;</a:t>
            </a:r>
          </a:p>
          <a:p>
            <a:r>
              <a:rPr lang="en-US" dirty="0" smtClean="0"/>
              <a:t>  &lt;title&gt;FASHION FORWARD (where style meets comfort)&lt;/title&gt;</a:t>
            </a:r>
          </a:p>
          <a:p>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="https://cdn.jsdelivr.net/npm/bootstrap@5.3.2/dist/css/bootstrap.min.css"&gt;</a:t>
            </a:r>
          </a:p>
          <a:p>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="event-styles.css"&gt;</a:t>
            </a:r>
          </a:p>
          <a:p>
            <a:r>
              <a:rPr lang="en-US" dirty="0" smtClean="0"/>
              <a:t>&lt;/head&gt;</a:t>
            </a:r>
          </a:p>
          <a:p>
            <a:r>
              <a:rPr lang="en-US" dirty="0" smtClean="0"/>
              <a:t>&lt;body&gt;</a:t>
            </a:r>
          </a:p>
          <a:p>
            <a:r>
              <a:rPr lang="en-US" dirty="0" smtClean="0"/>
              <a:t>&lt;header class="</a:t>
            </a:r>
            <a:r>
              <a:rPr lang="en-US" dirty="0" err="1" smtClean="0"/>
              <a:t>bg</a:t>
            </a:r>
            <a:r>
              <a:rPr lang="en-US" dirty="0" smtClean="0"/>
              <a:t>-dark text-white text-center py-3"&gt;</a:t>
            </a:r>
          </a:p>
          <a:p>
            <a:r>
              <a:rPr lang="en-US" dirty="0" smtClean="0"/>
              <a:t>&lt;section id="FASHION FORWARD" class="py-5"&gt;</a:t>
            </a:r>
          </a:p>
          <a:p>
            <a:r>
              <a:rPr lang="en-US" dirty="0" smtClean="0"/>
              <a:t> &lt;div class="container"&gt;</a:t>
            </a:r>
          </a:p>
          <a:p>
            <a:r>
              <a:rPr lang="en-US" dirty="0" smtClean="0"/>
              <a:t> &lt;h2 class="text-center mb-3"&gt;FASHION FORWARD&lt;/h2&gt;</a:t>
            </a:r>
          </a:p>
          <a:p>
            <a:r>
              <a:rPr lang="en-US" dirty="0" smtClean="0"/>
              <a:t>  &lt;p&gt;Style Meets Comfort&lt;/p&gt;</a:t>
            </a:r>
          </a:p>
          <a:p>
            <a:r>
              <a:rPr lang="en-US" dirty="0" smtClean="0"/>
              <a:t>&lt;/header&gt;</a:t>
            </a:r>
          </a:p>
          <a:p>
            <a:r>
              <a:rPr lang="en-US" dirty="0" smtClean="0"/>
              <a:t>&lt;</a:t>
            </a:r>
            <a:r>
              <a:rPr lang="en-US" dirty="0" err="1" smtClean="0"/>
              <a:t>nav</a:t>
            </a:r>
            <a:r>
              <a:rPr lang="en-US" dirty="0" smtClean="0"/>
              <a:t> class="</a:t>
            </a:r>
            <a:r>
              <a:rPr lang="en-US" dirty="0" err="1" smtClean="0"/>
              <a:t>navbar</a:t>
            </a:r>
            <a:r>
              <a:rPr lang="en-US" dirty="0" smtClean="0"/>
              <a:t> </a:t>
            </a:r>
            <a:r>
              <a:rPr lang="en-US" dirty="0" err="1" smtClean="0"/>
              <a:t>navbar</a:t>
            </a:r>
            <a:r>
              <a:rPr lang="en-US" dirty="0" smtClean="0"/>
              <a:t>-expand-</a:t>
            </a:r>
            <a:r>
              <a:rPr lang="en-US" dirty="0" err="1" smtClean="0"/>
              <a:t>lg</a:t>
            </a:r>
            <a:r>
              <a:rPr lang="en-US" dirty="0" smtClean="0"/>
              <a:t> </a:t>
            </a:r>
            <a:r>
              <a:rPr lang="en-US" dirty="0" err="1" smtClean="0"/>
              <a:t>navbar</a:t>
            </a:r>
            <a:r>
              <a:rPr lang="en-US" dirty="0" smtClean="0"/>
              <a:t>-dark </a:t>
            </a:r>
            <a:r>
              <a:rPr lang="en-US" dirty="0" err="1" smtClean="0"/>
              <a:t>bg</a:t>
            </a:r>
            <a:r>
              <a:rPr lang="en-US" dirty="0" smtClean="0"/>
              <a:t>-dark"&gt;</a:t>
            </a:r>
          </a:p>
          <a:p>
            <a:r>
              <a:rPr lang="en-US" dirty="0" smtClean="0"/>
              <a:t>  &lt;a class="</a:t>
            </a:r>
            <a:r>
              <a:rPr lang="en-US" dirty="0" err="1" smtClean="0"/>
              <a:t>navbar</a:t>
            </a:r>
            <a:r>
              <a:rPr lang="en-US" dirty="0" smtClean="0"/>
              <a:t>-brand" </a:t>
            </a:r>
            <a:r>
              <a:rPr lang="en-US" dirty="0" err="1" smtClean="0"/>
              <a:t>href</a:t>
            </a:r>
            <a:r>
              <a:rPr lang="en-US" dirty="0" smtClean="0"/>
              <a:t>="#"&gt;Fashion Forward&lt;/a&gt;</a:t>
            </a:r>
          </a:p>
          <a:p>
            <a:r>
              <a:rPr lang="en-US" dirty="0" smtClean="0"/>
              <a:t>  &lt;button class="</a:t>
            </a:r>
            <a:r>
              <a:rPr lang="en-US" dirty="0" err="1" smtClean="0"/>
              <a:t>navbar-toggler</a:t>
            </a:r>
            <a:r>
              <a:rPr lang="en-US" dirty="0" smtClean="0"/>
              <a:t>" type="button" data-toggle="collapse"</a:t>
            </a:r>
          </a:p>
          <a:p>
            <a:r>
              <a:rPr lang="en-US" dirty="0" smtClean="0"/>
              <a:t>  data-target="#</a:t>
            </a:r>
            <a:r>
              <a:rPr lang="en-US" dirty="0" err="1" smtClean="0"/>
              <a:t>navbarNav</a:t>
            </a:r>
            <a:r>
              <a:rPr lang="en-US" dirty="0" smtClean="0"/>
              <a:t>" aria-controls="</a:t>
            </a:r>
            <a:r>
              <a:rPr lang="en-US" dirty="0" err="1" smtClean="0"/>
              <a:t>navbarNav</a:t>
            </a:r>
            <a:r>
              <a:rPr lang="en-US" dirty="0" smtClean="0"/>
              <a:t>"</a:t>
            </a:r>
          </a:p>
          <a:p>
            <a:r>
              <a:rPr lang="en-US" dirty="0" smtClean="0"/>
              <a:t>  aria-expanded="false" aria-label="Toggle navigation"&gt;</a:t>
            </a:r>
          </a:p>
          <a:p>
            <a:r>
              <a:rPr lang="en-US" dirty="0" smtClean="0"/>
              <a:t>      &lt;span class="</a:t>
            </a:r>
            <a:r>
              <a:rPr lang="en-US" dirty="0" err="1" smtClean="0"/>
              <a:t>navbar</a:t>
            </a:r>
            <a:r>
              <a:rPr lang="en-US" dirty="0" smtClean="0"/>
              <a:t>-</a:t>
            </a:r>
            <a:r>
              <a:rPr lang="en-US" dirty="0" err="1" smtClean="0"/>
              <a:t>toggler</a:t>
            </a:r>
            <a:r>
              <a:rPr lang="en-US" dirty="0" smtClean="0"/>
              <a:t>-icon"&gt;&lt;/span&gt;</a:t>
            </a:r>
          </a:p>
          <a:p>
            <a:r>
              <a:rPr lang="en-US" dirty="0" smtClean="0"/>
              <a:t>      </a:t>
            </a:r>
            <a:endParaRPr lang="en-US" dirty="0"/>
          </a:p>
        </p:txBody>
      </p:sp>
      <p:sp>
        <p:nvSpPr>
          <p:cNvPr id="3" name="TextBox 2"/>
          <p:cNvSpPr txBox="1"/>
          <p:nvPr/>
        </p:nvSpPr>
        <p:spPr>
          <a:xfrm>
            <a:off x="6087981" y="671691"/>
            <a:ext cx="5406188" cy="6186309"/>
          </a:xfrm>
          <a:prstGeom prst="rect">
            <a:avLst/>
          </a:prstGeom>
          <a:noFill/>
        </p:spPr>
        <p:txBody>
          <a:bodyPr wrap="square" rtlCol="0">
            <a:spAutoFit/>
          </a:bodyPr>
          <a:lstStyle/>
          <a:p>
            <a:r>
              <a:rPr lang="en-US" dirty="0" smtClean="0"/>
              <a:t>  &lt;/button&gt;</a:t>
            </a:r>
          </a:p>
          <a:p>
            <a:r>
              <a:rPr lang="en-US" dirty="0" smtClean="0"/>
              <a:t>  &lt;div class="collapse </a:t>
            </a:r>
            <a:r>
              <a:rPr lang="en-US" dirty="0" err="1" smtClean="0"/>
              <a:t>navbar</a:t>
            </a:r>
            <a:r>
              <a:rPr lang="en-US" dirty="0" smtClean="0"/>
              <a:t>-collapse" id="</a:t>
            </a:r>
            <a:r>
              <a:rPr lang="en-US" dirty="0" err="1" smtClean="0"/>
              <a:t>navbarNav</a:t>
            </a:r>
            <a:r>
              <a:rPr lang="en-US" dirty="0" smtClean="0"/>
              <a:t>"&gt;</a:t>
            </a:r>
          </a:p>
          <a:p>
            <a:endParaRPr lang="en-US" dirty="0" smtClean="0"/>
          </a:p>
          <a:p>
            <a:r>
              <a:rPr lang="en-US" dirty="0" smtClean="0"/>
              <a:t>&lt;</a:t>
            </a:r>
            <a:r>
              <a:rPr lang="en-US" dirty="0" err="1" smtClean="0"/>
              <a:t>ul</a:t>
            </a:r>
            <a:r>
              <a:rPr lang="en-US" dirty="0" smtClean="0"/>
              <a:t> class="</a:t>
            </a:r>
            <a:r>
              <a:rPr lang="en-US" dirty="0" err="1" smtClean="0"/>
              <a:t>navbar-nav</a:t>
            </a:r>
            <a:r>
              <a:rPr lang="en-US" dirty="0" smtClean="0"/>
              <a:t> ml-auto"&gt;</a:t>
            </a:r>
          </a:p>
          <a:p>
            <a:r>
              <a:rPr lang="en-US" dirty="0" smtClean="0"/>
              <a:t>          &lt;</a:t>
            </a:r>
            <a:r>
              <a:rPr lang="en-US" dirty="0" err="1" smtClean="0"/>
              <a:t>li</a:t>
            </a:r>
            <a:r>
              <a:rPr lang="en-US" dirty="0" smtClean="0"/>
              <a:t> class="</a:t>
            </a:r>
            <a:r>
              <a:rPr lang="en-US" dirty="0" err="1" smtClean="0"/>
              <a:t>nav</a:t>
            </a:r>
            <a:r>
              <a:rPr lang="en-US" dirty="0" smtClean="0"/>
              <a:t>-item active"&gt;</a:t>
            </a:r>
          </a:p>
          <a:p>
            <a:r>
              <a:rPr lang="en-US" dirty="0" smtClean="0"/>
              <a:t>              &lt;a class="</a:t>
            </a:r>
            <a:r>
              <a:rPr lang="en-US" dirty="0" err="1" smtClean="0"/>
              <a:t>nav</a:t>
            </a:r>
            <a:r>
              <a:rPr lang="en-US" dirty="0" smtClean="0"/>
              <a:t>-link" </a:t>
            </a:r>
            <a:r>
              <a:rPr lang="en-US" dirty="0" err="1" smtClean="0"/>
              <a:t>href</a:t>
            </a:r>
            <a:r>
              <a:rPr lang="en-US" dirty="0" smtClean="0"/>
              <a:t>="#details"&gt;Collections&lt;/a&gt;</a:t>
            </a:r>
          </a:p>
          <a:p>
            <a:r>
              <a:rPr lang="en-US" dirty="0" smtClean="0"/>
              <a:t>          &lt;/</a:t>
            </a:r>
            <a:r>
              <a:rPr lang="en-US" dirty="0" err="1" smtClean="0"/>
              <a:t>li</a:t>
            </a:r>
            <a:r>
              <a:rPr lang="en-US" dirty="0" smtClean="0"/>
              <a:t>&gt;</a:t>
            </a:r>
          </a:p>
          <a:p>
            <a:r>
              <a:rPr lang="en-US" dirty="0" smtClean="0"/>
              <a:t>          &lt;</a:t>
            </a:r>
            <a:r>
              <a:rPr lang="en-US" dirty="0" err="1" smtClean="0"/>
              <a:t>li</a:t>
            </a:r>
            <a:r>
              <a:rPr lang="en-US" dirty="0" smtClean="0"/>
              <a:t> class="</a:t>
            </a:r>
            <a:r>
              <a:rPr lang="en-US" dirty="0" err="1" smtClean="0"/>
              <a:t>nav</a:t>
            </a:r>
            <a:r>
              <a:rPr lang="en-US" dirty="0" smtClean="0"/>
              <a:t>-item"&gt;</a:t>
            </a:r>
          </a:p>
          <a:p>
            <a:r>
              <a:rPr lang="en-US" dirty="0" smtClean="0"/>
              <a:t>              &lt;a class="</a:t>
            </a:r>
            <a:r>
              <a:rPr lang="en-US" dirty="0" err="1" smtClean="0"/>
              <a:t>nav</a:t>
            </a:r>
            <a:r>
              <a:rPr lang="en-US" dirty="0" smtClean="0"/>
              <a:t>-link" </a:t>
            </a:r>
            <a:r>
              <a:rPr lang="en-US" dirty="0" err="1" smtClean="0"/>
              <a:t>href</a:t>
            </a:r>
            <a:r>
              <a:rPr lang="en-US" dirty="0" smtClean="0"/>
              <a:t>="#speakers"&gt;Offer zone&lt;/a&gt;</a:t>
            </a:r>
          </a:p>
          <a:p>
            <a:r>
              <a:rPr lang="en-US" dirty="0" smtClean="0"/>
              <a:t>          &lt;/</a:t>
            </a:r>
            <a:r>
              <a:rPr lang="en-US" dirty="0" err="1" smtClean="0"/>
              <a:t>li</a:t>
            </a:r>
            <a:r>
              <a:rPr lang="en-US" dirty="0" smtClean="0"/>
              <a:t>&gt;</a:t>
            </a:r>
          </a:p>
          <a:p>
            <a:r>
              <a:rPr lang="en-US" dirty="0" smtClean="0"/>
              <a:t>          &lt;</a:t>
            </a:r>
            <a:r>
              <a:rPr lang="en-US" dirty="0" err="1" smtClean="0"/>
              <a:t>li</a:t>
            </a:r>
            <a:r>
              <a:rPr lang="en-US" dirty="0" smtClean="0"/>
              <a:t> class="</a:t>
            </a:r>
            <a:r>
              <a:rPr lang="en-US" dirty="0" err="1" smtClean="0"/>
              <a:t>nav</a:t>
            </a:r>
            <a:r>
              <a:rPr lang="en-US" dirty="0" smtClean="0"/>
              <a:t>-item"&gt;</a:t>
            </a:r>
          </a:p>
          <a:p>
            <a:r>
              <a:rPr lang="en-US" dirty="0" smtClean="0"/>
              <a:t>              &lt;a class="</a:t>
            </a:r>
            <a:r>
              <a:rPr lang="en-US" dirty="0" err="1" smtClean="0"/>
              <a:t>nav</a:t>
            </a:r>
            <a:r>
              <a:rPr lang="en-US" dirty="0" smtClean="0"/>
              <a:t>-link" </a:t>
            </a:r>
            <a:r>
              <a:rPr lang="en-US" dirty="0" err="1" smtClean="0"/>
              <a:t>href</a:t>
            </a:r>
            <a:r>
              <a:rPr lang="en-US" dirty="0" smtClean="0"/>
              <a:t>="loginp.html"&gt;Register&lt;/a&gt;</a:t>
            </a:r>
          </a:p>
          <a:p>
            <a:r>
              <a:rPr lang="en-US" dirty="0" smtClean="0"/>
              <a:t>          &lt;/</a:t>
            </a:r>
            <a:r>
              <a:rPr lang="en-US" dirty="0" err="1" smtClean="0"/>
              <a:t>li</a:t>
            </a:r>
            <a:r>
              <a:rPr lang="en-US" dirty="0" smtClean="0"/>
              <a:t>&gt; </a:t>
            </a:r>
          </a:p>
          <a:p>
            <a:r>
              <a:rPr lang="en-US" dirty="0" smtClean="0"/>
              <a:t>          &lt;</a:t>
            </a:r>
            <a:r>
              <a:rPr lang="en-US" dirty="0" err="1" smtClean="0"/>
              <a:t>li</a:t>
            </a:r>
            <a:r>
              <a:rPr lang="en-US" dirty="0" smtClean="0"/>
              <a:t> class="</a:t>
            </a:r>
            <a:r>
              <a:rPr lang="en-US" dirty="0" err="1" smtClean="0"/>
              <a:t>nav</a:t>
            </a:r>
            <a:r>
              <a:rPr lang="en-US" dirty="0" smtClean="0"/>
              <a:t>-item"&gt;</a:t>
            </a:r>
          </a:p>
          <a:p>
            <a:r>
              <a:rPr lang="en-US" dirty="0" smtClean="0"/>
              <a:t>              &lt;a class="</a:t>
            </a:r>
            <a:r>
              <a:rPr lang="en-US" dirty="0" err="1" smtClean="0"/>
              <a:t>nav</a:t>
            </a:r>
            <a:r>
              <a:rPr lang="en-US" dirty="0" smtClean="0"/>
              <a:t>-link" </a:t>
            </a:r>
            <a:r>
              <a:rPr lang="en-US" dirty="0" err="1" smtClean="0"/>
              <a:t>href</a:t>
            </a:r>
            <a:r>
              <a:rPr lang="en-US" dirty="0" smtClean="0"/>
              <a:t>="cart.html"&gt;cart&lt;/a&gt;</a:t>
            </a:r>
          </a:p>
          <a:p>
            <a:r>
              <a:rPr lang="en-US" dirty="0" smtClean="0"/>
              <a:t>          &lt;/</a:t>
            </a:r>
            <a:r>
              <a:rPr lang="en-US" dirty="0" err="1" smtClean="0"/>
              <a:t>li</a:t>
            </a:r>
            <a:r>
              <a:rPr lang="en-US" dirty="0" smtClean="0"/>
              <a:t>&gt;</a:t>
            </a:r>
          </a:p>
          <a:p>
            <a:r>
              <a:rPr lang="en-US" dirty="0" smtClean="0"/>
              <a:t>      &lt;/</a:t>
            </a:r>
            <a:r>
              <a:rPr lang="en-US" dirty="0" err="1" smtClean="0"/>
              <a:t>ul</a:t>
            </a:r>
            <a:r>
              <a:rPr lang="en-US" dirty="0" smtClean="0"/>
              <a:t>&gt;</a:t>
            </a:r>
          </a:p>
          <a:p>
            <a:r>
              <a:rPr lang="en-US" dirty="0" smtClean="0"/>
              <a:t>  &lt;/div&gt;</a:t>
            </a:r>
          </a:p>
          <a:p>
            <a:r>
              <a:rPr lang="en-US" dirty="0" smtClean="0"/>
              <a:t>&lt;/</a:t>
            </a:r>
            <a:r>
              <a:rPr lang="en-US" dirty="0" err="1" smtClean="0"/>
              <a:t>nav</a:t>
            </a:r>
            <a:r>
              <a:rPr lang="en-US" dirty="0" smtClean="0"/>
              <a:t>&gt;</a:t>
            </a:r>
            <a:endParaRPr lang="en-US" dirty="0"/>
          </a:p>
        </p:txBody>
      </p:sp>
    </p:spTree>
    <p:extLst>
      <p:ext uri="{BB962C8B-B14F-4D97-AF65-F5344CB8AC3E}">
        <p14:creationId xmlns:p14="http://schemas.microsoft.com/office/powerpoint/2010/main" val="3155857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5000"/>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640080" y="394692"/>
            <a:ext cx="10985863" cy="6740307"/>
          </a:xfrm>
          <a:prstGeom prst="rect">
            <a:avLst/>
          </a:prstGeom>
          <a:noFill/>
        </p:spPr>
        <p:txBody>
          <a:bodyPr wrap="square" rtlCol="0">
            <a:spAutoFit/>
          </a:bodyPr>
          <a:lstStyle/>
          <a:p>
            <a:r>
              <a:rPr lang="en-US" dirty="0" smtClean="0"/>
              <a:t>&lt;main&gt;</a:t>
            </a:r>
          </a:p>
          <a:p>
            <a:r>
              <a:rPr lang="en-US" dirty="0" smtClean="0"/>
              <a:t>  &lt;section id="Shirts" class="py-5"&gt;</a:t>
            </a:r>
          </a:p>
          <a:p>
            <a:r>
              <a:rPr lang="en-US" dirty="0" smtClean="0"/>
              <a:t>      &lt;div class="container"&gt;</a:t>
            </a:r>
          </a:p>
          <a:p>
            <a:r>
              <a:rPr lang="en-US" dirty="0" smtClean="0"/>
              <a:t>          &lt;h2 class="text-center mb-3"  &gt;Shirts&lt;/h2&gt;</a:t>
            </a:r>
          </a:p>
          <a:p>
            <a:r>
              <a:rPr lang="en-US" dirty="0" smtClean="0"/>
              <a:t>          &lt;button class="arrow right" </a:t>
            </a:r>
            <a:r>
              <a:rPr lang="en-US" dirty="0" err="1" smtClean="0"/>
              <a:t>onclick</a:t>
            </a:r>
            <a:r>
              <a:rPr lang="en-US" dirty="0" smtClean="0"/>
              <a:t>="</a:t>
            </a:r>
            <a:r>
              <a:rPr lang="en-US" dirty="0" err="1" smtClean="0"/>
              <a:t>moveSlide</a:t>
            </a:r>
            <a:r>
              <a:rPr lang="en-US" dirty="0" smtClean="0"/>
              <a:t>(1)"&gt;</a:t>
            </a:r>
          </a:p>
          <a:p>
            <a:r>
              <a:rPr lang="en-US" dirty="0" smtClean="0"/>
              <a:t>            &lt;a class="</a:t>
            </a:r>
            <a:r>
              <a:rPr lang="en-US" dirty="0" err="1" smtClean="0"/>
              <a:t>nav</a:t>
            </a:r>
            <a:r>
              <a:rPr lang="en-US" dirty="0" smtClean="0"/>
              <a:t>-link" </a:t>
            </a:r>
            <a:r>
              <a:rPr lang="en-US" dirty="0" err="1" smtClean="0"/>
              <a:t>href</a:t>
            </a:r>
            <a:r>
              <a:rPr lang="en-US" dirty="0" smtClean="0"/>
              <a:t>="shirts.html"&gt;Shirts&lt;/a&gt;</a:t>
            </a:r>
          </a:p>
          <a:p>
            <a:r>
              <a:rPr lang="en-US" dirty="0" smtClean="0"/>
              <a:t>            &amp;#10095;</a:t>
            </a:r>
          </a:p>
          <a:p>
            <a:r>
              <a:rPr lang="en-US" dirty="0" smtClean="0"/>
              <a:t>        &lt;/button&gt;</a:t>
            </a:r>
          </a:p>
          <a:p>
            <a:r>
              <a:rPr lang="en-US" dirty="0" smtClean="0"/>
              <a:t>          &lt;a class="</a:t>
            </a:r>
            <a:r>
              <a:rPr lang="en-US" dirty="0" err="1" smtClean="0"/>
              <a:t>nav</a:t>
            </a:r>
            <a:r>
              <a:rPr lang="en-US" dirty="0" smtClean="0"/>
              <a:t>-link" </a:t>
            </a:r>
            <a:r>
              <a:rPr lang="en-US" dirty="0" err="1" smtClean="0"/>
              <a:t>href</a:t>
            </a:r>
            <a:r>
              <a:rPr lang="en-US" dirty="0" smtClean="0"/>
              <a:t>="shirts.html"&gt;&lt;/a&gt;</a:t>
            </a:r>
          </a:p>
          <a:p>
            <a:r>
              <a:rPr lang="en-US" dirty="0" smtClean="0"/>
              <a:t>      &lt;/div&gt;</a:t>
            </a:r>
          </a:p>
          <a:p>
            <a:r>
              <a:rPr lang="en-US" dirty="0" smtClean="0"/>
              <a:t>  &lt;/section&gt;</a:t>
            </a:r>
          </a:p>
          <a:p>
            <a:r>
              <a:rPr lang="en-US" dirty="0" smtClean="0"/>
              <a:t>&lt;hr&gt;</a:t>
            </a:r>
          </a:p>
          <a:p>
            <a:r>
              <a:rPr lang="en-US" dirty="0" smtClean="0"/>
              <a:t>  &lt;section id="T-Shirts" class="py-5 </a:t>
            </a:r>
            <a:r>
              <a:rPr lang="en-US" dirty="0" err="1" smtClean="0"/>
              <a:t>bg</a:t>
            </a:r>
            <a:r>
              <a:rPr lang="en-US" dirty="0" smtClean="0"/>
              <a:t>-light"&gt;</a:t>
            </a:r>
          </a:p>
          <a:p>
            <a:r>
              <a:rPr lang="en-US" dirty="0" smtClean="0"/>
              <a:t>      &lt;div class="container"&gt;</a:t>
            </a:r>
          </a:p>
          <a:p>
            <a:r>
              <a:rPr lang="en-US" dirty="0" smtClean="0"/>
              <a:t>          &lt;h2 class="text-center mb-3"&gt;T-Shirts&lt;/h2&gt;</a:t>
            </a:r>
          </a:p>
          <a:p>
            <a:r>
              <a:rPr lang="en-US" dirty="0" smtClean="0"/>
              <a:t>          &lt;button class="arrow right" </a:t>
            </a:r>
            <a:r>
              <a:rPr lang="en-US" dirty="0" err="1" smtClean="0"/>
              <a:t>onclick</a:t>
            </a:r>
            <a:r>
              <a:rPr lang="en-US" dirty="0" smtClean="0"/>
              <a:t>="</a:t>
            </a:r>
            <a:r>
              <a:rPr lang="en-US" dirty="0" err="1" smtClean="0"/>
              <a:t>moveSlide</a:t>
            </a:r>
            <a:r>
              <a:rPr lang="en-US" dirty="0" smtClean="0"/>
              <a:t>(1)"&gt;</a:t>
            </a:r>
          </a:p>
          <a:p>
            <a:r>
              <a:rPr lang="en-US" dirty="0" smtClean="0"/>
              <a:t>            &lt;a class="</a:t>
            </a:r>
            <a:r>
              <a:rPr lang="en-US" dirty="0" err="1" smtClean="0"/>
              <a:t>nav</a:t>
            </a:r>
            <a:r>
              <a:rPr lang="en-US" dirty="0" smtClean="0"/>
              <a:t>-link" </a:t>
            </a:r>
            <a:r>
              <a:rPr lang="en-US" dirty="0" err="1" smtClean="0"/>
              <a:t>href</a:t>
            </a:r>
            <a:r>
              <a:rPr lang="en-US" dirty="0" smtClean="0"/>
              <a:t>="T-Shirts.html"&gt;T-Shirts&lt;/a&gt;</a:t>
            </a:r>
          </a:p>
          <a:p>
            <a:r>
              <a:rPr lang="en-US" dirty="0" smtClean="0"/>
              <a:t>            &amp;#10095;</a:t>
            </a:r>
          </a:p>
          <a:p>
            <a:r>
              <a:rPr lang="en-US" dirty="0" smtClean="0"/>
              <a:t>        &lt;/button&gt;</a:t>
            </a:r>
          </a:p>
          <a:p>
            <a:r>
              <a:rPr lang="en-US" dirty="0" smtClean="0"/>
              <a:t>          &lt;a class="</a:t>
            </a:r>
            <a:r>
              <a:rPr lang="en-US" dirty="0" err="1" smtClean="0"/>
              <a:t>nav</a:t>
            </a:r>
            <a:r>
              <a:rPr lang="en-US" dirty="0" smtClean="0"/>
              <a:t>-link" </a:t>
            </a:r>
            <a:r>
              <a:rPr lang="en-US" dirty="0" err="1" smtClean="0"/>
              <a:t>href</a:t>
            </a:r>
            <a:r>
              <a:rPr lang="en-US" dirty="0" smtClean="0"/>
              <a:t>="T-Shirts.html"&gt;&lt;/a&gt;</a:t>
            </a:r>
          </a:p>
          <a:p>
            <a:r>
              <a:rPr lang="en-US" dirty="0" smtClean="0"/>
              <a:t>      &lt;/div&gt;</a:t>
            </a:r>
          </a:p>
          <a:p>
            <a:r>
              <a:rPr lang="en-US" dirty="0" smtClean="0"/>
              <a:t>  &lt;/section&gt;</a:t>
            </a:r>
          </a:p>
          <a:p>
            <a:r>
              <a:rPr lang="en-US" dirty="0" smtClean="0"/>
              <a:t>&lt;hr&gt;</a:t>
            </a:r>
          </a:p>
          <a:p>
            <a:r>
              <a:rPr lang="en-US" dirty="0" smtClean="0"/>
              <a:t> </a:t>
            </a:r>
            <a:endParaRPr lang="en-US" dirty="0"/>
          </a:p>
        </p:txBody>
      </p:sp>
      <p:sp>
        <p:nvSpPr>
          <p:cNvPr id="3" name="TextBox 2"/>
          <p:cNvSpPr txBox="1"/>
          <p:nvPr/>
        </p:nvSpPr>
        <p:spPr>
          <a:xfrm>
            <a:off x="6335486" y="394692"/>
            <a:ext cx="5290457" cy="5909310"/>
          </a:xfrm>
          <a:prstGeom prst="rect">
            <a:avLst/>
          </a:prstGeom>
          <a:noFill/>
        </p:spPr>
        <p:txBody>
          <a:bodyPr wrap="square" rtlCol="0">
            <a:spAutoFit/>
          </a:bodyPr>
          <a:lstStyle/>
          <a:p>
            <a:r>
              <a:rPr lang="en-US" dirty="0" smtClean="0"/>
              <a:t>&lt;hr&gt;</a:t>
            </a:r>
          </a:p>
          <a:p>
            <a:r>
              <a:rPr lang="en-US" dirty="0" smtClean="0"/>
              <a:t>&lt;</a:t>
            </a:r>
            <a:r>
              <a:rPr lang="en-US" dirty="0" err="1" smtClean="0"/>
              <a:t>br</a:t>
            </a:r>
            <a:r>
              <a:rPr lang="en-US" dirty="0" smtClean="0"/>
              <a:t>&gt;</a:t>
            </a:r>
          </a:p>
          <a:p>
            <a:r>
              <a:rPr lang="en-US" dirty="0" smtClean="0"/>
              <a:t>&lt;</a:t>
            </a:r>
            <a:r>
              <a:rPr lang="en-US" dirty="0" err="1" smtClean="0"/>
              <a:t>br</a:t>
            </a:r>
            <a:r>
              <a:rPr lang="en-US" dirty="0" smtClean="0"/>
              <a:t>&gt;</a:t>
            </a:r>
          </a:p>
          <a:p>
            <a:r>
              <a:rPr lang="en-US" dirty="0" smtClean="0"/>
              <a:t>&lt;div class="</a:t>
            </a:r>
            <a:r>
              <a:rPr lang="en-US" dirty="0" err="1" smtClean="0"/>
              <a:t>btn</a:t>
            </a:r>
            <a:r>
              <a:rPr lang="en-US" dirty="0" smtClean="0"/>
              <a:t>-block text-center all-product" style="user-select: auto;"&gt;</a:t>
            </a:r>
          </a:p>
          <a:p>
            <a:r>
              <a:rPr lang="en-US" dirty="0" smtClean="0"/>
              <a:t>&lt;a class="</a:t>
            </a:r>
            <a:r>
              <a:rPr lang="en-US" dirty="0" err="1" smtClean="0"/>
              <a:t>btn</a:t>
            </a:r>
            <a:r>
              <a:rPr lang="en-US" dirty="0" smtClean="0"/>
              <a:t>-border" </a:t>
            </a:r>
            <a:r>
              <a:rPr lang="en-US" dirty="0" err="1" smtClean="0"/>
              <a:t>href</a:t>
            </a:r>
            <a:r>
              <a:rPr lang="en-US" dirty="0" smtClean="0"/>
              <a:t>="/product-category/</a:t>
            </a:r>
            <a:r>
              <a:rPr lang="en-US" dirty="0" err="1" smtClean="0"/>
              <a:t>freshnew</a:t>
            </a:r>
            <a:r>
              <a:rPr lang="en-US" dirty="0" smtClean="0"/>
              <a:t>-arrivals" style="user-select: auto;"&gt;</a:t>
            </a:r>
          </a:p>
          <a:p>
            <a:r>
              <a:rPr lang="en-US" dirty="0" smtClean="0"/>
              <a:t>&lt;span style="user-select: auto;"&gt;View ALL Products&lt;/span&gt;</a:t>
            </a:r>
          </a:p>
          <a:p>
            <a:r>
              <a:rPr lang="en-US" dirty="0" smtClean="0"/>
              <a:t>&lt;</a:t>
            </a:r>
            <a:r>
              <a:rPr lang="en-US" dirty="0" err="1" smtClean="0"/>
              <a:t>i</a:t>
            </a:r>
            <a:r>
              <a:rPr lang="en-US" dirty="0" smtClean="0"/>
              <a:t> class="</a:t>
            </a:r>
            <a:r>
              <a:rPr lang="en-US" dirty="0" err="1" smtClean="0"/>
              <a:t>fas</a:t>
            </a:r>
            <a:r>
              <a:rPr lang="en-US" dirty="0" smtClean="0"/>
              <a:t> </a:t>
            </a:r>
            <a:r>
              <a:rPr lang="en-US" dirty="0" err="1" smtClean="0"/>
              <a:t>fa</a:t>
            </a:r>
            <a:r>
              <a:rPr lang="en-US" dirty="0" smtClean="0"/>
              <a:t>-arrow-right </a:t>
            </a:r>
            <a:r>
              <a:rPr lang="en-US" dirty="0" err="1" smtClean="0"/>
              <a:t>fa-lg</a:t>
            </a:r>
            <a:r>
              <a:rPr lang="en-US" dirty="0" smtClean="0"/>
              <a:t> pl-2" style="user-select: auto;"&gt;&lt;/</a:t>
            </a:r>
            <a:r>
              <a:rPr lang="en-US" dirty="0" err="1" smtClean="0"/>
              <a:t>i</a:t>
            </a:r>
            <a:r>
              <a:rPr lang="en-US" dirty="0" smtClean="0"/>
              <a:t>&gt;</a:t>
            </a:r>
          </a:p>
          <a:p>
            <a:r>
              <a:rPr lang="en-US" dirty="0" smtClean="0"/>
              <a:t>&lt;/a&gt;</a:t>
            </a:r>
          </a:p>
          <a:p>
            <a:r>
              <a:rPr lang="en-US" dirty="0" smtClean="0"/>
              <a:t>&lt;/div&gt;</a:t>
            </a:r>
          </a:p>
          <a:p>
            <a:r>
              <a:rPr lang="en-US" dirty="0" smtClean="0"/>
              <a:t> &lt;</a:t>
            </a:r>
            <a:r>
              <a:rPr lang="en-US" dirty="0" err="1" smtClean="0"/>
              <a:t>br</a:t>
            </a:r>
            <a:r>
              <a:rPr lang="en-US" dirty="0" smtClean="0"/>
              <a:t>&gt;</a:t>
            </a:r>
          </a:p>
          <a:p>
            <a:r>
              <a:rPr lang="en-US" dirty="0" smtClean="0"/>
              <a:t>&lt;</a:t>
            </a:r>
            <a:r>
              <a:rPr lang="en-US" dirty="0" err="1" smtClean="0"/>
              <a:t>br</a:t>
            </a:r>
            <a:r>
              <a:rPr lang="en-US" dirty="0" smtClean="0"/>
              <a:t>&gt;</a:t>
            </a:r>
          </a:p>
          <a:p>
            <a:r>
              <a:rPr lang="en-US" dirty="0" smtClean="0"/>
              <a:t> </a:t>
            </a:r>
          </a:p>
          <a:p>
            <a:r>
              <a:rPr lang="en-US" dirty="0" smtClean="0"/>
              <a:t>&lt;footer class="</a:t>
            </a:r>
            <a:r>
              <a:rPr lang="en-US" dirty="0" err="1" smtClean="0"/>
              <a:t>bg</a:t>
            </a:r>
            <a:r>
              <a:rPr lang="en-US" dirty="0" smtClean="0"/>
              <a:t>-dark text-white text-center py-3"&gt;</a:t>
            </a:r>
          </a:p>
          <a:p>
            <a:r>
              <a:rPr lang="en-US" dirty="0" smtClean="0"/>
              <a:t>  &lt;p&gt;© 2025. Fashion Forward, Always !!&lt;/p&gt;</a:t>
            </a:r>
          </a:p>
          <a:p>
            <a:r>
              <a:rPr lang="en-US" dirty="0" smtClean="0"/>
              <a:t>&lt;/footer&gt;</a:t>
            </a:r>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3975393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LOGIN PAGE</a:t>
            </a:r>
            <a:endParaRPr lang="en-US" dirty="0">
              <a:latin typeface="Algerian" pitchFamily="82" charset="0"/>
            </a:endParaRPr>
          </a:p>
        </p:txBody>
      </p:sp>
      <p:pic>
        <p:nvPicPr>
          <p:cNvPr id="5" name="Content Placeholder 4" descr="login.jpg"/>
          <p:cNvPicPr>
            <a:picLocks noGrp="1" noChangeAspect="1"/>
          </p:cNvPicPr>
          <p:nvPr>
            <p:ph sz="half" idx="1"/>
          </p:nvPr>
        </p:nvPicPr>
        <p:blipFill>
          <a:blip r:embed="rId2" cstate="print"/>
          <a:stretch>
            <a:fillRect/>
          </a:stretch>
        </p:blipFill>
        <p:spPr>
          <a:xfrm>
            <a:off x="863600" y="1825625"/>
            <a:ext cx="4724400" cy="4351338"/>
          </a:xfrm>
        </p:spPr>
      </p:pic>
      <p:pic>
        <p:nvPicPr>
          <p:cNvPr id="6" name="Content Placeholder 5" descr="logins.jpg"/>
          <p:cNvPicPr>
            <a:picLocks noGrp="1" noChangeAspect="1"/>
          </p:cNvPicPr>
          <p:nvPr>
            <p:ph sz="half" idx="2"/>
          </p:nvPr>
        </p:nvPicPr>
        <p:blipFill>
          <a:blip r:embed="rId3" cstate="print"/>
          <a:stretch>
            <a:fillRect/>
          </a:stretch>
        </p:blipFill>
        <p:spPr>
          <a:xfrm>
            <a:off x="6457716" y="1825625"/>
            <a:ext cx="4610567" cy="435133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6212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0000"/>
            <a:lum/>
          </a:blip>
          <a:srcRect/>
          <a:stretch>
            <a:fillRect l="-8000" r="-8000"/>
          </a:stretch>
        </a:blipFill>
        <a:effectLst/>
      </p:bgPr>
    </p:bg>
    <p:spTree>
      <p:nvGrpSpPr>
        <p:cNvPr id="1" name=""/>
        <p:cNvGrpSpPr/>
        <p:nvPr/>
      </p:nvGrpSpPr>
      <p:grpSpPr>
        <a:xfrm>
          <a:off x="0" y="0"/>
          <a:ext cx="0" cy="0"/>
          <a:chOff x="0" y="0"/>
          <a:chExt cx="0" cy="0"/>
        </a:xfrm>
      </p:grpSpPr>
      <p:sp>
        <p:nvSpPr>
          <p:cNvPr id="2" name="TextBox 1"/>
          <p:cNvSpPr txBox="1"/>
          <p:nvPr/>
        </p:nvSpPr>
        <p:spPr>
          <a:xfrm>
            <a:off x="836023" y="966652"/>
            <a:ext cx="5760720" cy="4893647"/>
          </a:xfrm>
          <a:prstGeom prst="rect">
            <a:avLst/>
          </a:prstGeom>
          <a:noFill/>
        </p:spPr>
        <p:txBody>
          <a:bodyPr wrap="square" rtlCol="0">
            <a:spAutoFit/>
          </a:bodyPr>
          <a:lstStyle/>
          <a:p>
            <a:r>
              <a:rPr lang="en-US" sz="2400" dirty="0" smtClean="0">
                <a:latin typeface="Arial Black" panose="020B0A04020102020204" pitchFamily="34" charset="0"/>
                <a:cs typeface="Times New Roman" panose="02020603050405020304" pitchFamily="18" charset="0"/>
              </a:rPr>
              <a:t>Conclusion</a:t>
            </a:r>
          </a:p>
          <a:p>
            <a:endParaRPr lang="en-US" sz="2400" dirty="0" smtClean="0">
              <a:latin typeface="Arial Black" panose="020B0A04020102020204" pitchFamily="34"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Summary of progress made towards achieving project objectives.</a:t>
            </a:r>
          </a:p>
          <a:p>
            <a:r>
              <a:rPr lang="en-US" sz="2400" dirty="0">
                <a:latin typeface="Times New Roman" panose="02020603050405020304" pitchFamily="18" charset="0"/>
                <a:cs typeface="Times New Roman" panose="02020603050405020304" pitchFamily="18" charset="0"/>
              </a:rPr>
              <a:t>Reiteration of the importance of creating a competitive e-commerce platform that meets user needs</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structure provides a comprehensive overview while allowing room for detailed discussion during your presentation. Adjust content as necessary to fit your specific findings and project details.</a:t>
            </a:r>
          </a:p>
        </p:txBody>
      </p:sp>
    </p:spTree>
    <p:extLst>
      <p:ext uri="{BB962C8B-B14F-4D97-AF65-F5344CB8AC3E}">
        <p14:creationId xmlns:p14="http://schemas.microsoft.com/office/powerpoint/2010/main" val="1485005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86300" y="0"/>
            <a:ext cx="5670731" cy="1724297"/>
          </a:xfrm>
        </p:spPr>
        <p:txBody>
          <a:bodyPr>
            <a:normAutofit/>
          </a:bodyPr>
          <a:lstStyle/>
          <a:p>
            <a:r>
              <a:rPr lang="en-US" sz="4000" b="1" i="1" dirty="0" smtClean="0">
                <a:latin typeface="Algerian" pitchFamily="82" charset="0"/>
              </a:rPr>
              <a:t>References:-</a:t>
            </a:r>
            <a:r>
              <a:rPr lang="en-US" sz="4000" dirty="0" smtClean="0">
                <a:latin typeface="Algerian" pitchFamily="82" charset="0"/>
              </a:rPr>
              <a:t/>
            </a:r>
            <a:br>
              <a:rPr lang="en-US" sz="4000" dirty="0" smtClean="0">
                <a:latin typeface="Algerian" pitchFamily="82" charset="0"/>
              </a:rPr>
            </a:br>
            <a:endParaRPr lang="en-US" sz="4000" dirty="0">
              <a:latin typeface="Algerian" pitchFamily="82" charset="0"/>
            </a:endParaRPr>
          </a:p>
        </p:txBody>
      </p:sp>
      <p:sp>
        <p:nvSpPr>
          <p:cNvPr id="3" name="Subtitle 2"/>
          <p:cNvSpPr>
            <a:spLocks noGrp="1"/>
          </p:cNvSpPr>
          <p:nvPr>
            <p:ph type="subTitle" idx="1"/>
          </p:nvPr>
        </p:nvSpPr>
        <p:spPr>
          <a:xfrm>
            <a:off x="5687786" y="1589994"/>
            <a:ext cx="5543005" cy="4614499"/>
          </a:xfrm>
        </p:spPr>
        <p:txBody>
          <a:bodyPr>
            <a:noAutofit/>
          </a:bodyPr>
          <a:lstStyle/>
          <a:p>
            <a:pPr algn="l"/>
            <a:r>
              <a:rPr lang="en-US" sz="2000" dirty="0" smtClean="0">
                <a:latin typeface="Times New Roman" pitchFamily="18" charset="0"/>
                <a:cs typeface="Times New Roman" pitchFamily="18" charset="0"/>
              </a:rPr>
              <a:t>Got it! Here are some references from fashion websites like </a:t>
            </a:r>
            <a:r>
              <a:rPr lang="en-US" sz="2000" dirty="0" err="1" smtClean="0">
                <a:latin typeface="Times New Roman" pitchFamily="18" charset="0"/>
                <a:cs typeface="Times New Roman" pitchFamily="18" charset="0"/>
              </a:rPr>
              <a:t>Powerlook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Campustura</a:t>
            </a:r>
            <a:r>
              <a:rPr lang="en-US" sz="2000" dirty="0" smtClean="0">
                <a:latin typeface="Times New Roman" pitchFamily="18" charset="0"/>
                <a:cs typeface="Times New Roman" pitchFamily="18" charset="0"/>
              </a:rPr>
              <a:t>, and Denim that you can include in your slide:</a:t>
            </a:r>
          </a:p>
          <a:p>
            <a:pPr algn="l"/>
            <a:r>
              <a:rPr lang="en-US" sz="2000" dirty="0" smtClean="0">
                <a:latin typeface="Times New Roman" pitchFamily="18" charset="0"/>
                <a:cs typeface="Times New Roman" pitchFamily="18" charset="0"/>
              </a:rPr>
              <a:t>1. **</a:t>
            </a:r>
            <a:r>
              <a:rPr lang="en-US" sz="2000" dirty="0" err="1" smtClean="0">
                <a:latin typeface="Times New Roman" pitchFamily="18" charset="0"/>
                <a:cs typeface="Times New Roman" pitchFamily="18" charset="0"/>
              </a:rPr>
              <a:t>Powerlook</a:t>
            </a:r>
            <a:r>
              <a:rPr lang="en-US" sz="2000" dirty="0" smtClean="0">
                <a:latin typeface="Times New Roman" pitchFamily="18" charset="0"/>
                <a:cs typeface="Times New Roman" pitchFamily="18" charset="0"/>
              </a:rPr>
              <a:t>**: "Empower Your Look" - </a:t>
            </a:r>
            <a:r>
              <a:rPr lang="en-US" sz="2000" dirty="0" err="1" smtClean="0">
                <a:latin typeface="Times New Roman" pitchFamily="18" charset="0"/>
                <a:cs typeface="Times New Roman" pitchFamily="18" charset="0"/>
              </a:rPr>
              <a:t>Powerlook</a:t>
            </a:r>
            <a:r>
              <a:rPr lang="en-US" sz="2000" dirty="0" smtClean="0">
                <a:latin typeface="Times New Roman" pitchFamily="18" charset="0"/>
                <a:cs typeface="Times New Roman" pitchFamily="18" charset="0"/>
              </a:rPr>
              <a:t> offers a wide range of trendy men's clothing, including jackets, shirts, t-shirts, denim jeans, joggers, and more. Their website emphasizes premium quality products and secure payments.</a:t>
            </a:r>
          </a:p>
          <a:p>
            <a:pPr algn="l"/>
            <a:r>
              <a:rPr lang="en-US" sz="2000" dirty="0" smtClean="0">
                <a:latin typeface="Times New Roman" pitchFamily="18" charset="0"/>
                <a:cs typeface="Times New Roman" pitchFamily="18" charset="0"/>
              </a:rPr>
              <a:t>2. **</a:t>
            </a:r>
            <a:r>
              <a:rPr lang="en-US" sz="2000" dirty="0" err="1" smtClean="0">
                <a:latin typeface="Times New Roman" pitchFamily="18" charset="0"/>
                <a:cs typeface="Times New Roman" pitchFamily="18" charset="0"/>
              </a:rPr>
              <a:t>Campustura</a:t>
            </a:r>
            <a:r>
              <a:rPr lang="en-US" sz="2000" dirty="0" smtClean="0">
                <a:latin typeface="Times New Roman" pitchFamily="18" charset="0"/>
                <a:cs typeface="Times New Roman" pitchFamily="18" charset="0"/>
              </a:rPr>
              <a:t>**: "Youth Fashion" - </a:t>
            </a:r>
            <a:r>
              <a:rPr lang="en-US" sz="2000" dirty="0" err="1" smtClean="0">
                <a:latin typeface="Times New Roman" pitchFamily="18" charset="0"/>
                <a:cs typeface="Times New Roman" pitchFamily="18" charset="0"/>
              </a:rPr>
              <a:t>Campustura</a:t>
            </a:r>
            <a:r>
              <a:rPr lang="en-US" sz="2000" dirty="0" smtClean="0">
                <a:latin typeface="Times New Roman" pitchFamily="18" charset="0"/>
                <a:cs typeface="Times New Roman" pitchFamily="18" charset="0"/>
              </a:rPr>
              <a:t> is a youth brand that creates merchandise based on the slice of life of a young person in India. They offer a variety of clothing options for both men and women, including t-shirts, shirts, jeans, cargo pants, </a:t>
            </a:r>
            <a:r>
              <a:rPr lang="en-US" sz="2000" dirty="0" err="1" smtClean="0">
                <a:latin typeface="Times New Roman" pitchFamily="18" charset="0"/>
                <a:cs typeface="Times New Roman" pitchFamily="18" charset="0"/>
              </a:rPr>
              <a:t>activewear</a:t>
            </a:r>
            <a:r>
              <a:rPr lang="en-US" sz="2000" dirty="0" smtClean="0">
                <a:latin typeface="Times New Roman" pitchFamily="18" charset="0"/>
                <a:cs typeface="Times New Roman" pitchFamily="18" charset="0"/>
              </a:rPr>
              <a:t>, and more.</a:t>
            </a:r>
          </a:p>
          <a:p>
            <a:pPr algn="l"/>
            <a:endParaRPr lang="en-US" sz="2000" dirty="0">
              <a:latin typeface="Times New Roman" pitchFamily="18" charset="0"/>
              <a:cs typeface="Times New Roman" pitchFamily="18" charset="0"/>
            </a:endParaRPr>
          </a:p>
        </p:txBody>
      </p:sp>
      <p:pic>
        <p:nvPicPr>
          <p:cNvPr id="6" name="Picture 5" descr="campus.jpg"/>
          <p:cNvPicPr>
            <a:picLocks noChangeAspect="1"/>
          </p:cNvPicPr>
          <p:nvPr/>
        </p:nvPicPr>
        <p:blipFill>
          <a:blip r:embed="rId2" cstate="print"/>
          <a:stretch>
            <a:fillRect/>
          </a:stretch>
        </p:blipFill>
        <p:spPr>
          <a:xfrm>
            <a:off x="412360" y="3670300"/>
            <a:ext cx="4794639" cy="2283676"/>
          </a:xfrm>
          <a:prstGeom prst="rect">
            <a:avLst/>
          </a:prstGeom>
        </p:spPr>
      </p:pic>
      <p:pic>
        <p:nvPicPr>
          <p:cNvPr id="7" name="Picture 6" descr="power.jpg"/>
          <p:cNvPicPr>
            <a:picLocks noChangeAspect="1"/>
          </p:cNvPicPr>
          <p:nvPr/>
        </p:nvPicPr>
        <p:blipFill>
          <a:blip r:embed="rId3" cstate="print"/>
          <a:stretch>
            <a:fillRect/>
          </a:stretch>
        </p:blipFill>
        <p:spPr>
          <a:xfrm>
            <a:off x="381000" y="1028519"/>
            <a:ext cx="5041900" cy="236822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0000"/>
            <a:lum/>
          </a:blip>
          <a:srcRect/>
          <a:stretch>
            <a:fillRect l="-16000" r="-1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4482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0" y="1475041"/>
            <a:ext cx="5965371" cy="3416320"/>
          </a:xfrm>
          <a:prstGeom prst="rect">
            <a:avLst/>
          </a:prstGeom>
          <a:solidFill>
            <a:schemeClr val="bg1"/>
          </a:solidFill>
        </p:spPr>
        <p:txBody>
          <a:bodyPr wrap="square" rtlCol="0">
            <a:spAutoFit/>
          </a:bodyPr>
          <a:lstStyle/>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Presented </a:t>
            </a:r>
            <a:r>
              <a:rPr lang="en-US" sz="2400" dirty="0" smtClean="0">
                <a:latin typeface="Times New Roman" panose="02020603050405020304" pitchFamily="18" charset="0"/>
                <a:cs typeface="Times New Roman" panose="02020603050405020304" pitchFamily="18" charset="0"/>
              </a:rPr>
              <a:t>by :</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231FA04503-T.NIKHIL</a:t>
            </a:r>
            <a:endParaRPr lang="en-IN" sz="2400"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                       231FA04820-K.REVANTH</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231FA04C66-K.TRISHA </a:t>
            </a:r>
            <a:endParaRPr lang="en-US" sz="2400"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231FA04G62-T.LOKESH</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3" name="TextBox 2"/>
          <p:cNvSpPr txBox="1"/>
          <p:nvPr/>
        </p:nvSpPr>
        <p:spPr>
          <a:xfrm>
            <a:off x="355599" y="420914"/>
            <a:ext cx="4454435" cy="830997"/>
          </a:xfrm>
          <a:prstGeom prst="rect">
            <a:avLst/>
          </a:prstGeom>
          <a:noFill/>
        </p:spPr>
        <p:txBody>
          <a:bodyPr wrap="square" rtlCol="0">
            <a:spAutoFit/>
          </a:bodyPr>
          <a:lstStyle/>
          <a:p>
            <a:r>
              <a:rPr lang="en-US" sz="2400" dirty="0" smtClean="0">
                <a:latin typeface="Bodoni MT Black" panose="02070A03080606020203" pitchFamily="18" charset="0"/>
              </a:rPr>
              <a:t>FIELD PROJECT (REVIEW – 01)</a:t>
            </a:r>
            <a:endParaRPr lang="en-US" sz="2400" dirty="0">
              <a:latin typeface="Bodoni MT Black" panose="02070A03080606020203" pitchFamily="18" charset="0"/>
            </a:endParaRPr>
          </a:p>
        </p:txBody>
      </p:sp>
    </p:spTree>
    <p:extLst>
      <p:ext uri="{BB962C8B-B14F-4D97-AF65-F5344CB8AC3E}">
        <p14:creationId xmlns:p14="http://schemas.microsoft.com/office/powerpoint/2010/main" val="1368074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2639" y="1147230"/>
            <a:ext cx="5395446" cy="5014958"/>
          </a:xfrm>
          <a:prstGeom prst="rect">
            <a:avLst/>
          </a:prstGeom>
        </p:spPr>
        <p:txBody>
          <a:bodyPr vert="horz" wrap="square" lIns="0" tIns="89657" rIns="0" bIns="0" rtlCol="0">
            <a:spAutoFit/>
          </a:bodyPr>
          <a:lstStyle/>
          <a:p>
            <a:pPr marL="194539" marR="189464" algn="ctr">
              <a:lnSpc>
                <a:spcPts val="3197"/>
              </a:lnSpc>
              <a:spcBef>
                <a:spcPts val="706"/>
              </a:spcBef>
            </a:pPr>
            <a:r>
              <a:rPr lang="en-US" sz="3200" spc="60" dirty="0" smtClean="0">
                <a:solidFill>
                  <a:srgbClr val="434343"/>
                </a:solidFill>
                <a:latin typeface="Arial MT"/>
                <a:cs typeface="Arial MT"/>
              </a:rPr>
              <a:t>“</a:t>
            </a:r>
            <a:r>
              <a:rPr sz="3200" spc="60" dirty="0" smtClean="0">
                <a:solidFill>
                  <a:srgbClr val="434343"/>
                </a:solidFill>
                <a:latin typeface="Arial MT"/>
                <a:cs typeface="Arial MT"/>
              </a:rPr>
              <a:t>FASHION</a:t>
            </a:r>
            <a:r>
              <a:rPr sz="3200" spc="120" dirty="0" smtClean="0">
                <a:solidFill>
                  <a:srgbClr val="434343"/>
                </a:solidFill>
                <a:latin typeface="Arial MT"/>
                <a:cs typeface="Arial MT"/>
              </a:rPr>
              <a:t> </a:t>
            </a:r>
            <a:r>
              <a:rPr sz="3200" spc="-7" dirty="0">
                <a:solidFill>
                  <a:srgbClr val="434343"/>
                </a:solidFill>
                <a:latin typeface="Arial MT"/>
                <a:cs typeface="Arial MT"/>
              </a:rPr>
              <a:t>FORWARD" </a:t>
            </a:r>
            <a:r>
              <a:rPr sz="3200" spc="-100" dirty="0">
                <a:solidFill>
                  <a:srgbClr val="434343"/>
                </a:solidFill>
                <a:latin typeface="Arial MT"/>
                <a:cs typeface="Arial MT"/>
              </a:rPr>
              <a:t>PROJECT</a:t>
            </a:r>
            <a:r>
              <a:rPr sz="3200" spc="-13" dirty="0">
                <a:solidFill>
                  <a:srgbClr val="434343"/>
                </a:solidFill>
                <a:latin typeface="Arial MT"/>
                <a:cs typeface="Arial MT"/>
              </a:rPr>
              <a:t> </a:t>
            </a:r>
            <a:r>
              <a:rPr sz="3200" dirty="0">
                <a:solidFill>
                  <a:srgbClr val="434343"/>
                </a:solidFill>
                <a:latin typeface="Arial MT"/>
                <a:cs typeface="Arial MT"/>
              </a:rPr>
              <a:t>IS</a:t>
            </a:r>
            <a:r>
              <a:rPr sz="3200" spc="-13" dirty="0">
                <a:solidFill>
                  <a:srgbClr val="434343"/>
                </a:solidFill>
                <a:latin typeface="Arial MT"/>
                <a:cs typeface="Arial MT"/>
              </a:rPr>
              <a:t> </a:t>
            </a:r>
            <a:r>
              <a:rPr sz="3200" dirty="0">
                <a:solidFill>
                  <a:srgbClr val="434343"/>
                </a:solidFill>
                <a:latin typeface="Arial MT"/>
                <a:cs typeface="Arial MT"/>
              </a:rPr>
              <a:t>TO</a:t>
            </a:r>
            <a:r>
              <a:rPr sz="3200" spc="-13" dirty="0">
                <a:solidFill>
                  <a:srgbClr val="434343"/>
                </a:solidFill>
                <a:latin typeface="Arial MT"/>
                <a:cs typeface="Arial MT"/>
              </a:rPr>
              <a:t> </a:t>
            </a:r>
            <a:r>
              <a:rPr sz="3200" spc="-7" dirty="0">
                <a:solidFill>
                  <a:srgbClr val="434343"/>
                </a:solidFill>
                <a:latin typeface="Arial MT"/>
                <a:cs typeface="Arial MT"/>
              </a:rPr>
              <a:t>EXPLORE </a:t>
            </a:r>
            <a:r>
              <a:rPr sz="3200" spc="163" dirty="0">
                <a:solidFill>
                  <a:srgbClr val="434343"/>
                </a:solidFill>
                <a:latin typeface="Arial MT"/>
                <a:cs typeface="Arial MT"/>
              </a:rPr>
              <a:t>AND</a:t>
            </a:r>
            <a:endParaRPr sz="3200" dirty="0">
              <a:latin typeface="Arial MT"/>
              <a:cs typeface="Arial MT"/>
            </a:endParaRPr>
          </a:p>
          <a:p>
            <a:pPr marL="8458" marR="3383" indent="-423" algn="ctr">
              <a:lnSpc>
                <a:spcPts val="3197"/>
              </a:lnSpc>
            </a:pPr>
            <a:r>
              <a:rPr sz="3200" spc="-50" dirty="0">
                <a:solidFill>
                  <a:srgbClr val="434343"/>
                </a:solidFill>
                <a:latin typeface="Arial MT"/>
                <a:cs typeface="Arial MT"/>
              </a:rPr>
              <a:t>PRESENT</a:t>
            </a:r>
            <a:r>
              <a:rPr sz="3200" spc="-136" dirty="0">
                <a:solidFill>
                  <a:srgbClr val="434343"/>
                </a:solidFill>
                <a:latin typeface="Arial MT"/>
                <a:cs typeface="Arial MT"/>
              </a:rPr>
              <a:t> </a:t>
            </a:r>
            <a:r>
              <a:rPr sz="3200" spc="73" dirty="0">
                <a:solidFill>
                  <a:srgbClr val="434343"/>
                </a:solidFill>
                <a:latin typeface="Arial MT"/>
                <a:cs typeface="Arial MT"/>
              </a:rPr>
              <a:t>A </a:t>
            </a:r>
            <a:r>
              <a:rPr sz="3200" spc="-7" dirty="0">
                <a:solidFill>
                  <a:srgbClr val="434343"/>
                </a:solidFill>
                <a:latin typeface="Arial MT"/>
                <a:cs typeface="Arial MT"/>
              </a:rPr>
              <a:t>COMPREHENSIVE </a:t>
            </a:r>
            <a:r>
              <a:rPr sz="3200" spc="33" dirty="0">
                <a:solidFill>
                  <a:srgbClr val="434343"/>
                </a:solidFill>
                <a:latin typeface="Arial MT"/>
                <a:cs typeface="Arial MT"/>
              </a:rPr>
              <a:t>OVERVIEW</a:t>
            </a:r>
            <a:r>
              <a:rPr sz="3200" spc="130" dirty="0">
                <a:solidFill>
                  <a:srgbClr val="434343"/>
                </a:solidFill>
                <a:latin typeface="Arial MT"/>
                <a:cs typeface="Arial MT"/>
              </a:rPr>
              <a:t> </a:t>
            </a:r>
            <a:r>
              <a:rPr sz="3200" spc="67" dirty="0">
                <a:solidFill>
                  <a:srgbClr val="434343"/>
                </a:solidFill>
                <a:latin typeface="Arial MT"/>
                <a:cs typeface="Arial MT"/>
              </a:rPr>
              <a:t>OF</a:t>
            </a:r>
            <a:r>
              <a:rPr sz="3200" spc="133" dirty="0">
                <a:solidFill>
                  <a:srgbClr val="434343"/>
                </a:solidFill>
                <a:latin typeface="Arial MT"/>
                <a:cs typeface="Arial MT"/>
              </a:rPr>
              <a:t> </a:t>
            </a:r>
            <a:r>
              <a:rPr sz="3200" spc="30" dirty="0">
                <a:solidFill>
                  <a:srgbClr val="434343"/>
                </a:solidFill>
                <a:latin typeface="Arial MT"/>
                <a:cs typeface="Arial MT"/>
              </a:rPr>
              <a:t>MEN'S </a:t>
            </a:r>
            <a:r>
              <a:rPr sz="3200" spc="37" dirty="0">
                <a:solidFill>
                  <a:srgbClr val="434343"/>
                </a:solidFill>
                <a:latin typeface="Arial MT"/>
                <a:cs typeface="Arial MT"/>
              </a:rPr>
              <a:t>CLOTHING,</a:t>
            </a:r>
            <a:r>
              <a:rPr sz="3200" spc="133" dirty="0">
                <a:solidFill>
                  <a:srgbClr val="434343"/>
                </a:solidFill>
                <a:latin typeface="Arial MT"/>
                <a:cs typeface="Arial MT"/>
              </a:rPr>
              <a:t> </a:t>
            </a:r>
            <a:r>
              <a:rPr sz="3200" dirty="0">
                <a:solidFill>
                  <a:srgbClr val="434343"/>
                </a:solidFill>
                <a:latin typeface="Arial MT"/>
                <a:cs typeface="Arial MT"/>
              </a:rPr>
              <a:t>FOCUSING</a:t>
            </a:r>
            <a:r>
              <a:rPr sz="3200" spc="133" dirty="0">
                <a:solidFill>
                  <a:srgbClr val="434343"/>
                </a:solidFill>
                <a:latin typeface="Arial MT"/>
                <a:cs typeface="Arial MT"/>
              </a:rPr>
              <a:t> </a:t>
            </a:r>
            <a:r>
              <a:rPr sz="3200" spc="270" dirty="0">
                <a:solidFill>
                  <a:srgbClr val="434343"/>
                </a:solidFill>
                <a:latin typeface="Arial MT"/>
                <a:cs typeface="Arial MT"/>
              </a:rPr>
              <a:t>ON </a:t>
            </a:r>
            <a:r>
              <a:rPr sz="3200" spc="-7" dirty="0">
                <a:solidFill>
                  <a:srgbClr val="434343"/>
                </a:solidFill>
                <a:latin typeface="Arial MT"/>
                <a:cs typeface="Arial MT"/>
              </a:rPr>
              <a:t>CONTEMPORARY</a:t>
            </a:r>
            <a:endParaRPr sz="3200" dirty="0">
              <a:latin typeface="Arial MT"/>
              <a:cs typeface="Arial MT"/>
            </a:endParaRPr>
          </a:p>
          <a:p>
            <a:pPr marL="443633" marR="438558" algn="ctr">
              <a:lnSpc>
                <a:spcPts val="3197"/>
              </a:lnSpc>
            </a:pPr>
            <a:r>
              <a:rPr sz="3200" spc="-17" dirty="0">
                <a:solidFill>
                  <a:srgbClr val="434343"/>
                </a:solidFill>
                <a:latin typeface="Arial MT"/>
                <a:cs typeface="Arial MT"/>
              </a:rPr>
              <a:t>TRENDS,</a:t>
            </a:r>
            <a:r>
              <a:rPr sz="3200" spc="-160" dirty="0">
                <a:solidFill>
                  <a:srgbClr val="434343"/>
                </a:solidFill>
                <a:latin typeface="Arial MT"/>
                <a:cs typeface="Arial MT"/>
              </a:rPr>
              <a:t> </a:t>
            </a:r>
            <a:r>
              <a:rPr sz="3200" spc="-70" dirty="0">
                <a:solidFill>
                  <a:srgbClr val="434343"/>
                </a:solidFill>
                <a:latin typeface="Arial MT"/>
                <a:cs typeface="Arial MT"/>
              </a:rPr>
              <a:t>STYLES,</a:t>
            </a:r>
            <a:r>
              <a:rPr sz="3200" spc="-150" dirty="0">
                <a:solidFill>
                  <a:srgbClr val="434343"/>
                </a:solidFill>
                <a:latin typeface="Arial MT"/>
                <a:cs typeface="Arial MT"/>
              </a:rPr>
              <a:t> </a:t>
            </a:r>
            <a:r>
              <a:rPr sz="3200" spc="163" dirty="0">
                <a:solidFill>
                  <a:srgbClr val="434343"/>
                </a:solidFill>
                <a:latin typeface="Arial MT"/>
                <a:cs typeface="Arial MT"/>
              </a:rPr>
              <a:t>AND </a:t>
            </a:r>
            <a:r>
              <a:rPr sz="3200" spc="-7" dirty="0">
                <a:solidFill>
                  <a:srgbClr val="434343"/>
                </a:solidFill>
                <a:latin typeface="Arial MT"/>
                <a:cs typeface="Arial MT"/>
              </a:rPr>
              <a:t>CONSUMER </a:t>
            </a:r>
            <a:r>
              <a:rPr sz="3200" spc="-67" dirty="0">
                <a:solidFill>
                  <a:srgbClr val="434343"/>
                </a:solidFill>
                <a:latin typeface="Arial MT"/>
                <a:cs typeface="Arial MT"/>
              </a:rPr>
              <a:t>PREFERENCES</a:t>
            </a:r>
            <a:r>
              <a:rPr sz="3200" spc="7" dirty="0">
                <a:solidFill>
                  <a:srgbClr val="434343"/>
                </a:solidFill>
                <a:latin typeface="Arial MT"/>
                <a:cs typeface="Arial MT"/>
              </a:rPr>
              <a:t> </a:t>
            </a:r>
            <a:r>
              <a:rPr sz="3200" spc="223" dirty="0">
                <a:solidFill>
                  <a:srgbClr val="434343"/>
                </a:solidFill>
                <a:latin typeface="Arial MT"/>
                <a:cs typeface="Arial MT"/>
              </a:rPr>
              <a:t>IN</a:t>
            </a:r>
            <a:r>
              <a:rPr sz="3200" spc="7" dirty="0">
                <a:solidFill>
                  <a:srgbClr val="434343"/>
                </a:solidFill>
                <a:latin typeface="Arial MT"/>
                <a:cs typeface="Arial MT"/>
              </a:rPr>
              <a:t> </a:t>
            </a:r>
            <a:r>
              <a:rPr sz="3200" spc="-17" dirty="0">
                <a:solidFill>
                  <a:srgbClr val="434343"/>
                </a:solidFill>
                <a:latin typeface="Arial MT"/>
                <a:cs typeface="Arial MT"/>
              </a:rPr>
              <a:t>THE </a:t>
            </a:r>
            <a:r>
              <a:rPr sz="3200" spc="60" dirty="0">
                <a:solidFill>
                  <a:srgbClr val="434343"/>
                </a:solidFill>
                <a:latin typeface="Arial MT"/>
                <a:cs typeface="Arial MT"/>
              </a:rPr>
              <a:t>FASHION</a:t>
            </a:r>
            <a:r>
              <a:rPr sz="3200" spc="120" dirty="0">
                <a:solidFill>
                  <a:srgbClr val="434343"/>
                </a:solidFill>
                <a:latin typeface="Arial MT"/>
                <a:cs typeface="Arial MT"/>
              </a:rPr>
              <a:t> </a:t>
            </a:r>
            <a:r>
              <a:rPr sz="3200" spc="-13" dirty="0">
                <a:solidFill>
                  <a:srgbClr val="434343"/>
                </a:solidFill>
                <a:latin typeface="Arial MT"/>
                <a:cs typeface="Arial MT"/>
              </a:rPr>
              <a:t>INDUSTRY.</a:t>
            </a:r>
            <a:endParaRPr sz="3200" dirty="0">
              <a:latin typeface="Arial MT"/>
              <a:cs typeface="Arial MT"/>
            </a:endParaRPr>
          </a:p>
        </p:txBody>
      </p:sp>
      <p:pic>
        <p:nvPicPr>
          <p:cNvPr id="2050" name="Picture 2"/>
          <p:cNvPicPr>
            <a:picLocks noChangeAspect="1" noChangeArrowheads="1"/>
          </p:cNvPicPr>
          <p:nvPr/>
        </p:nvPicPr>
        <p:blipFill>
          <a:blip r:embed="rId2" cstate="print"/>
          <a:srcRect/>
          <a:stretch>
            <a:fillRect/>
          </a:stretch>
        </p:blipFill>
        <p:spPr bwMode="auto">
          <a:xfrm>
            <a:off x="0" y="689183"/>
            <a:ext cx="6349824" cy="5225948"/>
          </a:xfrm>
          <a:prstGeom prst="rect">
            <a:avLst/>
          </a:prstGeom>
          <a:noFill/>
          <a:ln w="9525">
            <a:noFill/>
            <a:miter lim="800000"/>
            <a:headEnd/>
            <a:tailEnd/>
          </a:ln>
          <a:effectLst/>
        </p:spPr>
      </p:pic>
      <p:sp>
        <p:nvSpPr>
          <p:cNvPr id="4" name="TextBox 3"/>
          <p:cNvSpPr txBox="1"/>
          <p:nvPr/>
        </p:nvSpPr>
        <p:spPr>
          <a:xfrm>
            <a:off x="6654412" y="435496"/>
            <a:ext cx="3452003" cy="553315"/>
          </a:xfrm>
          <a:prstGeom prst="rect">
            <a:avLst/>
          </a:prstGeom>
          <a:noFill/>
        </p:spPr>
        <p:txBody>
          <a:bodyPr wrap="square" lIns="60899" tIns="30450" rIns="60899" bIns="30450" rtlCol="0">
            <a:spAutoFit/>
          </a:bodyPr>
          <a:lstStyle/>
          <a:p>
            <a:r>
              <a:rPr lang="en-US" sz="3200" dirty="0" smtClean="0">
                <a:latin typeface="Bauhaus 93" pitchFamily="82" charset="0"/>
              </a:rPr>
              <a:t>MOTIVE :</a:t>
            </a:r>
            <a:endParaRPr lang="en-US" sz="3200" dirty="0">
              <a:latin typeface="Bauhaus 93" pitchFamily="8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0276" y="6608507"/>
            <a:ext cx="3043347" cy="234660"/>
          </a:xfrm>
          <a:custGeom>
            <a:avLst/>
            <a:gdLst/>
            <a:ahLst/>
            <a:cxnLst/>
            <a:rect l="l" t="t" r="r" b="b"/>
            <a:pathLst>
              <a:path w="4568190" h="352425">
                <a:moveTo>
                  <a:pt x="4567999" y="0"/>
                </a:moveTo>
                <a:lnTo>
                  <a:pt x="0" y="0"/>
                </a:lnTo>
                <a:lnTo>
                  <a:pt x="0" y="352424"/>
                </a:lnTo>
                <a:lnTo>
                  <a:pt x="4567999" y="352424"/>
                </a:lnTo>
                <a:lnTo>
                  <a:pt x="4567999" y="0"/>
                </a:lnTo>
                <a:close/>
              </a:path>
            </a:pathLst>
          </a:custGeom>
          <a:solidFill>
            <a:srgbClr val="DB7563"/>
          </a:solidFill>
        </p:spPr>
        <p:txBody>
          <a:bodyPr wrap="square" lIns="0" tIns="0" rIns="0" bIns="0" rtlCol="0"/>
          <a:lstStyle/>
          <a:p>
            <a:endParaRPr/>
          </a:p>
        </p:txBody>
      </p:sp>
      <p:sp>
        <p:nvSpPr>
          <p:cNvPr id="3" name="object 3"/>
          <p:cNvSpPr/>
          <p:nvPr/>
        </p:nvSpPr>
        <p:spPr>
          <a:xfrm>
            <a:off x="9140276" y="0"/>
            <a:ext cx="3043347" cy="234660"/>
          </a:xfrm>
          <a:custGeom>
            <a:avLst/>
            <a:gdLst/>
            <a:ahLst/>
            <a:cxnLst/>
            <a:rect l="l" t="t" r="r" b="b"/>
            <a:pathLst>
              <a:path w="4568190" h="352425">
                <a:moveTo>
                  <a:pt x="4568062" y="0"/>
                </a:moveTo>
                <a:lnTo>
                  <a:pt x="0" y="0"/>
                </a:lnTo>
                <a:lnTo>
                  <a:pt x="0" y="352425"/>
                </a:lnTo>
                <a:lnTo>
                  <a:pt x="4568062" y="352425"/>
                </a:lnTo>
                <a:lnTo>
                  <a:pt x="4568062" y="0"/>
                </a:lnTo>
                <a:close/>
              </a:path>
            </a:pathLst>
          </a:custGeom>
          <a:solidFill>
            <a:srgbClr val="DB7563"/>
          </a:solidFill>
        </p:spPr>
        <p:txBody>
          <a:bodyPr wrap="square" lIns="0" tIns="0" rIns="0" bIns="0" rtlCol="0"/>
          <a:lstStyle/>
          <a:p>
            <a:endParaRPr/>
          </a:p>
        </p:txBody>
      </p:sp>
      <p:sp>
        <p:nvSpPr>
          <p:cNvPr id="5" name="object 5"/>
          <p:cNvSpPr txBox="1">
            <a:spLocks noGrp="1"/>
          </p:cNvSpPr>
          <p:nvPr>
            <p:ph type="title"/>
          </p:nvPr>
        </p:nvSpPr>
        <p:spPr>
          <a:xfrm>
            <a:off x="6659125" y="1396041"/>
            <a:ext cx="4169901" cy="380008"/>
          </a:xfrm>
          <a:prstGeom prst="rect">
            <a:avLst/>
          </a:prstGeom>
        </p:spPr>
        <p:txBody>
          <a:bodyPr vert="horz" wrap="square" lIns="0" tIns="10573" rIns="0" bIns="0" rtlCol="0">
            <a:spAutoFit/>
          </a:bodyPr>
          <a:lstStyle/>
          <a:p>
            <a:pPr marL="8458">
              <a:lnSpc>
                <a:spcPct val="100000"/>
              </a:lnSpc>
              <a:spcBef>
                <a:spcPts val="83"/>
              </a:spcBef>
            </a:pPr>
            <a:r>
              <a:rPr sz="2400" spc="169" dirty="0">
                <a:solidFill>
                  <a:srgbClr val="434343"/>
                </a:solidFill>
              </a:rPr>
              <a:t>CATEGORIES</a:t>
            </a:r>
            <a:r>
              <a:rPr sz="2400" spc="70" dirty="0">
                <a:solidFill>
                  <a:srgbClr val="434343"/>
                </a:solidFill>
              </a:rPr>
              <a:t> </a:t>
            </a:r>
            <a:r>
              <a:rPr sz="2400" spc="206" dirty="0">
                <a:solidFill>
                  <a:srgbClr val="434343"/>
                </a:solidFill>
              </a:rPr>
              <a:t>OF</a:t>
            </a:r>
            <a:r>
              <a:rPr sz="2400" spc="73" dirty="0">
                <a:solidFill>
                  <a:srgbClr val="434343"/>
                </a:solidFill>
              </a:rPr>
              <a:t> </a:t>
            </a:r>
            <a:r>
              <a:rPr sz="2400" spc="183" dirty="0">
                <a:solidFill>
                  <a:srgbClr val="434343"/>
                </a:solidFill>
              </a:rPr>
              <a:t>CLOTHES</a:t>
            </a:r>
            <a:endParaRPr sz="2400" dirty="0"/>
          </a:p>
        </p:txBody>
      </p:sp>
      <p:sp>
        <p:nvSpPr>
          <p:cNvPr id="6" name="object 6"/>
          <p:cNvSpPr txBox="1"/>
          <p:nvPr/>
        </p:nvSpPr>
        <p:spPr>
          <a:xfrm>
            <a:off x="6493420" y="2114505"/>
            <a:ext cx="4433455" cy="2807170"/>
          </a:xfrm>
          <a:prstGeom prst="rect">
            <a:avLst/>
          </a:prstGeom>
        </p:spPr>
        <p:txBody>
          <a:bodyPr vert="horz" wrap="square" lIns="0" tIns="8881" rIns="0" bIns="0" rtlCol="0">
            <a:spAutoFit/>
          </a:bodyPr>
          <a:lstStyle/>
          <a:p>
            <a:pPr marL="8458" marR="3383" indent="-846">
              <a:spcBef>
                <a:spcPts val="70"/>
              </a:spcBef>
              <a:buAutoNum type="arabicPeriod"/>
              <a:tabLst>
                <a:tab pos="213992" algn="l"/>
              </a:tabLst>
            </a:pPr>
            <a:r>
              <a:rPr spc="80" dirty="0">
                <a:solidFill>
                  <a:srgbClr val="B75442"/>
                </a:solidFill>
                <a:latin typeface="Tahoma"/>
                <a:cs typeface="Tahoma"/>
              </a:rPr>
              <a:t>Casual</a:t>
            </a:r>
            <a:r>
              <a:rPr spc="37" dirty="0">
                <a:solidFill>
                  <a:srgbClr val="B75442"/>
                </a:solidFill>
                <a:latin typeface="Tahoma"/>
                <a:cs typeface="Tahoma"/>
              </a:rPr>
              <a:t> </a:t>
            </a:r>
            <a:r>
              <a:rPr dirty="0">
                <a:solidFill>
                  <a:srgbClr val="B75442"/>
                </a:solidFill>
                <a:latin typeface="Tahoma"/>
                <a:cs typeface="Tahoma"/>
              </a:rPr>
              <a:t>Wear:-</a:t>
            </a:r>
            <a:r>
              <a:rPr spc="37" dirty="0">
                <a:solidFill>
                  <a:srgbClr val="B75442"/>
                </a:solidFill>
                <a:latin typeface="Tahoma"/>
                <a:cs typeface="Tahoma"/>
              </a:rPr>
              <a:t> </a:t>
            </a:r>
            <a:r>
              <a:rPr spc="50" dirty="0">
                <a:solidFill>
                  <a:srgbClr val="B75442"/>
                </a:solidFill>
                <a:latin typeface="Tahoma"/>
                <a:cs typeface="Tahoma"/>
              </a:rPr>
              <a:t>T-</a:t>
            </a:r>
            <a:r>
              <a:rPr spc="40" dirty="0">
                <a:solidFill>
                  <a:srgbClr val="B75442"/>
                </a:solidFill>
                <a:latin typeface="Tahoma"/>
                <a:cs typeface="Tahoma"/>
              </a:rPr>
              <a:t>shirts- </a:t>
            </a:r>
            <a:r>
              <a:rPr spc="107" dirty="0">
                <a:solidFill>
                  <a:srgbClr val="B75442"/>
                </a:solidFill>
                <a:latin typeface="Tahoma"/>
                <a:cs typeface="Tahoma"/>
              </a:rPr>
              <a:t>Jeans-</a:t>
            </a:r>
            <a:r>
              <a:rPr spc="37" dirty="0">
                <a:solidFill>
                  <a:srgbClr val="B75442"/>
                </a:solidFill>
                <a:latin typeface="Tahoma"/>
                <a:cs typeface="Tahoma"/>
              </a:rPr>
              <a:t> </a:t>
            </a:r>
            <a:r>
              <a:rPr spc="50" dirty="0">
                <a:solidFill>
                  <a:srgbClr val="B75442"/>
                </a:solidFill>
                <a:latin typeface="Tahoma"/>
                <a:cs typeface="Tahoma"/>
              </a:rPr>
              <a:t>Shorts- </a:t>
            </a:r>
            <a:r>
              <a:rPr spc="80" dirty="0">
                <a:solidFill>
                  <a:srgbClr val="B75442"/>
                </a:solidFill>
                <a:latin typeface="Tahoma"/>
                <a:cs typeface="Tahoma"/>
              </a:rPr>
              <a:t>Casual</a:t>
            </a:r>
            <a:r>
              <a:rPr spc="-57" dirty="0">
                <a:solidFill>
                  <a:srgbClr val="B75442"/>
                </a:solidFill>
                <a:latin typeface="Tahoma"/>
                <a:cs typeface="Tahoma"/>
              </a:rPr>
              <a:t> </a:t>
            </a:r>
            <a:r>
              <a:rPr spc="33" dirty="0">
                <a:solidFill>
                  <a:srgbClr val="B75442"/>
                </a:solidFill>
                <a:latin typeface="Tahoma"/>
                <a:cs typeface="Tahoma"/>
              </a:rPr>
              <a:t>shirts</a:t>
            </a:r>
            <a:endParaRPr dirty="0">
              <a:latin typeface="Tahoma"/>
              <a:cs typeface="Tahoma"/>
            </a:endParaRPr>
          </a:p>
          <a:p>
            <a:pPr marL="245711" indent="-237253">
              <a:spcBef>
                <a:spcPts val="33"/>
              </a:spcBef>
              <a:buAutoNum type="arabicPeriod"/>
              <a:tabLst>
                <a:tab pos="245711" algn="l"/>
              </a:tabLst>
            </a:pPr>
            <a:r>
              <a:rPr spc="87" dirty="0">
                <a:solidFill>
                  <a:srgbClr val="B75442"/>
                </a:solidFill>
                <a:latin typeface="Tahoma"/>
                <a:cs typeface="Tahoma"/>
              </a:rPr>
              <a:t>Formal</a:t>
            </a:r>
            <a:r>
              <a:rPr spc="-3" dirty="0">
                <a:solidFill>
                  <a:srgbClr val="B75442"/>
                </a:solidFill>
                <a:latin typeface="Tahoma"/>
                <a:cs typeface="Tahoma"/>
              </a:rPr>
              <a:t> </a:t>
            </a:r>
            <a:r>
              <a:rPr dirty="0">
                <a:solidFill>
                  <a:srgbClr val="B75442"/>
                </a:solidFill>
                <a:latin typeface="Tahoma"/>
                <a:cs typeface="Tahoma"/>
              </a:rPr>
              <a:t>Wear:-</a:t>
            </a:r>
            <a:r>
              <a:rPr spc="-3" dirty="0">
                <a:solidFill>
                  <a:srgbClr val="B75442"/>
                </a:solidFill>
                <a:latin typeface="Tahoma"/>
                <a:cs typeface="Tahoma"/>
              </a:rPr>
              <a:t> </a:t>
            </a:r>
            <a:r>
              <a:rPr spc="37" dirty="0">
                <a:solidFill>
                  <a:srgbClr val="B75442"/>
                </a:solidFill>
                <a:latin typeface="Tahoma"/>
                <a:cs typeface="Tahoma"/>
              </a:rPr>
              <a:t>Suits-</a:t>
            </a:r>
            <a:r>
              <a:rPr spc="-3" dirty="0">
                <a:solidFill>
                  <a:srgbClr val="B75442"/>
                </a:solidFill>
                <a:latin typeface="Tahoma"/>
                <a:cs typeface="Tahoma"/>
              </a:rPr>
              <a:t> </a:t>
            </a:r>
            <a:r>
              <a:rPr spc="47" dirty="0">
                <a:solidFill>
                  <a:srgbClr val="B75442"/>
                </a:solidFill>
                <a:latin typeface="Tahoma"/>
                <a:cs typeface="Tahoma"/>
              </a:rPr>
              <a:t>Dress</a:t>
            </a:r>
            <a:endParaRPr dirty="0">
              <a:latin typeface="Tahoma"/>
              <a:cs typeface="Tahoma"/>
            </a:endParaRPr>
          </a:p>
          <a:p>
            <a:pPr marL="8458">
              <a:spcBef>
                <a:spcPts val="7"/>
              </a:spcBef>
            </a:pPr>
            <a:r>
              <a:rPr spc="40" dirty="0">
                <a:solidFill>
                  <a:srgbClr val="B75442"/>
                </a:solidFill>
                <a:latin typeface="Tahoma"/>
                <a:cs typeface="Tahoma"/>
              </a:rPr>
              <a:t>shirts-</a:t>
            </a:r>
            <a:r>
              <a:rPr spc="-57" dirty="0">
                <a:solidFill>
                  <a:srgbClr val="B75442"/>
                </a:solidFill>
                <a:latin typeface="Tahoma"/>
                <a:cs typeface="Tahoma"/>
              </a:rPr>
              <a:t> </a:t>
            </a:r>
            <a:r>
              <a:rPr spc="37" dirty="0">
                <a:solidFill>
                  <a:srgbClr val="B75442"/>
                </a:solidFill>
                <a:latin typeface="Tahoma"/>
                <a:cs typeface="Tahoma"/>
              </a:rPr>
              <a:t>Ties</a:t>
            </a:r>
            <a:r>
              <a:rPr spc="-57" dirty="0">
                <a:solidFill>
                  <a:srgbClr val="B75442"/>
                </a:solidFill>
                <a:latin typeface="Tahoma"/>
                <a:cs typeface="Tahoma"/>
              </a:rPr>
              <a:t> </a:t>
            </a:r>
            <a:r>
              <a:rPr spc="97" dirty="0">
                <a:solidFill>
                  <a:srgbClr val="B75442"/>
                </a:solidFill>
                <a:latin typeface="Tahoma"/>
                <a:cs typeface="Tahoma"/>
              </a:rPr>
              <a:t>and</a:t>
            </a:r>
            <a:r>
              <a:rPr spc="-57" dirty="0">
                <a:solidFill>
                  <a:srgbClr val="B75442"/>
                </a:solidFill>
                <a:latin typeface="Tahoma"/>
                <a:cs typeface="Tahoma"/>
              </a:rPr>
              <a:t> </a:t>
            </a:r>
            <a:r>
              <a:rPr spc="63" dirty="0">
                <a:solidFill>
                  <a:srgbClr val="B75442"/>
                </a:solidFill>
                <a:latin typeface="Tahoma"/>
                <a:cs typeface="Tahoma"/>
              </a:rPr>
              <a:t>accessories</a:t>
            </a:r>
            <a:endParaRPr dirty="0">
              <a:latin typeface="Tahoma"/>
              <a:cs typeface="Tahoma"/>
            </a:endParaRPr>
          </a:p>
          <a:p>
            <a:pPr marL="242327" indent="-233869">
              <a:spcBef>
                <a:spcPts val="50"/>
              </a:spcBef>
              <a:buAutoNum type="arabicPeriod" startAt="3"/>
              <a:tabLst>
                <a:tab pos="242327" algn="l"/>
              </a:tabLst>
            </a:pPr>
            <a:r>
              <a:rPr spc="40" dirty="0">
                <a:solidFill>
                  <a:srgbClr val="B75442"/>
                </a:solidFill>
                <a:latin typeface="Tahoma"/>
                <a:cs typeface="Tahoma"/>
              </a:rPr>
              <a:t>Sportswear:-</a:t>
            </a:r>
            <a:endParaRPr dirty="0">
              <a:latin typeface="Tahoma"/>
              <a:cs typeface="Tahoma"/>
            </a:endParaRPr>
          </a:p>
          <a:p>
            <a:pPr marL="8458" marR="315068">
              <a:lnSpc>
                <a:spcPts val="2198"/>
              </a:lnSpc>
              <a:spcBef>
                <a:spcPts val="73"/>
              </a:spcBef>
            </a:pPr>
            <a:r>
              <a:rPr spc="63" dirty="0">
                <a:solidFill>
                  <a:srgbClr val="B75442"/>
                </a:solidFill>
                <a:latin typeface="Tahoma"/>
                <a:cs typeface="Tahoma"/>
              </a:rPr>
              <a:t>Activewear-</a:t>
            </a:r>
            <a:r>
              <a:rPr spc="-60" dirty="0">
                <a:solidFill>
                  <a:srgbClr val="B75442"/>
                </a:solidFill>
                <a:latin typeface="Tahoma"/>
                <a:cs typeface="Tahoma"/>
              </a:rPr>
              <a:t> </a:t>
            </a:r>
            <a:r>
              <a:rPr spc="107" dirty="0">
                <a:solidFill>
                  <a:srgbClr val="B75442"/>
                </a:solidFill>
                <a:latin typeface="Tahoma"/>
                <a:cs typeface="Tahoma"/>
              </a:rPr>
              <a:t>Joggers-</a:t>
            </a:r>
            <a:r>
              <a:rPr spc="-57" dirty="0">
                <a:solidFill>
                  <a:srgbClr val="B75442"/>
                </a:solidFill>
                <a:latin typeface="Tahoma"/>
                <a:cs typeface="Tahoma"/>
              </a:rPr>
              <a:t> </a:t>
            </a:r>
            <a:r>
              <a:rPr spc="73" dirty="0">
                <a:solidFill>
                  <a:srgbClr val="B75442"/>
                </a:solidFill>
                <a:latin typeface="Tahoma"/>
                <a:cs typeface="Tahoma"/>
              </a:rPr>
              <a:t>Sports</a:t>
            </a:r>
            <a:r>
              <a:rPr spc="-57" dirty="0">
                <a:solidFill>
                  <a:srgbClr val="B75442"/>
                </a:solidFill>
                <a:latin typeface="Tahoma"/>
                <a:cs typeface="Tahoma"/>
              </a:rPr>
              <a:t> </a:t>
            </a:r>
            <a:r>
              <a:rPr spc="60" dirty="0">
                <a:solidFill>
                  <a:srgbClr val="B75442"/>
                </a:solidFill>
                <a:latin typeface="Tahoma"/>
                <a:cs typeface="Tahoma"/>
              </a:rPr>
              <a:t>jackets </a:t>
            </a:r>
            <a:r>
              <a:rPr spc="47" dirty="0">
                <a:solidFill>
                  <a:srgbClr val="B75442"/>
                </a:solidFill>
                <a:latin typeface="Tahoma"/>
                <a:cs typeface="Tahoma"/>
              </a:rPr>
              <a:t>4.Outerwear:-</a:t>
            </a:r>
            <a:r>
              <a:rPr spc="70" dirty="0">
                <a:solidFill>
                  <a:srgbClr val="B75442"/>
                </a:solidFill>
                <a:latin typeface="Tahoma"/>
                <a:cs typeface="Tahoma"/>
              </a:rPr>
              <a:t>Jackets-</a:t>
            </a:r>
            <a:r>
              <a:rPr spc="-63" dirty="0">
                <a:solidFill>
                  <a:srgbClr val="B75442"/>
                </a:solidFill>
                <a:latin typeface="Tahoma"/>
                <a:cs typeface="Tahoma"/>
              </a:rPr>
              <a:t> </a:t>
            </a:r>
            <a:r>
              <a:rPr spc="87" dirty="0">
                <a:solidFill>
                  <a:srgbClr val="B75442"/>
                </a:solidFill>
                <a:latin typeface="Tahoma"/>
                <a:cs typeface="Tahoma"/>
              </a:rPr>
              <a:t>Coats-</a:t>
            </a:r>
            <a:r>
              <a:rPr spc="-63" dirty="0">
                <a:solidFill>
                  <a:srgbClr val="B75442"/>
                </a:solidFill>
                <a:latin typeface="Tahoma"/>
                <a:cs typeface="Tahoma"/>
              </a:rPr>
              <a:t> </a:t>
            </a:r>
            <a:r>
              <a:rPr spc="63" dirty="0">
                <a:solidFill>
                  <a:srgbClr val="B75442"/>
                </a:solidFill>
                <a:latin typeface="Tahoma"/>
                <a:cs typeface="Tahoma"/>
              </a:rPr>
              <a:t>Hoodies</a:t>
            </a:r>
            <a:endParaRPr dirty="0">
              <a:latin typeface="Tahoma"/>
              <a:cs typeface="Tahoma"/>
            </a:endParaRPr>
          </a:p>
          <a:p>
            <a:pPr marL="8458">
              <a:lnSpc>
                <a:spcPts val="2118"/>
              </a:lnSpc>
            </a:pPr>
            <a:r>
              <a:rPr spc="-117" dirty="0">
                <a:solidFill>
                  <a:srgbClr val="B75442"/>
                </a:solidFill>
                <a:latin typeface="Tahoma"/>
                <a:cs typeface="Tahoma"/>
              </a:rPr>
              <a:t>5.</a:t>
            </a:r>
            <a:r>
              <a:rPr spc="-53" dirty="0">
                <a:solidFill>
                  <a:srgbClr val="B75442"/>
                </a:solidFill>
                <a:latin typeface="Tahoma"/>
                <a:cs typeface="Tahoma"/>
              </a:rPr>
              <a:t> </a:t>
            </a:r>
            <a:r>
              <a:rPr spc="50" dirty="0">
                <a:solidFill>
                  <a:srgbClr val="B75442"/>
                </a:solidFill>
                <a:latin typeface="Tahoma"/>
                <a:cs typeface="Tahoma"/>
              </a:rPr>
              <a:t>Footwear:-</a:t>
            </a:r>
            <a:r>
              <a:rPr spc="-50" dirty="0">
                <a:solidFill>
                  <a:srgbClr val="B75442"/>
                </a:solidFill>
                <a:latin typeface="Tahoma"/>
                <a:cs typeface="Tahoma"/>
              </a:rPr>
              <a:t> </a:t>
            </a:r>
            <a:r>
              <a:rPr spc="63" dirty="0">
                <a:solidFill>
                  <a:srgbClr val="B75442"/>
                </a:solidFill>
                <a:latin typeface="Tahoma"/>
                <a:cs typeface="Tahoma"/>
              </a:rPr>
              <a:t>Sneakers-</a:t>
            </a:r>
            <a:r>
              <a:rPr spc="-50" dirty="0">
                <a:solidFill>
                  <a:srgbClr val="B75442"/>
                </a:solidFill>
                <a:latin typeface="Tahoma"/>
                <a:cs typeface="Tahoma"/>
              </a:rPr>
              <a:t> </a:t>
            </a:r>
            <a:r>
              <a:rPr spc="80" dirty="0">
                <a:solidFill>
                  <a:srgbClr val="B75442"/>
                </a:solidFill>
                <a:latin typeface="Tahoma"/>
                <a:cs typeface="Tahoma"/>
              </a:rPr>
              <a:t>Formal</a:t>
            </a:r>
            <a:endParaRPr dirty="0">
              <a:latin typeface="Tahoma"/>
              <a:cs typeface="Tahoma"/>
            </a:endParaRPr>
          </a:p>
          <a:p>
            <a:pPr marL="8458" marR="2894819">
              <a:spcBef>
                <a:spcPts val="7"/>
              </a:spcBef>
            </a:pPr>
            <a:r>
              <a:rPr spc="60" dirty="0">
                <a:solidFill>
                  <a:srgbClr val="B75442"/>
                </a:solidFill>
                <a:latin typeface="Tahoma"/>
                <a:cs typeface="Tahoma"/>
              </a:rPr>
              <a:t>shoes-</a:t>
            </a:r>
            <a:r>
              <a:rPr spc="-70" dirty="0">
                <a:solidFill>
                  <a:srgbClr val="B75442"/>
                </a:solidFill>
                <a:latin typeface="Tahoma"/>
                <a:cs typeface="Tahoma"/>
              </a:rPr>
              <a:t> </a:t>
            </a:r>
            <a:r>
              <a:rPr spc="73" dirty="0">
                <a:solidFill>
                  <a:srgbClr val="B75442"/>
                </a:solidFill>
                <a:latin typeface="Tahoma"/>
                <a:cs typeface="Tahoma"/>
              </a:rPr>
              <a:t>Casual </a:t>
            </a:r>
            <a:r>
              <a:rPr spc="70" dirty="0">
                <a:solidFill>
                  <a:srgbClr val="B75442"/>
                </a:solidFill>
                <a:latin typeface="Tahoma"/>
                <a:cs typeface="Tahoma"/>
              </a:rPr>
              <a:t>loafers</a:t>
            </a:r>
            <a:endParaRPr dirty="0">
              <a:latin typeface="Tahoma"/>
              <a:cs typeface="Tahoma"/>
            </a:endParaRPr>
          </a:p>
        </p:txBody>
      </p:sp>
      <p:pic>
        <p:nvPicPr>
          <p:cNvPr id="1026" name="Picture 2"/>
          <p:cNvPicPr>
            <a:picLocks noChangeAspect="1" noChangeArrowheads="1"/>
          </p:cNvPicPr>
          <p:nvPr/>
        </p:nvPicPr>
        <p:blipFill>
          <a:blip r:embed="rId2" cstate="print"/>
          <a:srcRect/>
          <a:stretch>
            <a:fillRect/>
          </a:stretch>
        </p:blipFill>
        <p:spPr bwMode="auto">
          <a:xfrm>
            <a:off x="0" y="1348768"/>
            <a:ext cx="6045235" cy="44990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7000" b="-17000"/>
          </a:stretch>
        </a:blipFill>
        <a:effectLst/>
      </p:bgPr>
    </p:bg>
    <p:spTree>
      <p:nvGrpSpPr>
        <p:cNvPr id="1" name=""/>
        <p:cNvGrpSpPr/>
        <p:nvPr/>
      </p:nvGrpSpPr>
      <p:grpSpPr>
        <a:xfrm>
          <a:off x="0" y="0"/>
          <a:ext cx="0" cy="0"/>
          <a:chOff x="0" y="0"/>
          <a:chExt cx="0" cy="0"/>
        </a:xfrm>
      </p:grpSpPr>
      <p:sp>
        <p:nvSpPr>
          <p:cNvPr id="5" name="object 5"/>
          <p:cNvSpPr txBox="1">
            <a:spLocks noGrp="1"/>
          </p:cNvSpPr>
          <p:nvPr>
            <p:ph type="title"/>
          </p:nvPr>
        </p:nvSpPr>
        <p:spPr>
          <a:xfrm>
            <a:off x="739808" y="1713903"/>
            <a:ext cx="6060042" cy="509524"/>
          </a:xfrm>
          <a:prstGeom prst="rect">
            <a:avLst/>
          </a:prstGeom>
          <a:solidFill>
            <a:srgbClr val="FFFFFF"/>
          </a:solidFill>
        </p:spPr>
        <p:txBody>
          <a:bodyPr vert="horz" wrap="square" lIns="0" tIns="16916" rIns="0" bIns="0" rtlCol="0">
            <a:spAutoFit/>
          </a:bodyPr>
          <a:lstStyle/>
          <a:p>
            <a:pPr marR="23683" algn="ctr">
              <a:lnSpc>
                <a:spcPct val="100000"/>
              </a:lnSpc>
              <a:spcBef>
                <a:spcPts val="133"/>
              </a:spcBef>
            </a:pPr>
            <a:r>
              <a:rPr sz="3200" spc="173" dirty="0">
                <a:solidFill>
                  <a:srgbClr val="434343"/>
                </a:solidFill>
              </a:rPr>
              <a:t>ADVANTAGES</a:t>
            </a:r>
            <a:endParaRPr sz="3200" dirty="0"/>
          </a:p>
        </p:txBody>
      </p:sp>
      <p:sp>
        <p:nvSpPr>
          <p:cNvPr id="6" name="object 6"/>
          <p:cNvSpPr txBox="1"/>
          <p:nvPr/>
        </p:nvSpPr>
        <p:spPr>
          <a:xfrm>
            <a:off x="740513" y="2567655"/>
            <a:ext cx="5533358" cy="3328980"/>
          </a:xfrm>
          <a:prstGeom prst="rect">
            <a:avLst/>
          </a:prstGeom>
          <a:solidFill>
            <a:srgbClr val="FFFFFF"/>
          </a:solidFill>
        </p:spPr>
        <p:txBody>
          <a:bodyPr vert="horz" wrap="square" lIns="0" tIns="134485" rIns="0" bIns="0" rtlCol="0">
            <a:spAutoFit/>
          </a:bodyPr>
          <a:lstStyle/>
          <a:p>
            <a:pPr marL="238944" marR="500303" indent="194116">
              <a:lnSpc>
                <a:spcPct val="100200"/>
              </a:lnSpc>
              <a:spcBef>
                <a:spcPts val="1059"/>
              </a:spcBef>
              <a:buChar char="-"/>
              <a:tabLst>
                <a:tab pos="433060" algn="l"/>
              </a:tabLst>
            </a:pPr>
            <a:r>
              <a:rPr sz="2300" spc="90" dirty="0">
                <a:solidFill>
                  <a:srgbClr val="B75442"/>
                </a:solidFill>
                <a:latin typeface="Tahoma"/>
                <a:cs typeface="Tahoma"/>
              </a:rPr>
              <a:t>Quality</a:t>
            </a:r>
            <a:r>
              <a:rPr sz="2300" spc="-83" dirty="0">
                <a:solidFill>
                  <a:srgbClr val="B75442"/>
                </a:solidFill>
                <a:latin typeface="Tahoma"/>
                <a:cs typeface="Tahoma"/>
              </a:rPr>
              <a:t> </a:t>
            </a:r>
            <a:r>
              <a:rPr sz="2300" spc="123" dirty="0" smtClean="0">
                <a:solidFill>
                  <a:srgbClr val="B75442"/>
                </a:solidFill>
                <a:latin typeface="Tahoma"/>
                <a:cs typeface="Tahoma"/>
              </a:rPr>
              <a:t>and</a:t>
            </a:r>
            <a:r>
              <a:rPr lang="en-US" sz="2300" spc="176" dirty="0" smtClean="0">
                <a:solidFill>
                  <a:srgbClr val="B75442"/>
                </a:solidFill>
                <a:latin typeface="Tahoma"/>
                <a:cs typeface="Tahoma"/>
              </a:rPr>
              <a:t> </a:t>
            </a:r>
            <a:r>
              <a:rPr lang="en-US" sz="2300" spc="53" dirty="0" err="1" smtClean="0">
                <a:solidFill>
                  <a:srgbClr val="B75442"/>
                </a:solidFill>
                <a:latin typeface="Tahoma"/>
                <a:cs typeface="Tahoma"/>
              </a:rPr>
              <a:t>O</a:t>
            </a:r>
            <a:r>
              <a:rPr sz="2300" spc="53" dirty="0" err="1" smtClean="0">
                <a:solidFill>
                  <a:srgbClr val="B75442"/>
                </a:solidFill>
                <a:latin typeface="Tahoma"/>
                <a:cs typeface="Tahoma"/>
              </a:rPr>
              <a:t>rd</a:t>
            </a:r>
            <a:r>
              <a:rPr lang="en-US" sz="2300" spc="53" dirty="0" err="1" smtClean="0">
                <a:solidFill>
                  <a:srgbClr val="B75442"/>
                </a:solidFill>
                <a:latin typeface="Tahoma"/>
                <a:cs typeface="Tahoma"/>
              </a:rPr>
              <a:t>er</a:t>
            </a:r>
            <a:r>
              <a:rPr sz="2300" spc="53" dirty="0" err="1" smtClean="0">
                <a:solidFill>
                  <a:srgbClr val="B75442"/>
                </a:solidFill>
                <a:latin typeface="Tahoma"/>
                <a:cs typeface="Tahoma"/>
              </a:rPr>
              <a:t>ability</a:t>
            </a:r>
            <a:r>
              <a:rPr sz="2300" spc="53" dirty="0">
                <a:solidFill>
                  <a:srgbClr val="B75442"/>
                </a:solidFill>
                <a:latin typeface="Tahoma"/>
                <a:cs typeface="Tahoma"/>
              </a:rPr>
              <a:t>:</a:t>
            </a:r>
            <a:r>
              <a:rPr sz="2300" spc="-87" dirty="0">
                <a:solidFill>
                  <a:srgbClr val="B75442"/>
                </a:solidFill>
                <a:latin typeface="Tahoma"/>
                <a:cs typeface="Tahoma"/>
              </a:rPr>
              <a:t> </a:t>
            </a:r>
            <a:r>
              <a:rPr sz="2300" spc="76" dirty="0">
                <a:solidFill>
                  <a:srgbClr val="B75442"/>
                </a:solidFill>
                <a:latin typeface="Tahoma"/>
                <a:cs typeface="Tahoma"/>
              </a:rPr>
              <a:t>Emphasis </a:t>
            </a:r>
            <a:r>
              <a:rPr sz="2300" spc="100" dirty="0">
                <a:solidFill>
                  <a:srgbClr val="B75442"/>
                </a:solidFill>
                <a:latin typeface="Tahoma"/>
                <a:cs typeface="Tahoma"/>
              </a:rPr>
              <a:t>on</a:t>
            </a:r>
            <a:r>
              <a:rPr sz="2300" spc="-73" dirty="0">
                <a:solidFill>
                  <a:srgbClr val="B75442"/>
                </a:solidFill>
                <a:latin typeface="Tahoma"/>
                <a:cs typeface="Tahoma"/>
              </a:rPr>
              <a:t> </a:t>
            </a:r>
            <a:r>
              <a:rPr sz="2300" spc="80" dirty="0">
                <a:solidFill>
                  <a:srgbClr val="B75442"/>
                </a:solidFill>
                <a:latin typeface="Tahoma"/>
                <a:cs typeface="Tahoma"/>
              </a:rPr>
              <a:t>providing</a:t>
            </a:r>
            <a:r>
              <a:rPr sz="2300" spc="-73" dirty="0">
                <a:solidFill>
                  <a:srgbClr val="B75442"/>
                </a:solidFill>
                <a:latin typeface="Tahoma"/>
                <a:cs typeface="Tahoma"/>
              </a:rPr>
              <a:t> </a:t>
            </a:r>
            <a:r>
              <a:rPr sz="2300" spc="70" dirty="0">
                <a:solidFill>
                  <a:srgbClr val="B75442"/>
                </a:solidFill>
                <a:latin typeface="Tahoma"/>
                <a:cs typeface="Tahoma"/>
              </a:rPr>
              <a:t>high-</a:t>
            </a:r>
            <a:r>
              <a:rPr sz="2300" spc="67" dirty="0">
                <a:solidFill>
                  <a:srgbClr val="B75442"/>
                </a:solidFill>
                <a:latin typeface="Tahoma"/>
                <a:cs typeface="Tahoma"/>
              </a:rPr>
              <a:t>quality</a:t>
            </a:r>
            <a:r>
              <a:rPr sz="2300" spc="-70" dirty="0">
                <a:solidFill>
                  <a:srgbClr val="B75442"/>
                </a:solidFill>
                <a:latin typeface="Tahoma"/>
                <a:cs typeface="Tahoma"/>
              </a:rPr>
              <a:t> </a:t>
            </a:r>
            <a:r>
              <a:rPr sz="2300" spc="70" dirty="0">
                <a:solidFill>
                  <a:srgbClr val="B75442"/>
                </a:solidFill>
                <a:latin typeface="Tahoma"/>
                <a:cs typeface="Tahoma"/>
              </a:rPr>
              <a:t>clothing</a:t>
            </a:r>
            <a:r>
              <a:rPr sz="2300" spc="-73" dirty="0">
                <a:solidFill>
                  <a:srgbClr val="B75442"/>
                </a:solidFill>
                <a:latin typeface="Tahoma"/>
                <a:cs typeface="Tahoma"/>
              </a:rPr>
              <a:t> </a:t>
            </a:r>
            <a:r>
              <a:rPr sz="2300" spc="110" dirty="0">
                <a:solidFill>
                  <a:srgbClr val="B75442"/>
                </a:solidFill>
                <a:latin typeface="Tahoma"/>
                <a:cs typeface="Tahoma"/>
              </a:rPr>
              <a:t>at </a:t>
            </a:r>
            <a:r>
              <a:rPr sz="2300" spc="83" dirty="0">
                <a:solidFill>
                  <a:srgbClr val="B75442"/>
                </a:solidFill>
                <a:latin typeface="Tahoma"/>
                <a:cs typeface="Tahoma"/>
              </a:rPr>
              <a:t>competitive</a:t>
            </a:r>
            <a:r>
              <a:rPr sz="2300" spc="-76" dirty="0">
                <a:solidFill>
                  <a:srgbClr val="B75442"/>
                </a:solidFill>
                <a:latin typeface="Tahoma"/>
                <a:cs typeface="Tahoma"/>
              </a:rPr>
              <a:t> </a:t>
            </a:r>
            <a:r>
              <a:rPr sz="2300" spc="47" dirty="0">
                <a:solidFill>
                  <a:srgbClr val="B75442"/>
                </a:solidFill>
                <a:latin typeface="Tahoma"/>
                <a:cs typeface="Tahoma"/>
              </a:rPr>
              <a:t>prices,</a:t>
            </a:r>
            <a:r>
              <a:rPr sz="2300" spc="-73" dirty="0">
                <a:solidFill>
                  <a:srgbClr val="B75442"/>
                </a:solidFill>
                <a:latin typeface="Tahoma"/>
                <a:cs typeface="Tahoma"/>
              </a:rPr>
              <a:t> </a:t>
            </a:r>
            <a:r>
              <a:rPr sz="2300" spc="107" dirty="0">
                <a:solidFill>
                  <a:srgbClr val="B75442"/>
                </a:solidFill>
                <a:latin typeface="Tahoma"/>
                <a:cs typeface="Tahoma"/>
              </a:rPr>
              <a:t>appealing</a:t>
            </a:r>
            <a:r>
              <a:rPr sz="2300" spc="-73" dirty="0">
                <a:solidFill>
                  <a:srgbClr val="B75442"/>
                </a:solidFill>
                <a:latin typeface="Tahoma"/>
                <a:cs typeface="Tahoma"/>
              </a:rPr>
              <a:t> </a:t>
            </a:r>
            <a:r>
              <a:rPr sz="2300" spc="97" dirty="0">
                <a:solidFill>
                  <a:srgbClr val="B75442"/>
                </a:solidFill>
                <a:latin typeface="Tahoma"/>
                <a:cs typeface="Tahoma"/>
              </a:rPr>
              <a:t>to</a:t>
            </a:r>
            <a:r>
              <a:rPr sz="2300" spc="-73" dirty="0">
                <a:solidFill>
                  <a:srgbClr val="B75442"/>
                </a:solidFill>
                <a:latin typeface="Tahoma"/>
                <a:cs typeface="Tahoma"/>
              </a:rPr>
              <a:t> </a:t>
            </a:r>
            <a:r>
              <a:rPr sz="2300" spc="160" dirty="0">
                <a:solidFill>
                  <a:srgbClr val="B75442"/>
                </a:solidFill>
                <a:latin typeface="Tahoma"/>
                <a:cs typeface="Tahoma"/>
              </a:rPr>
              <a:t>a </a:t>
            </a:r>
            <a:r>
              <a:rPr sz="2300" spc="57" dirty="0">
                <a:solidFill>
                  <a:srgbClr val="B75442"/>
                </a:solidFill>
                <a:latin typeface="Tahoma"/>
                <a:cs typeface="Tahoma"/>
              </a:rPr>
              <a:t>wide</a:t>
            </a:r>
            <a:r>
              <a:rPr sz="2300" spc="-80" dirty="0">
                <a:solidFill>
                  <a:srgbClr val="B75442"/>
                </a:solidFill>
                <a:latin typeface="Tahoma"/>
                <a:cs typeface="Tahoma"/>
              </a:rPr>
              <a:t> </a:t>
            </a:r>
            <a:r>
              <a:rPr sz="2300" spc="73" dirty="0">
                <a:solidFill>
                  <a:srgbClr val="B75442"/>
                </a:solidFill>
                <a:latin typeface="Tahoma"/>
                <a:cs typeface="Tahoma"/>
              </a:rPr>
              <a:t>demographic.</a:t>
            </a:r>
            <a:endParaRPr sz="2300" dirty="0">
              <a:latin typeface="Tahoma"/>
              <a:cs typeface="Tahoma"/>
            </a:endParaRPr>
          </a:p>
          <a:p>
            <a:pPr marL="238944" marR="828904" indent="194116">
              <a:lnSpc>
                <a:spcPts val="2751"/>
              </a:lnSpc>
              <a:spcBef>
                <a:spcPts val="87"/>
              </a:spcBef>
              <a:buChar char="-"/>
              <a:tabLst>
                <a:tab pos="433060" algn="l"/>
              </a:tabLst>
            </a:pPr>
            <a:r>
              <a:rPr sz="2300" spc="70" dirty="0">
                <a:solidFill>
                  <a:srgbClr val="B75442"/>
                </a:solidFill>
                <a:latin typeface="Tahoma"/>
                <a:cs typeface="Tahoma"/>
              </a:rPr>
              <a:t>Fashion</a:t>
            </a:r>
            <a:r>
              <a:rPr sz="2300" spc="-70" dirty="0">
                <a:solidFill>
                  <a:srgbClr val="B75442"/>
                </a:solidFill>
                <a:latin typeface="Tahoma"/>
                <a:cs typeface="Tahoma"/>
              </a:rPr>
              <a:t> </a:t>
            </a:r>
            <a:r>
              <a:rPr sz="2300" spc="43" dirty="0">
                <a:solidFill>
                  <a:srgbClr val="B75442"/>
                </a:solidFill>
                <a:latin typeface="Tahoma"/>
                <a:cs typeface="Tahoma"/>
              </a:rPr>
              <a:t>Accessibility:</a:t>
            </a:r>
            <a:r>
              <a:rPr sz="2300" spc="-67" dirty="0">
                <a:solidFill>
                  <a:srgbClr val="B75442"/>
                </a:solidFill>
                <a:latin typeface="Tahoma"/>
                <a:cs typeface="Tahoma"/>
              </a:rPr>
              <a:t> </a:t>
            </a:r>
            <a:r>
              <a:rPr sz="2300" spc="63" dirty="0">
                <a:solidFill>
                  <a:srgbClr val="B75442"/>
                </a:solidFill>
                <a:latin typeface="Tahoma"/>
                <a:cs typeface="Tahoma"/>
              </a:rPr>
              <a:t>The</a:t>
            </a:r>
            <a:r>
              <a:rPr sz="2300" spc="-67" dirty="0">
                <a:solidFill>
                  <a:srgbClr val="B75442"/>
                </a:solidFill>
                <a:latin typeface="Tahoma"/>
                <a:cs typeface="Tahoma"/>
              </a:rPr>
              <a:t> </a:t>
            </a:r>
            <a:r>
              <a:rPr sz="2300" spc="80" dirty="0">
                <a:solidFill>
                  <a:srgbClr val="B75442"/>
                </a:solidFill>
                <a:latin typeface="Tahoma"/>
                <a:cs typeface="Tahoma"/>
              </a:rPr>
              <a:t>project </a:t>
            </a:r>
            <a:r>
              <a:rPr sz="2300" spc="103" dirty="0">
                <a:solidFill>
                  <a:srgbClr val="B75442"/>
                </a:solidFill>
                <a:latin typeface="Tahoma"/>
                <a:cs typeface="Tahoma"/>
              </a:rPr>
              <a:t>aims</a:t>
            </a:r>
            <a:r>
              <a:rPr sz="2300" spc="-80" dirty="0">
                <a:solidFill>
                  <a:srgbClr val="B75442"/>
                </a:solidFill>
                <a:latin typeface="Tahoma"/>
                <a:cs typeface="Tahoma"/>
              </a:rPr>
              <a:t> </a:t>
            </a:r>
            <a:r>
              <a:rPr sz="2300" spc="97" dirty="0">
                <a:solidFill>
                  <a:srgbClr val="B75442"/>
                </a:solidFill>
                <a:latin typeface="Tahoma"/>
                <a:cs typeface="Tahoma"/>
              </a:rPr>
              <a:t>to</a:t>
            </a:r>
            <a:r>
              <a:rPr sz="2300" spc="-80" dirty="0">
                <a:solidFill>
                  <a:srgbClr val="B75442"/>
                </a:solidFill>
                <a:latin typeface="Tahoma"/>
                <a:cs typeface="Tahoma"/>
              </a:rPr>
              <a:t> </a:t>
            </a:r>
            <a:r>
              <a:rPr sz="2300" spc="117" dirty="0">
                <a:solidFill>
                  <a:srgbClr val="B75442"/>
                </a:solidFill>
                <a:latin typeface="Tahoma"/>
                <a:cs typeface="Tahoma"/>
              </a:rPr>
              <a:t>make</a:t>
            </a:r>
            <a:endParaRPr sz="2300" dirty="0">
              <a:latin typeface="Tahoma"/>
              <a:cs typeface="Tahoma"/>
            </a:endParaRPr>
          </a:p>
          <a:p>
            <a:pPr marL="238944">
              <a:lnSpc>
                <a:spcPts val="2647"/>
              </a:lnSpc>
            </a:pPr>
            <a:r>
              <a:rPr sz="2300" spc="100" dirty="0">
                <a:solidFill>
                  <a:srgbClr val="B75442"/>
                </a:solidFill>
                <a:latin typeface="Tahoma"/>
                <a:cs typeface="Tahoma"/>
              </a:rPr>
              <a:t>fashionable</a:t>
            </a:r>
            <a:r>
              <a:rPr sz="2300" spc="-73" dirty="0">
                <a:solidFill>
                  <a:srgbClr val="B75442"/>
                </a:solidFill>
                <a:latin typeface="Tahoma"/>
                <a:cs typeface="Tahoma"/>
              </a:rPr>
              <a:t> </a:t>
            </a:r>
            <a:r>
              <a:rPr sz="2300" spc="70" dirty="0">
                <a:solidFill>
                  <a:srgbClr val="B75442"/>
                </a:solidFill>
                <a:latin typeface="Tahoma"/>
                <a:cs typeface="Tahoma"/>
              </a:rPr>
              <a:t>clothing</a:t>
            </a:r>
            <a:r>
              <a:rPr sz="2300" spc="-70" dirty="0">
                <a:solidFill>
                  <a:srgbClr val="B75442"/>
                </a:solidFill>
                <a:latin typeface="Tahoma"/>
                <a:cs typeface="Tahoma"/>
              </a:rPr>
              <a:t> </a:t>
            </a:r>
            <a:r>
              <a:rPr sz="2300" spc="87" dirty="0">
                <a:solidFill>
                  <a:srgbClr val="B75442"/>
                </a:solidFill>
                <a:latin typeface="Tahoma"/>
                <a:cs typeface="Tahoma"/>
              </a:rPr>
              <a:t>accessible</a:t>
            </a:r>
            <a:r>
              <a:rPr sz="2300" spc="-70" dirty="0">
                <a:solidFill>
                  <a:srgbClr val="B75442"/>
                </a:solidFill>
                <a:latin typeface="Tahoma"/>
                <a:cs typeface="Tahoma"/>
              </a:rPr>
              <a:t> </a:t>
            </a:r>
            <a:r>
              <a:rPr sz="2300" spc="97" dirty="0">
                <a:solidFill>
                  <a:srgbClr val="B75442"/>
                </a:solidFill>
                <a:latin typeface="Tahoma"/>
                <a:cs typeface="Tahoma"/>
              </a:rPr>
              <a:t>to</a:t>
            </a:r>
            <a:r>
              <a:rPr sz="2300" spc="-70" dirty="0">
                <a:solidFill>
                  <a:srgbClr val="B75442"/>
                </a:solidFill>
                <a:latin typeface="Tahoma"/>
                <a:cs typeface="Tahoma"/>
              </a:rPr>
              <a:t> </a:t>
            </a:r>
            <a:r>
              <a:rPr sz="2300" spc="73" dirty="0">
                <a:solidFill>
                  <a:srgbClr val="B75442"/>
                </a:solidFill>
                <a:latin typeface="Tahoma"/>
                <a:cs typeface="Tahoma"/>
              </a:rPr>
              <a:t>all</a:t>
            </a:r>
            <a:endParaRPr sz="2300" dirty="0">
              <a:latin typeface="Tahoma"/>
              <a:cs typeface="Tahoma"/>
            </a:endParaRPr>
          </a:p>
          <a:p>
            <a:pPr marL="238944">
              <a:lnSpc>
                <a:spcPts val="2754"/>
              </a:lnSpc>
            </a:pPr>
            <a:r>
              <a:rPr sz="2300" dirty="0">
                <a:solidFill>
                  <a:srgbClr val="B75442"/>
                </a:solidFill>
                <a:latin typeface="Tahoma"/>
                <a:cs typeface="Tahoma"/>
              </a:rPr>
              <a:t>men,</a:t>
            </a:r>
            <a:r>
              <a:rPr sz="2300" spc="-57" dirty="0">
                <a:solidFill>
                  <a:srgbClr val="B75442"/>
                </a:solidFill>
                <a:latin typeface="Tahoma"/>
                <a:cs typeface="Tahoma"/>
              </a:rPr>
              <a:t> </a:t>
            </a:r>
            <a:r>
              <a:rPr sz="2300" spc="87" dirty="0">
                <a:solidFill>
                  <a:srgbClr val="B75442"/>
                </a:solidFill>
                <a:latin typeface="Tahoma"/>
                <a:cs typeface="Tahoma"/>
              </a:rPr>
              <a:t>regardless</a:t>
            </a:r>
            <a:r>
              <a:rPr sz="2300" spc="-53" dirty="0">
                <a:solidFill>
                  <a:srgbClr val="B75442"/>
                </a:solidFill>
                <a:latin typeface="Tahoma"/>
                <a:cs typeface="Tahoma"/>
              </a:rPr>
              <a:t> </a:t>
            </a:r>
            <a:r>
              <a:rPr sz="2300" spc="147" dirty="0">
                <a:solidFill>
                  <a:srgbClr val="B75442"/>
                </a:solidFill>
                <a:latin typeface="Tahoma"/>
                <a:cs typeface="Tahoma"/>
              </a:rPr>
              <a:t>of</a:t>
            </a:r>
            <a:r>
              <a:rPr sz="2300" spc="-53" dirty="0">
                <a:solidFill>
                  <a:srgbClr val="B75442"/>
                </a:solidFill>
                <a:latin typeface="Tahoma"/>
                <a:cs typeface="Tahoma"/>
              </a:rPr>
              <a:t> </a:t>
            </a:r>
            <a:r>
              <a:rPr sz="2300" spc="53" dirty="0">
                <a:solidFill>
                  <a:srgbClr val="B75442"/>
                </a:solidFill>
                <a:latin typeface="Tahoma"/>
                <a:cs typeface="Tahoma"/>
              </a:rPr>
              <a:t>their</a:t>
            </a:r>
            <a:r>
              <a:rPr sz="2300" spc="-53" dirty="0">
                <a:solidFill>
                  <a:srgbClr val="B75442"/>
                </a:solidFill>
                <a:latin typeface="Tahoma"/>
                <a:cs typeface="Tahoma"/>
              </a:rPr>
              <a:t> </a:t>
            </a:r>
            <a:r>
              <a:rPr sz="2300" spc="76" dirty="0">
                <a:solidFill>
                  <a:srgbClr val="B75442"/>
                </a:solidFill>
                <a:latin typeface="Tahoma"/>
                <a:cs typeface="Tahoma"/>
              </a:rPr>
              <a:t>style</a:t>
            </a:r>
            <a:endParaRPr sz="2300" dirty="0">
              <a:latin typeface="Tahoma"/>
              <a:cs typeface="Tahom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46722" y="3434091"/>
            <a:ext cx="234787" cy="3412088"/>
          </a:xfrm>
          <a:custGeom>
            <a:avLst/>
            <a:gdLst/>
            <a:ahLst/>
            <a:cxnLst/>
            <a:rect l="l" t="t" r="r" b="b"/>
            <a:pathLst>
              <a:path w="352425" h="5124450">
                <a:moveTo>
                  <a:pt x="352425" y="0"/>
                </a:moveTo>
                <a:lnTo>
                  <a:pt x="0" y="0"/>
                </a:lnTo>
                <a:lnTo>
                  <a:pt x="0" y="5124450"/>
                </a:lnTo>
                <a:lnTo>
                  <a:pt x="352425" y="5124450"/>
                </a:lnTo>
                <a:lnTo>
                  <a:pt x="352425" y="0"/>
                </a:lnTo>
                <a:close/>
              </a:path>
            </a:pathLst>
          </a:custGeom>
          <a:solidFill>
            <a:srgbClr val="DB7563"/>
          </a:solidFill>
        </p:spPr>
        <p:txBody>
          <a:bodyPr wrap="square" lIns="0" tIns="0" rIns="0" bIns="0" rtlCol="0"/>
          <a:lstStyle/>
          <a:p>
            <a:endParaRPr/>
          </a:p>
        </p:txBody>
      </p:sp>
      <p:sp>
        <p:nvSpPr>
          <p:cNvPr id="3" name="object 3"/>
          <p:cNvSpPr/>
          <p:nvPr/>
        </p:nvSpPr>
        <p:spPr>
          <a:xfrm>
            <a:off x="0" y="0"/>
            <a:ext cx="234787" cy="2156338"/>
          </a:xfrm>
          <a:custGeom>
            <a:avLst/>
            <a:gdLst/>
            <a:ahLst/>
            <a:cxnLst/>
            <a:rect l="l" t="t" r="r" b="b"/>
            <a:pathLst>
              <a:path w="352425" h="3238500">
                <a:moveTo>
                  <a:pt x="352425" y="0"/>
                </a:moveTo>
                <a:lnTo>
                  <a:pt x="0" y="0"/>
                </a:lnTo>
                <a:lnTo>
                  <a:pt x="0" y="3238500"/>
                </a:lnTo>
                <a:lnTo>
                  <a:pt x="352425" y="3238500"/>
                </a:lnTo>
                <a:lnTo>
                  <a:pt x="352425" y="0"/>
                </a:lnTo>
                <a:close/>
              </a:path>
            </a:pathLst>
          </a:custGeom>
          <a:solidFill>
            <a:srgbClr val="DB7563"/>
          </a:solidFill>
        </p:spPr>
        <p:txBody>
          <a:bodyPr wrap="square" lIns="0" tIns="0" rIns="0" bIns="0" rtlCol="0"/>
          <a:lstStyle/>
          <a:p>
            <a:endParaRPr/>
          </a:p>
        </p:txBody>
      </p:sp>
      <p:sp>
        <p:nvSpPr>
          <p:cNvPr id="5" name="object 5"/>
          <p:cNvSpPr txBox="1">
            <a:spLocks noGrp="1"/>
          </p:cNvSpPr>
          <p:nvPr>
            <p:ph type="title"/>
          </p:nvPr>
        </p:nvSpPr>
        <p:spPr>
          <a:xfrm>
            <a:off x="1850772" y="251084"/>
            <a:ext cx="2198959" cy="362057"/>
          </a:xfrm>
          <a:prstGeom prst="rect">
            <a:avLst/>
          </a:prstGeom>
        </p:spPr>
        <p:txBody>
          <a:bodyPr vert="horz" wrap="square" lIns="0" tIns="8035" rIns="0" bIns="0" rtlCol="0">
            <a:spAutoFit/>
          </a:bodyPr>
          <a:lstStyle/>
          <a:p>
            <a:pPr marL="8458">
              <a:lnSpc>
                <a:spcPct val="100000"/>
              </a:lnSpc>
              <a:spcBef>
                <a:spcPts val="63"/>
              </a:spcBef>
            </a:pPr>
            <a:r>
              <a:rPr sz="2300" spc="203" dirty="0">
                <a:solidFill>
                  <a:srgbClr val="434343"/>
                </a:solidFill>
              </a:rPr>
              <a:t>KEY</a:t>
            </a:r>
            <a:r>
              <a:rPr sz="2300" spc="57" dirty="0">
                <a:solidFill>
                  <a:srgbClr val="434343"/>
                </a:solidFill>
              </a:rPr>
              <a:t> </a:t>
            </a:r>
            <a:r>
              <a:rPr sz="2300" spc="97" dirty="0">
                <a:solidFill>
                  <a:srgbClr val="434343"/>
                </a:solidFill>
              </a:rPr>
              <a:t>FEATURES</a:t>
            </a:r>
            <a:endParaRPr sz="2300" dirty="0"/>
          </a:p>
        </p:txBody>
      </p:sp>
      <p:sp>
        <p:nvSpPr>
          <p:cNvPr id="6" name="object 6"/>
          <p:cNvSpPr txBox="1">
            <a:spLocks noGrp="1"/>
          </p:cNvSpPr>
          <p:nvPr>
            <p:ph type="body" idx="1"/>
          </p:nvPr>
        </p:nvSpPr>
        <p:spPr>
          <a:xfrm>
            <a:off x="440312" y="788739"/>
            <a:ext cx="5960488" cy="5912957"/>
          </a:xfrm>
          <a:prstGeom prst="rect">
            <a:avLst/>
          </a:prstGeom>
        </p:spPr>
        <p:txBody>
          <a:bodyPr vert="horz" wrap="square" lIns="0" tIns="7612" rIns="0" bIns="0" rtlCol="0">
            <a:spAutoFit/>
          </a:bodyPr>
          <a:lstStyle/>
          <a:p>
            <a:pPr marL="8035" marR="3383">
              <a:lnSpc>
                <a:spcPct val="100800"/>
              </a:lnSpc>
              <a:spcBef>
                <a:spcPts val="60"/>
              </a:spcBef>
            </a:pPr>
            <a:r>
              <a:rPr spc="43" dirty="0"/>
              <a:t>-</a:t>
            </a:r>
            <a:r>
              <a:rPr spc="70" dirty="0"/>
              <a:t>Diverse</a:t>
            </a:r>
            <a:r>
              <a:rPr spc="-67" dirty="0"/>
              <a:t> </a:t>
            </a:r>
            <a:r>
              <a:rPr spc="93" dirty="0"/>
              <a:t>Product</a:t>
            </a:r>
            <a:r>
              <a:rPr spc="-67" dirty="0"/>
              <a:t> </a:t>
            </a:r>
            <a:r>
              <a:rPr spc="47" dirty="0"/>
              <a:t>Range:</a:t>
            </a:r>
            <a:r>
              <a:rPr spc="-63" dirty="0"/>
              <a:t> </a:t>
            </a:r>
            <a:r>
              <a:rPr spc="63" dirty="0"/>
              <a:t>The</a:t>
            </a:r>
            <a:r>
              <a:rPr spc="-67" dirty="0"/>
              <a:t> </a:t>
            </a:r>
            <a:r>
              <a:rPr spc="80" dirty="0"/>
              <a:t>project</a:t>
            </a:r>
            <a:r>
              <a:rPr spc="-63" dirty="0"/>
              <a:t> </a:t>
            </a:r>
            <a:r>
              <a:rPr spc="-13" dirty="0"/>
              <a:t>will </a:t>
            </a:r>
            <a:r>
              <a:rPr spc="47" dirty="0" smtClean="0"/>
              <a:t>highlight</a:t>
            </a:r>
            <a:r>
              <a:rPr lang="en-US" spc="47" dirty="0" smtClean="0"/>
              <a:t> </a:t>
            </a:r>
            <a:r>
              <a:rPr spc="80" dirty="0" smtClean="0"/>
              <a:t>various</a:t>
            </a:r>
            <a:r>
              <a:rPr spc="-70" dirty="0" smtClean="0"/>
              <a:t> </a:t>
            </a:r>
            <a:r>
              <a:rPr spc="90" dirty="0"/>
              <a:t>categories</a:t>
            </a:r>
            <a:r>
              <a:rPr spc="-67" dirty="0"/>
              <a:t> </a:t>
            </a:r>
            <a:r>
              <a:rPr spc="133" dirty="0"/>
              <a:t>of</a:t>
            </a:r>
            <a:r>
              <a:rPr spc="-70" dirty="0"/>
              <a:t> </a:t>
            </a:r>
            <a:r>
              <a:rPr spc="70" dirty="0"/>
              <a:t>men's</a:t>
            </a:r>
            <a:r>
              <a:rPr spc="-67" dirty="0"/>
              <a:t> </a:t>
            </a:r>
            <a:r>
              <a:rPr spc="33" dirty="0"/>
              <a:t>clothing, </a:t>
            </a:r>
            <a:r>
              <a:rPr spc="67" dirty="0"/>
              <a:t>ensuring</a:t>
            </a:r>
            <a:r>
              <a:rPr spc="-67" dirty="0"/>
              <a:t> </a:t>
            </a:r>
            <a:r>
              <a:rPr spc="183" dirty="0"/>
              <a:t>a</a:t>
            </a:r>
            <a:r>
              <a:rPr spc="-67" dirty="0"/>
              <a:t> </a:t>
            </a:r>
            <a:r>
              <a:rPr spc="127" dirty="0" smtClean="0"/>
              <a:t>broad</a:t>
            </a:r>
            <a:r>
              <a:rPr lang="en-US" spc="-67" dirty="0" smtClean="0"/>
              <a:t> </a:t>
            </a:r>
            <a:r>
              <a:rPr spc="76" dirty="0" smtClean="0"/>
              <a:t>representation</a:t>
            </a:r>
            <a:r>
              <a:rPr spc="-67" dirty="0" smtClean="0"/>
              <a:t> </a:t>
            </a:r>
            <a:r>
              <a:rPr spc="123" dirty="0"/>
              <a:t>of </a:t>
            </a:r>
            <a:r>
              <a:rPr spc="33" dirty="0"/>
              <a:t>styles</a:t>
            </a:r>
            <a:r>
              <a:rPr spc="33" dirty="0" smtClean="0"/>
              <a:t>.</a:t>
            </a:r>
            <a:endParaRPr lang="en-US" spc="33" dirty="0" smtClean="0"/>
          </a:p>
          <a:p>
            <a:pPr marL="217799" marR="212724">
              <a:lnSpc>
                <a:spcPct val="100800"/>
              </a:lnSpc>
            </a:pPr>
            <a:r>
              <a:rPr spc="33" dirty="0" smtClean="0"/>
              <a:t>-</a:t>
            </a:r>
            <a:r>
              <a:rPr spc="-7" dirty="0" smtClean="0"/>
              <a:t> </a:t>
            </a:r>
            <a:r>
              <a:rPr spc="50" dirty="0"/>
              <a:t>Trend</a:t>
            </a:r>
            <a:r>
              <a:rPr spc="-3" dirty="0"/>
              <a:t> </a:t>
            </a:r>
            <a:r>
              <a:rPr dirty="0"/>
              <a:t>Analysis:</a:t>
            </a:r>
            <a:r>
              <a:rPr spc="-7" dirty="0"/>
              <a:t> </a:t>
            </a:r>
            <a:r>
              <a:rPr spc="70" dirty="0"/>
              <a:t>An</a:t>
            </a:r>
            <a:r>
              <a:rPr spc="-3" dirty="0"/>
              <a:t> </a:t>
            </a:r>
            <a:r>
              <a:rPr spc="53" dirty="0" smtClean="0"/>
              <a:t>in-</a:t>
            </a:r>
            <a:r>
              <a:rPr spc="63" dirty="0" smtClean="0"/>
              <a:t>depth</a:t>
            </a:r>
            <a:r>
              <a:rPr lang="en-US" spc="63" dirty="0" smtClean="0"/>
              <a:t> </a:t>
            </a:r>
            <a:r>
              <a:rPr spc="80" dirty="0" smtClean="0"/>
              <a:t>analysis</a:t>
            </a:r>
            <a:r>
              <a:rPr spc="-73" dirty="0" smtClean="0"/>
              <a:t> </a:t>
            </a:r>
            <a:r>
              <a:rPr spc="133" dirty="0"/>
              <a:t>of</a:t>
            </a:r>
            <a:r>
              <a:rPr spc="-73" dirty="0"/>
              <a:t> </a:t>
            </a:r>
            <a:r>
              <a:rPr spc="67" dirty="0" smtClean="0"/>
              <a:t>current</a:t>
            </a:r>
            <a:r>
              <a:rPr lang="en-US" spc="67" dirty="0" smtClean="0"/>
              <a:t> </a:t>
            </a:r>
            <a:r>
              <a:rPr spc="90" dirty="0" smtClean="0"/>
              <a:t>fashion</a:t>
            </a:r>
            <a:r>
              <a:rPr spc="-73" dirty="0" smtClean="0"/>
              <a:t> </a:t>
            </a:r>
            <a:r>
              <a:rPr spc="73" dirty="0"/>
              <a:t>trends</a:t>
            </a:r>
            <a:r>
              <a:rPr spc="-73" dirty="0"/>
              <a:t> </a:t>
            </a:r>
            <a:r>
              <a:rPr spc="120" dirty="0"/>
              <a:t>and</a:t>
            </a:r>
            <a:r>
              <a:rPr spc="-73" dirty="0"/>
              <a:t> </a:t>
            </a:r>
            <a:r>
              <a:rPr spc="73" dirty="0"/>
              <a:t>how</a:t>
            </a:r>
            <a:r>
              <a:rPr spc="-73" dirty="0"/>
              <a:t> </a:t>
            </a:r>
            <a:r>
              <a:rPr spc="87" dirty="0"/>
              <a:t>they</a:t>
            </a:r>
            <a:r>
              <a:rPr spc="-73" dirty="0"/>
              <a:t> </a:t>
            </a:r>
            <a:r>
              <a:rPr spc="73" dirty="0"/>
              <a:t>inﬂuence </a:t>
            </a:r>
            <a:r>
              <a:rPr spc="67" dirty="0"/>
              <a:t>men's</a:t>
            </a:r>
            <a:r>
              <a:rPr spc="-67" dirty="0"/>
              <a:t> </a:t>
            </a:r>
            <a:r>
              <a:rPr spc="70" dirty="0"/>
              <a:t>clothing</a:t>
            </a:r>
            <a:r>
              <a:rPr spc="-63" dirty="0"/>
              <a:t> </a:t>
            </a:r>
            <a:r>
              <a:rPr spc="40" dirty="0"/>
              <a:t>choices</a:t>
            </a:r>
            <a:r>
              <a:rPr spc="40" dirty="0" smtClean="0"/>
              <a:t>.</a:t>
            </a:r>
            <a:endParaRPr lang="en-US" spc="40" dirty="0" smtClean="0"/>
          </a:p>
          <a:p>
            <a:pPr marL="120529" marR="115032">
              <a:lnSpc>
                <a:spcPct val="100099"/>
              </a:lnSpc>
              <a:spcBef>
                <a:spcPts val="17"/>
              </a:spcBef>
            </a:pPr>
            <a:r>
              <a:rPr spc="40" dirty="0" smtClean="0"/>
              <a:t>-</a:t>
            </a:r>
            <a:r>
              <a:rPr spc="-63" dirty="0" smtClean="0"/>
              <a:t> </a:t>
            </a:r>
            <a:r>
              <a:rPr spc="73" dirty="0"/>
              <a:t>User </a:t>
            </a:r>
            <a:r>
              <a:rPr spc="63" dirty="0"/>
              <a:t>Engagement:</a:t>
            </a:r>
            <a:r>
              <a:rPr spc="-63" dirty="0"/>
              <a:t> </a:t>
            </a:r>
            <a:r>
              <a:rPr spc="73" dirty="0"/>
              <a:t>Strategies</a:t>
            </a:r>
            <a:r>
              <a:rPr spc="-60" dirty="0"/>
              <a:t> </a:t>
            </a:r>
            <a:r>
              <a:rPr spc="93" dirty="0"/>
              <a:t>for</a:t>
            </a:r>
            <a:r>
              <a:rPr spc="-63" dirty="0"/>
              <a:t> </a:t>
            </a:r>
            <a:r>
              <a:rPr spc="97" dirty="0"/>
              <a:t>engaging </a:t>
            </a:r>
            <a:r>
              <a:rPr spc="80" dirty="0"/>
              <a:t>customers</a:t>
            </a:r>
          </a:p>
          <a:p>
            <a:pPr marL="280812" marR="275314" indent="-423">
              <a:lnSpc>
                <a:spcPct val="100800"/>
              </a:lnSpc>
            </a:pPr>
            <a:r>
              <a:rPr spc="70" dirty="0"/>
              <a:t>through</a:t>
            </a:r>
            <a:r>
              <a:rPr spc="-57" dirty="0"/>
              <a:t> </a:t>
            </a:r>
            <a:r>
              <a:rPr spc="87" dirty="0"/>
              <a:t>personalized</a:t>
            </a:r>
            <a:r>
              <a:rPr spc="-57" dirty="0"/>
              <a:t> </a:t>
            </a:r>
            <a:r>
              <a:rPr spc="80" dirty="0"/>
              <a:t>shopping </a:t>
            </a:r>
            <a:r>
              <a:rPr spc="67" dirty="0"/>
              <a:t>experiences</a:t>
            </a:r>
            <a:r>
              <a:rPr spc="-60" dirty="0"/>
              <a:t> </a:t>
            </a:r>
            <a:r>
              <a:rPr spc="120" dirty="0"/>
              <a:t>and</a:t>
            </a:r>
            <a:r>
              <a:rPr spc="-57" dirty="0"/>
              <a:t> </a:t>
            </a:r>
            <a:r>
              <a:rPr spc="73" dirty="0"/>
              <a:t>recommendations.</a:t>
            </a:r>
          </a:p>
        </p:txBody>
      </p:sp>
      <p:pic>
        <p:nvPicPr>
          <p:cNvPr id="3074" name="Picture 2"/>
          <p:cNvPicPr>
            <a:picLocks noChangeAspect="1" noChangeArrowheads="1"/>
          </p:cNvPicPr>
          <p:nvPr/>
        </p:nvPicPr>
        <p:blipFill>
          <a:blip r:embed="rId2" cstate="print"/>
          <a:srcRect/>
          <a:stretch>
            <a:fillRect/>
          </a:stretch>
        </p:blipFill>
        <p:spPr bwMode="auto">
          <a:xfrm>
            <a:off x="6349824" y="1399505"/>
            <a:ext cx="5285146" cy="43126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0000"/>
            <a:lum/>
          </a:blip>
          <a:srcRect/>
          <a:stretch>
            <a:fillRect t="-15000" b="-15000"/>
          </a:stretch>
        </a:blipFill>
        <a:effectLst/>
      </p:bgPr>
    </p:bg>
    <p:spTree>
      <p:nvGrpSpPr>
        <p:cNvPr id="1" name=""/>
        <p:cNvGrpSpPr/>
        <p:nvPr/>
      </p:nvGrpSpPr>
      <p:grpSpPr>
        <a:xfrm>
          <a:off x="0" y="0"/>
          <a:ext cx="0" cy="0"/>
          <a:chOff x="0" y="0"/>
          <a:chExt cx="0" cy="0"/>
        </a:xfrm>
      </p:grpSpPr>
      <p:sp>
        <p:nvSpPr>
          <p:cNvPr id="2" name="TextBox 1"/>
          <p:cNvSpPr txBox="1"/>
          <p:nvPr/>
        </p:nvSpPr>
        <p:spPr>
          <a:xfrm>
            <a:off x="483326" y="429464"/>
            <a:ext cx="9522822" cy="1323439"/>
          </a:xfrm>
          <a:prstGeom prst="rect">
            <a:avLst/>
          </a:prstGeom>
          <a:noFill/>
        </p:spPr>
        <p:txBody>
          <a:bodyPr wrap="square" rtlCol="0">
            <a:spAutoFit/>
          </a:bodyPr>
          <a:lstStyle/>
          <a:p>
            <a:r>
              <a:rPr lang="en-US" sz="4000" dirty="0">
                <a:latin typeface="Bodoni MT Black" panose="02070A03080606020203" pitchFamily="18" charset="0"/>
              </a:rPr>
              <a:t>Literature Survey</a:t>
            </a:r>
          </a:p>
          <a:p>
            <a:endParaRPr lang="en-US" sz="4000" dirty="0">
              <a:latin typeface="Bodoni MT Black" panose="02070A03080606020203" pitchFamily="18" charset="0"/>
            </a:endParaRPr>
          </a:p>
        </p:txBody>
      </p:sp>
      <p:sp>
        <p:nvSpPr>
          <p:cNvPr id="3" name="TextBox 2"/>
          <p:cNvSpPr txBox="1"/>
          <p:nvPr/>
        </p:nvSpPr>
        <p:spPr>
          <a:xfrm>
            <a:off x="979714" y="1291238"/>
            <a:ext cx="10162902" cy="461665"/>
          </a:xfrm>
          <a:prstGeom prst="rect">
            <a:avLst/>
          </a:prstGeom>
          <a:noFill/>
        </p:spPr>
        <p:txBody>
          <a:bodyPr wrap="square" rtlCol="0">
            <a:spAutoFit/>
          </a:bodyPr>
          <a:lstStyle/>
          <a:p>
            <a:r>
              <a:rPr lang="en-US" sz="2400" dirty="0" smtClean="0">
                <a:latin typeface="Arial Black" panose="020B0A04020102020204" pitchFamily="34" charset="0"/>
              </a:rPr>
              <a:t>INTRODUCTION </a:t>
            </a:r>
            <a:endParaRPr lang="en-US" sz="2400" dirty="0">
              <a:latin typeface="Arial Black" panose="020B0A04020102020204" pitchFamily="34" charset="0"/>
            </a:endParaRPr>
          </a:p>
        </p:txBody>
      </p:sp>
      <p:sp>
        <p:nvSpPr>
          <p:cNvPr id="4" name="TextBox 3"/>
          <p:cNvSpPr txBox="1"/>
          <p:nvPr/>
        </p:nvSpPr>
        <p:spPr>
          <a:xfrm>
            <a:off x="979714" y="1886386"/>
            <a:ext cx="10215155" cy="1938992"/>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Powerlook's</a:t>
            </a:r>
            <a:r>
              <a:rPr lang="en-US" sz="2400" dirty="0">
                <a:latin typeface="Times New Roman" panose="02020603050405020304" pitchFamily="18" charset="0"/>
                <a:cs typeface="Times New Roman" panose="02020603050405020304" pitchFamily="18" charset="0"/>
              </a:rPr>
              <a:t> vision is centered around making high-quality fashion accessible to a broader audience. The brand offers a unique range of men's casual wear with a western touch, distinguishing itself from competitors by focusing on affordability without compromising quality. Their product lineup includes various styles such as shirts, t-shirts, joggers, and jackets</a:t>
            </a:r>
          </a:p>
        </p:txBody>
      </p:sp>
      <p:sp>
        <p:nvSpPr>
          <p:cNvPr id="6" name="TextBox 5"/>
          <p:cNvSpPr txBox="1"/>
          <p:nvPr/>
        </p:nvSpPr>
        <p:spPr>
          <a:xfrm>
            <a:off x="950685" y="4133862"/>
            <a:ext cx="102804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HTML5 contributes to faster page load times through its lightweight syntax and reduced reliance on external plugins. Features like asynchronous JavaScript loading prevent scripts from blocking page rendering, allowing users to interact with content more quickly, which is essential for retaining customers</a:t>
            </a:r>
          </a:p>
        </p:txBody>
      </p:sp>
    </p:spTree>
    <p:extLst>
      <p:ext uri="{BB962C8B-B14F-4D97-AF65-F5344CB8AC3E}">
        <p14:creationId xmlns:p14="http://schemas.microsoft.com/office/powerpoint/2010/main" val="984448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4000" r="-24000"/>
          </a:stretch>
        </a:blipFill>
        <a:effectLst/>
      </p:bgPr>
    </p:bg>
    <p:spTree>
      <p:nvGrpSpPr>
        <p:cNvPr id="1" name=""/>
        <p:cNvGrpSpPr/>
        <p:nvPr/>
      </p:nvGrpSpPr>
      <p:grpSpPr>
        <a:xfrm>
          <a:off x="0" y="0"/>
          <a:ext cx="0" cy="0"/>
          <a:chOff x="0" y="0"/>
          <a:chExt cx="0" cy="0"/>
        </a:xfrm>
      </p:grpSpPr>
      <p:sp>
        <p:nvSpPr>
          <p:cNvPr id="2" name="object 5"/>
          <p:cNvSpPr txBox="1">
            <a:spLocks/>
          </p:cNvSpPr>
          <p:nvPr/>
        </p:nvSpPr>
        <p:spPr>
          <a:xfrm>
            <a:off x="420494" y="625331"/>
            <a:ext cx="6060042" cy="509524"/>
          </a:xfrm>
          <a:prstGeom prst="rect">
            <a:avLst/>
          </a:prstGeom>
          <a:solidFill>
            <a:srgbClr val="FFFFFF"/>
          </a:solidFill>
        </p:spPr>
        <p:txBody>
          <a:bodyPr vert="horz" wrap="square" lIns="0" tIns="16916" rIns="0" bIns="0" rtlCol="0">
            <a:spAutoFit/>
          </a:bodyPr>
          <a:lstStyle/>
          <a:p>
            <a:pPr marL="0" marR="23683" lvl="0" indent="0" algn="ctr" defTabSz="914400" rtl="0" eaLnBrk="1" fontAlgn="auto" latinLnBrk="0" hangingPunct="1">
              <a:lnSpc>
                <a:spcPct val="100000"/>
              </a:lnSpc>
              <a:spcBef>
                <a:spcPts val="133"/>
              </a:spcBef>
              <a:spcAft>
                <a:spcPts val="0"/>
              </a:spcAft>
              <a:buClrTx/>
              <a:buSzTx/>
              <a:buFontTx/>
              <a:buNone/>
              <a:tabLst/>
              <a:defRPr/>
            </a:pPr>
            <a:r>
              <a:rPr lang="en-US" sz="3200" dirty="0" smtClean="0">
                <a:latin typeface="Algerian" pitchFamily="82" charset="0"/>
                <a:ea typeface="+mj-ea"/>
                <a:cs typeface="+mj-cs"/>
              </a:rPr>
              <a:t>Methodology</a:t>
            </a:r>
            <a:endParaRPr kumimoji="0" lang="en-US" sz="3200" b="0" i="0" u="none" strike="noStrike" kern="1200" cap="none" spc="0" normalizeH="0" baseline="0" noProof="0" dirty="0">
              <a:ln>
                <a:noFill/>
              </a:ln>
              <a:solidFill>
                <a:schemeClr val="tx1"/>
              </a:solidFill>
              <a:effectLst/>
              <a:uLnTx/>
              <a:uFillTx/>
              <a:latin typeface="Algerian" pitchFamily="82" charset="0"/>
              <a:ea typeface="+mj-ea"/>
              <a:cs typeface="+mj-cs"/>
            </a:endParaRPr>
          </a:p>
        </p:txBody>
      </p:sp>
      <p:sp>
        <p:nvSpPr>
          <p:cNvPr id="3" name="object 5"/>
          <p:cNvSpPr txBox="1">
            <a:spLocks/>
          </p:cNvSpPr>
          <p:nvPr/>
        </p:nvSpPr>
        <p:spPr>
          <a:xfrm>
            <a:off x="500323" y="1450993"/>
            <a:ext cx="6364934" cy="4449064"/>
          </a:xfrm>
          <a:prstGeom prst="rect">
            <a:avLst/>
          </a:prstGeom>
          <a:solidFill>
            <a:srgbClr val="FFFFFF"/>
          </a:solidFill>
        </p:spPr>
        <p:txBody>
          <a:bodyPr vert="horz" wrap="square" lIns="0" tIns="16916" rIns="0" bIns="0" rtlCol="0">
            <a:spAutoFit/>
          </a:bodyPr>
          <a:lstStyle/>
          <a:p>
            <a:r>
              <a:rPr lang="en-US" sz="3200" dirty="0" smtClean="0"/>
              <a:t>HTML5 contributes to faster page load times through its lightweight syntax and reduced reliance on external </a:t>
            </a:r>
            <a:r>
              <a:rPr lang="en-US" sz="3200" dirty="0" err="1" smtClean="0"/>
              <a:t>plugins</a:t>
            </a:r>
            <a:r>
              <a:rPr lang="en-US" sz="3200" dirty="0" smtClean="0"/>
              <a:t>. Features like asynchronous JavaScript loading prevent scripts from blocking page rendering, allowing users to interact with content more quickly, which is essential for retaining customers.</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5000"/>
            <a:lum/>
          </a:blip>
          <a:srcRect/>
          <a:stretch>
            <a:fillRect t="-9000" b="-9000"/>
          </a:stretch>
        </a:blipFill>
        <a:effectLst/>
      </p:bgPr>
    </p:bg>
    <p:spTree>
      <p:nvGrpSpPr>
        <p:cNvPr id="1" name=""/>
        <p:cNvGrpSpPr/>
        <p:nvPr/>
      </p:nvGrpSpPr>
      <p:grpSpPr>
        <a:xfrm>
          <a:off x="0" y="0"/>
          <a:ext cx="0" cy="0"/>
          <a:chOff x="0" y="0"/>
          <a:chExt cx="0" cy="0"/>
        </a:xfrm>
      </p:grpSpPr>
      <p:sp>
        <p:nvSpPr>
          <p:cNvPr id="2" name="TextBox 1"/>
          <p:cNvSpPr txBox="1"/>
          <p:nvPr/>
        </p:nvSpPr>
        <p:spPr>
          <a:xfrm>
            <a:off x="757646" y="367210"/>
            <a:ext cx="5852160" cy="461665"/>
          </a:xfrm>
          <a:prstGeom prst="rect">
            <a:avLst/>
          </a:prstGeom>
          <a:noFill/>
        </p:spPr>
        <p:txBody>
          <a:bodyPr wrap="square" rtlCol="0">
            <a:spAutoFit/>
          </a:bodyPr>
          <a:lstStyle/>
          <a:p>
            <a:r>
              <a:rPr lang="en-US" sz="2400" dirty="0" smtClean="0">
                <a:latin typeface="Arial Black" panose="020B0A04020102020204" pitchFamily="34" charset="0"/>
              </a:rPr>
              <a:t>RESEARCH AND REFRENCES</a:t>
            </a:r>
            <a:endParaRPr lang="en-US" sz="2400" dirty="0">
              <a:latin typeface="Arial Black" panose="020B0A04020102020204" pitchFamily="34" charset="0"/>
            </a:endParaRPr>
          </a:p>
        </p:txBody>
      </p:sp>
      <p:sp>
        <p:nvSpPr>
          <p:cNvPr id="3" name="TextBox 2"/>
          <p:cNvSpPr txBox="1"/>
          <p:nvPr/>
        </p:nvSpPr>
        <p:spPr>
          <a:xfrm>
            <a:off x="438332" y="1126308"/>
            <a:ext cx="8560526" cy="4893647"/>
          </a:xfrm>
          <a:prstGeom prst="rect">
            <a:avLst/>
          </a:prstGeom>
          <a:solidFill>
            <a:schemeClr val="bg1"/>
          </a:solid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consider </a:t>
            </a:r>
            <a:r>
              <a:rPr lang="en-US" sz="2400" dirty="0">
                <a:latin typeface="Times New Roman" panose="02020603050405020304" pitchFamily="18" charset="0"/>
                <a:cs typeface="Times New Roman" panose="02020603050405020304" pitchFamily="18" charset="0"/>
              </a:rPr>
              <a:t>these reference points based </a:t>
            </a:r>
            <a:r>
              <a:rPr lang="en-US" sz="2400" dirty="0" smtClean="0">
                <a:latin typeface="Times New Roman" panose="02020603050405020304" pitchFamily="18" charset="0"/>
                <a:cs typeface="Times New Roman" panose="02020603050405020304" pitchFamily="18" charset="0"/>
              </a:rPr>
              <a:t>on</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Fashion forward a </a:t>
            </a:r>
            <a:r>
              <a:rPr lang="en-US" sz="2400" dirty="0">
                <a:latin typeface="Times New Roman" panose="02020603050405020304" pitchFamily="18" charset="0"/>
                <a:cs typeface="Times New Roman" panose="02020603050405020304" pitchFamily="18" charset="0"/>
              </a:rPr>
              <a:t>user-friendly interface that enhances the </a:t>
            </a:r>
            <a:r>
              <a:rPr lang="en-US" sz="2400" dirty="0" smtClean="0">
                <a:latin typeface="Times New Roman" panose="02020603050405020304" pitchFamily="18" charset="0"/>
                <a:cs typeface="Times New Roman" panose="02020603050405020304" pitchFamily="18" charset="0"/>
              </a:rPr>
              <a:t>shopping experience</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Incorporate </a:t>
            </a:r>
            <a:r>
              <a:rPr lang="en-US" sz="2400" dirty="0">
                <a:latin typeface="Times New Roman" panose="02020603050405020304" pitchFamily="18" charset="0"/>
                <a:cs typeface="Times New Roman" panose="02020603050405020304" pitchFamily="18" charset="0"/>
              </a:rPr>
              <a:t>features that enhance user engagement and </a:t>
            </a:r>
            <a:r>
              <a:rPr lang="en-US" sz="2400" dirty="0" smtClean="0">
                <a:latin typeface="Times New Roman" panose="02020603050405020304" pitchFamily="18" charset="0"/>
                <a:cs typeface="Times New Roman" panose="02020603050405020304" pitchFamily="18" charset="0"/>
              </a:rPr>
              <a:t>convenience</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Integrate essential e-commerce features to facilitate smooth </a:t>
            </a:r>
            <a:r>
              <a:rPr lang="en-US" sz="2400" dirty="0" smtClean="0">
                <a:latin typeface="Times New Roman" panose="02020603050405020304" pitchFamily="18" charset="0"/>
                <a:cs typeface="Times New Roman" panose="02020603050405020304" pitchFamily="18" charset="0"/>
              </a:rPr>
              <a:t>transactions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Maintain a strong brand presence through consistent visual </a:t>
            </a:r>
            <a:r>
              <a:rPr lang="en-US" sz="2400" dirty="0" smtClean="0">
                <a:latin typeface="Times New Roman" panose="02020603050405020304" pitchFamily="18" charset="0"/>
                <a:cs typeface="Times New Roman" panose="02020603050405020304" pitchFamily="18" charset="0"/>
              </a:rPr>
              <a:t>elements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By focusing on these reference points, you can create a website that mirrors </a:t>
            </a:r>
            <a:r>
              <a:rPr lang="en-US" sz="2400" dirty="0" err="1">
                <a:latin typeface="Times New Roman" panose="02020603050405020304" pitchFamily="18" charset="0"/>
                <a:cs typeface="Times New Roman" panose="02020603050405020304" pitchFamily="18" charset="0"/>
              </a:rPr>
              <a:t>Powerlook's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Campusutra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e.t.c</a:t>
            </a:r>
            <a:r>
              <a:rPr lang="en-US" sz="2400" dirty="0" smtClean="0">
                <a:latin typeface="Times New Roman" panose="02020603050405020304" pitchFamily="18" charset="0"/>
                <a:cs typeface="Times New Roman" panose="02020603050405020304" pitchFamily="18" charset="0"/>
              </a:rPr>
              <a:t> ., successful </a:t>
            </a:r>
            <a:r>
              <a:rPr lang="en-US" sz="2400" dirty="0">
                <a:latin typeface="Times New Roman" panose="02020603050405020304" pitchFamily="18" charset="0"/>
                <a:cs typeface="Times New Roman" panose="02020603050405020304" pitchFamily="18" charset="0"/>
              </a:rPr>
              <a:t>e-commerce platform while also enhancing user experience and engagement</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475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734</Words>
  <Application>Microsoft Office PowerPoint</Application>
  <PresentationFormat>Widescreen</PresentationFormat>
  <Paragraphs>145</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Algerian</vt:lpstr>
      <vt:lpstr>Arial</vt:lpstr>
      <vt:lpstr>Arial Black</vt:lpstr>
      <vt:lpstr>Arial MT</vt:lpstr>
      <vt:lpstr>Bauhaus 93</vt:lpstr>
      <vt:lpstr>Bodoni MT Black</vt:lpstr>
      <vt:lpstr>Calibri</vt:lpstr>
      <vt:lpstr>Calibri Light</vt:lpstr>
      <vt:lpstr>Tahoma</vt:lpstr>
      <vt:lpstr>Times New Roman</vt:lpstr>
      <vt:lpstr>Wingdings</vt:lpstr>
      <vt:lpstr>Office Theme</vt:lpstr>
      <vt:lpstr>PowerPoint Presentation</vt:lpstr>
      <vt:lpstr>PowerPoint Presentation</vt:lpstr>
      <vt:lpstr>PowerPoint Presentation</vt:lpstr>
      <vt:lpstr>CATEGORIES OF CLOTHES</vt:lpstr>
      <vt:lpstr>ADVANTAGES</vt:lpstr>
      <vt:lpstr>KEY FEATURES</vt:lpstr>
      <vt:lpstr>PowerPoint Presentation</vt:lpstr>
      <vt:lpstr>PowerPoint Presentation</vt:lpstr>
      <vt:lpstr>PowerPoint Presentation</vt:lpstr>
      <vt:lpstr>PowerPoint Presentation</vt:lpstr>
      <vt:lpstr>PowerPoint Presentation</vt:lpstr>
      <vt:lpstr>PowerPoint Presentation</vt:lpstr>
      <vt:lpstr>LOGIN PAGE</vt:lpstr>
      <vt:lpstr>PowerPoint Presentation</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vignan</cp:lastModifiedBy>
  <cp:revision>17</cp:revision>
  <dcterms:created xsi:type="dcterms:W3CDTF">2025-02-04T03:24:16Z</dcterms:created>
  <dcterms:modified xsi:type="dcterms:W3CDTF">2025-08-11T03:06:49Z</dcterms:modified>
</cp:coreProperties>
</file>