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8" r:id="rId3"/>
    <p:sldId id="259" r:id="rId4"/>
    <p:sldId id="260" r:id="rId5"/>
    <p:sldId id="261" r:id="rId6"/>
    <p:sldId id="262" r:id="rId7"/>
    <p:sldId id="264" r:id="rId8"/>
    <p:sldId id="265" r:id="rId9"/>
    <p:sldId id="266"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52753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10473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577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3208599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0459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320618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369294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144786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1111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4795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274241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A61D2-25F5-4EFA-81A7-7AE28CD66939}"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2555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A61D2-25F5-4EFA-81A7-7AE28CD66939}"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130809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A61D2-25F5-4EFA-81A7-7AE28CD66939}"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53217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A61D2-25F5-4EFA-81A7-7AE28CD66939}"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7061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A61D2-25F5-4EFA-81A7-7AE28CD66939}"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289609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A61D2-25F5-4EFA-81A7-7AE28CD66939}"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58890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A61D2-25F5-4EFA-81A7-7AE28CD66939}"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14656-9D18-42A9-BC4A-BA155FB2D7A5}" type="slidenum">
              <a:rPr lang="en-IN" smtClean="0"/>
              <a:t>‹#›</a:t>
            </a:fld>
            <a:endParaRPr lang="en-IN"/>
          </a:p>
        </p:txBody>
      </p:sp>
    </p:spTree>
    <p:extLst>
      <p:ext uri="{BB962C8B-B14F-4D97-AF65-F5344CB8AC3E}">
        <p14:creationId xmlns:p14="http://schemas.microsoft.com/office/powerpoint/2010/main" val="201627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BA61D2-25F5-4EFA-81A7-7AE28CD66939}"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214656-9D18-42A9-BC4A-BA155FB2D7A5}" type="slidenum">
              <a:rPr lang="en-IN" smtClean="0"/>
              <a:t>‹#›</a:t>
            </a:fld>
            <a:endParaRPr lang="en-IN"/>
          </a:p>
        </p:txBody>
      </p:sp>
    </p:spTree>
    <p:extLst>
      <p:ext uri="{BB962C8B-B14F-4D97-AF65-F5344CB8AC3E}">
        <p14:creationId xmlns:p14="http://schemas.microsoft.com/office/powerpoint/2010/main" val="14506215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9352" y="1259304"/>
            <a:ext cx="7313295" cy="695960"/>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12700" rIns="0" bIns="0" rtlCol="0">
            <a:spAutoFit/>
          </a:bodyPr>
          <a:lstStyle/>
          <a:p>
            <a:pPr marL="12700">
              <a:lnSpc>
                <a:spcPct val="100000"/>
              </a:lnSpc>
              <a:spcBef>
                <a:spcPts val="100"/>
              </a:spcBef>
            </a:pPr>
            <a:r>
              <a:rPr lang="en-IN" spc="-10" dirty="0">
                <a:solidFill>
                  <a:srgbClr val="000000"/>
                </a:solidFill>
                <a:latin typeface="Times New Roman" panose="02020603050405020304" pitchFamily="18" charset="0"/>
                <a:cs typeface="Times New Roman" panose="02020603050405020304" pitchFamily="18" charset="0"/>
              </a:rPr>
              <a:t> Memory Management In OS</a:t>
            </a:r>
            <a:endParaRPr spc="-10" dirty="0">
              <a:solidFill>
                <a:srgbClr val="00000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19396" y="160421"/>
            <a:ext cx="1480806" cy="1211179"/>
          </a:xfrm>
          <a:prstGeom prst="rect">
            <a:avLst/>
          </a:prstGeom>
        </p:spPr>
      </p:pic>
      <p:pic>
        <p:nvPicPr>
          <p:cNvPr id="6" name="object 6"/>
          <p:cNvPicPr/>
          <p:nvPr/>
        </p:nvPicPr>
        <p:blipFill>
          <a:blip r:embed="rId3" cstate="print"/>
          <a:stretch>
            <a:fillRect/>
          </a:stretch>
        </p:blipFill>
        <p:spPr>
          <a:xfrm>
            <a:off x="10591797" y="216568"/>
            <a:ext cx="1371603" cy="1098883"/>
          </a:xfrm>
          <a:prstGeom prst="rect">
            <a:avLst/>
          </a:prstGeom>
        </p:spPr>
      </p:pic>
      <p:sp>
        <p:nvSpPr>
          <p:cNvPr id="8" name="TextBox 7">
            <a:extLst>
              <a:ext uri="{FF2B5EF4-FFF2-40B4-BE49-F238E27FC236}">
                <a16:creationId xmlns:a16="http://schemas.microsoft.com/office/drawing/2014/main" id="{F6ECA462-8172-7F43-E955-3BDE2FBC782A}"/>
              </a:ext>
            </a:extLst>
          </p:cNvPr>
          <p:cNvSpPr txBox="1"/>
          <p:nvPr/>
        </p:nvSpPr>
        <p:spPr>
          <a:xfrm>
            <a:off x="838200" y="2971800"/>
            <a:ext cx="4572000" cy="230832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Guided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Yuvarani R</a:t>
            </a:r>
          </a:p>
          <a:p>
            <a:r>
              <a:rPr lang="en-IN" b="1" dirty="0">
                <a:latin typeface="Times New Roman" panose="02020603050405020304" pitchFamily="18" charset="0"/>
                <a:cs typeface="Times New Roman" panose="02020603050405020304" pitchFamily="18" charset="0"/>
              </a:rPr>
              <a:t>CSA0405 – Operating Systems Of File System Implementation.</a:t>
            </a:r>
          </a:p>
          <a:p>
            <a:r>
              <a:rPr lang="en-IN" b="1" dirty="0">
                <a:latin typeface="Times New Roman" panose="02020603050405020304" pitchFamily="18" charset="0"/>
                <a:cs typeface="Times New Roman" panose="02020603050405020304" pitchFamily="18" charset="0"/>
              </a:rPr>
              <a:t>Saveetha School of Engineering,</a:t>
            </a:r>
          </a:p>
          <a:p>
            <a:r>
              <a:rPr lang="en-IN" b="1" dirty="0">
                <a:latin typeface="Times New Roman" panose="02020603050405020304" pitchFamily="18" charset="0"/>
                <a:cs typeface="Times New Roman" panose="02020603050405020304" pitchFamily="18" charset="0"/>
              </a:rPr>
              <a:t>SIMATS.</a:t>
            </a:r>
          </a:p>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4F23BC-8AA1-DF0D-9407-43339B71E9A2}"/>
              </a:ext>
            </a:extLst>
          </p:cNvPr>
          <p:cNvSpPr txBox="1"/>
          <p:nvPr/>
        </p:nvSpPr>
        <p:spPr>
          <a:xfrm>
            <a:off x="7467600" y="2971800"/>
            <a:ext cx="5105400" cy="203132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Work Done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 Someshwar Reddy </a:t>
            </a:r>
          </a:p>
          <a:p>
            <a:r>
              <a:rPr lang="en-IN" b="1">
                <a:latin typeface="Times New Roman" panose="02020603050405020304" pitchFamily="18" charset="0"/>
                <a:cs typeface="Times New Roman" panose="02020603050405020304" pitchFamily="18" charset="0"/>
              </a:rPr>
              <a:t>(192210045)</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 Revanth Harsha Vardhan</a:t>
            </a:r>
          </a:p>
          <a:p>
            <a:r>
              <a:rPr lang="en-IN" b="1" dirty="0">
                <a:latin typeface="Times New Roman" panose="02020603050405020304" pitchFamily="18" charset="0"/>
                <a:cs typeface="Times New Roman" panose="02020603050405020304" pitchFamily="18" charset="0"/>
              </a:rPr>
              <a:t> (192210076)</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175085" y="112294"/>
            <a:ext cx="1376361" cy="1325562"/>
          </a:xfrm>
          <a:prstGeom prst="rect">
            <a:avLst/>
          </a:prstGeom>
        </p:spPr>
      </p:pic>
      <p:pic>
        <p:nvPicPr>
          <p:cNvPr id="6" name="object 6"/>
          <p:cNvPicPr/>
          <p:nvPr/>
        </p:nvPicPr>
        <p:blipFill>
          <a:blip r:embed="rId3" cstate="print"/>
          <a:stretch>
            <a:fillRect/>
          </a:stretch>
        </p:blipFill>
        <p:spPr>
          <a:xfrm>
            <a:off x="10432731" y="0"/>
            <a:ext cx="1621630" cy="1213268"/>
          </a:xfrm>
          <a:prstGeom prst="rect">
            <a:avLst/>
          </a:prstGeom>
        </p:spPr>
      </p:pic>
      <p:sp>
        <p:nvSpPr>
          <p:cNvPr id="11" name="TextBox 10">
            <a:extLst>
              <a:ext uri="{FF2B5EF4-FFF2-40B4-BE49-F238E27FC236}">
                <a16:creationId xmlns:a16="http://schemas.microsoft.com/office/drawing/2014/main" id="{9CF02B59-1EB8-450F-C885-52B001DA1893}"/>
              </a:ext>
            </a:extLst>
          </p:cNvPr>
          <p:cNvSpPr txBox="1"/>
          <p:nvPr/>
        </p:nvSpPr>
        <p:spPr>
          <a:xfrm>
            <a:off x="685800" y="1437856"/>
            <a:ext cx="8915400" cy="437042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Conclusion:</a:t>
            </a:r>
          </a:p>
          <a:p>
            <a:endParaRPr lang="en-IN" sz="2200" b="1"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the memory management project in operating systems offers a valuable opportunity for participants to deepen their understanding of fundamental principles while honing practical skills in system programming and software development</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serves as a stepping stone for further study and exploration in computer science, empowering participants to tackle complex challenges and drive innovation in the ever-evolving landscape of technology.</a:t>
            </a:r>
          </a:p>
          <a:p>
            <a:pPr marL="342900" indent="-342900" algn="just">
              <a:buFont typeface="Wingdings" panose="05000000000000000000" pitchFamily="2" charset="2"/>
              <a:buChar char="Ø"/>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dedication, perseverance, and a spirit of exploration, participants emerge from the project with a deeper appreciation for the intricacies of operating system internals and a readiness to tackle the challenges of tomorrow's technological landscape.</a:t>
            </a:r>
            <a:r>
              <a:rPr lang="en-US" b="0" i="0" dirty="0">
                <a:solidFill>
                  <a:srgbClr val="0D0D0D"/>
                </a:solidFill>
                <a:effectLst/>
                <a:latin typeface="Times New Roman" panose="02020603050405020304" pitchFamily="18" charset="0"/>
                <a:cs typeface="Times New Roman" panose="02020603050405020304" pitchFamily="18" charset="0"/>
              </a:rPr>
              <a:t>.</a:t>
            </a:r>
          </a:p>
          <a:p>
            <a:endParaRPr lang="en-US" dirty="0">
              <a:solidFill>
                <a:srgbClr val="0D0D0D"/>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4" name="object 4"/>
          <p:cNvPicPr/>
          <p:nvPr/>
        </p:nvPicPr>
        <p:blipFill>
          <a:blip r:embed="rId2" cstate="print"/>
          <a:stretch>
            <a:fillRect/>
          </a:stretch>
        </p:blipFill>
        <p:spPr>
          <a:xfrm>
            <a:off x="120316" y="216568"/>
            <a:ext cx="1376361" cy="1325562"/>
          </a:xfrm>
          <a:prstGeom prst="rect">
            <a:avLst/>
          </a:prstGeom>
        </p:spPr>
      </p:pic>
      <p:pic>
        <p:nvPicPr>
          <p:cNvPr id="5" name="object 5"/>
          <p:cNvPicPr/>
          <p:nvPr/>
        </p:nvPicPr>
        <p:blipFill>
          <a:blip r:embed="rId3" cstate="print"/>
          <a:stretch>
            <a:fillRect/>
          </a:stretch>
        </p:blipFill>
        <p:spPr>
          <a:xfrm>
            <a:off x="10387264" y="9067"/>
            <a:ext cx="1684420" cy="1133933"/>
          </a:xfrm>
          <a:prstGeom prst="rect">
            <a:avLst/>
          </a:prstGeom>
        </p:spPr>
      </p:pic>
      <p:pic>
        <p:nvPicPr>
          <p:cNvPr id="3074" name="Picture 2" descr="Thank You Ppt Images - Free Download on Freepik">
            <a:extLst>
              <a:ext uri="{FF2B5EF4-FFF2-40B4-BE49-F238E27FC236}">
                <a16:creationId xmlns:a16="http://schemas.microsoft.com/office/drawing/2014/main" id="{8D25FAED-CDBE-234E-130E-2E5004192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76" y="1099557"/>
            <a:ext cx="7477527" cy="497595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56147" y="112838"/>
            <a:ext cx="1483894" cy="1080209"/>
          </a:xfrm>
          <a:prstGeom prst="rect">
            <a:avLst/>
          </a:prstGeom>
        </p:spPr>
      </p:pic>
      <p:pic>
        <p:nvPicPr>
          <p:cNvPr id="6" name="object 6"/>
          <p:cNvPicPr/>
          <p:nvPr/>
        </p:nvPicPr>
        <p:blipFill>
          <a:blip r:embed="rId3" cstate="print"/>
          <a:stretch>
            <a:fillRect/>
          </a:stretch>
        </p:blipFill>
        <p:spPr>
          <a:xfrm>
            <a:off x="10564981" y="112838"/>
            <a:ext cx="1483894" cy="961982"/>
          </a:xfrm>
          <a:prstGeom prst="rect">
            <a:avLst/>
          </a:prstGeom>
        </p:spPr>
      </p:pic>
      <p:sp>
        <p:nvSpPr>
          <p:cNvPr id="9" name="TextBox 8">
            <a:extLst>
              <a:ext uri="{FF2B5EF4-FFF2-40B4-BE49-F238E27FC236}">
                <a16:creationId xmlns:a16="http://schemas.microsoft.com/office/drawing/2014/main" id="{C8EA4EAE-F3A8-494D-15BC-A1C07526E0C6}"/>
              </a:ext>
            </a:extLst>
          </p:cNvPr>
          <p:cNvSpPr txBox="1"/>
          <p:nvPr/>
        </p:nvSpPr>
        <p:spPr>
          <a:xfrm>
            <a:off x="609600" y="1227683"/>
            <a:ext cx="8686800" cy="4678204"/>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ABSTRACT</a:t>
            </a:r>
            <a:r>
              <a:rPr lang="en-IN" b="1" u="sng" dirty="0">
                <a:latin typeface="Times New Roman" panose="02020603050405020304" pitchFamily="18" charset="0"/>
                <a:cs typeface="Times New Roman" panose="02020603050405020304" pitchFamily="18" charset="0"/>
              </a:rPr>
              <a:t>:</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will focus on developing a memory management module for an operating system environment.</a:t>
            </a:r>
            <a:r>
              <a:rPr lang="en-US" b="0" i="0" dirty="0">
                <a:solidFill>
                  <a:srgbClr val="0D0D0D"/>
                </a:solidFill>
                <a:effectLst/>
                <a:latin typeface="Times New Roman" panose="02020603050405020304" pitchFamily="18" charset="0"/>
                <a:cs typeface="Times New Roman" panose="02020603050405020304" pitchFamily="18" charset="0"/>
              </a:rPr>
              <a:t>.</a:t>
            </a:r>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highlight>
                  <a:srgbClr val="FFFFFF"/>
                </a:highlight>
                <a:latin typeface="Times New Roman" panose="02020603050405020304" pitchFamily="18" charset="0"/>
                <a:cs typeface="Times New Roman" panose="02020603050405020304" pitchFamily="18" charset="0"/>
              </a:rPr>
              <a:t>Modern operating systems depend on memory management to enable effective use of system resources and guarantee continuous process execution</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This abstract presents a comprehensive overview of memory management principles and proposes a project aimed at implementing a simplified memory management system.</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aims to provide hands-on experience in understanding the intricacies of memory management in operating systems. Through this project, participants will enhance their understanding of fundamental operating system concepts while honing their programming skills in systems development. </a:t>
            </a:r>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39291" y="105964"/>
            <a:ext cx="1669254" cy="990601"/>
          </a:xfrm>
          <a:prstGeom prst="rect">
            <a:avLst/>
          </a:prstGeom>
        </p:spPr>
      </p:pic>
      <p:pic>
        <p:nvPicPr>
          <p:cNvPr id="6" name="object 6"/>
          <p:cNvPicPr/>
          <p:nvPr/>
        </p:nvPicPr>
        <p:blipFill>
          <a:blip r:embed="rId3" cstate="print"/>
          <a:stretch>
            <a:fillRect/>
          </a:stretch>
        </p:blipFill>
        <p:spPr>
          <a:xfrm>
            <a:off x="10500373" y="89385"/>
            <a:ext cx="1579334" cy="1048366"/>
          </a:xfrm>
          <a:prstGeom prst="rect">
            <a:avLst/>
          </a:prstGeom>
        </p:spPr>
      </p:pic>
      <p:sp>
        <p:nvSpPr>
          <p:cNvPr id="9" name="TextBox 8">
            <a:extLst>
              <a:ext uri="{FF2B5EF4-FFF2-40B4-BE49-F238E27FC236}">
                <a16:creationId xmlns:a16="http://schemas.microsoft.com/office/drawing/2014/main" id="{D96F6844-34D5-D6C5-26EE-A7EDDEE818EE}"/>
              </a:ext>
            </a:extLst>
          </p:cNvPr>
          <p:cNvSpPr txBox="1"/>
          <p:nvPr/>
        </p:nvSpPr>
        <p:spPr>
          <a:xfrm>
            <a:off x="685800" y="1219200"/>
            <a:ext cx="8991600" cy="535531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INTRODUCTION:</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Memory management is a fundamental aspect of operating systems, playing a pivotal role in ensuring efficient utilization of system resources and seamless execution of processes.</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M</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emory management involves several key functions, including memory allocation, deallocation, and optimization. Allocation entails assigning memory blocks to processes based on their requirements, while deallocation involves releasing memory once it is no longer needed. </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Moreover, memory management introduces concepts such as virtual memory and memory protection, which further enhance system stability and security. Virtual memory enables the illusion of a larger memory space than physically available, allowing processes to access memory beyond the system's physical limits.</a:t>
            </a: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delve into the fundamental principles of memory management within operating systems, unraveling the complexities inherent in managing memory resources efficiently.</a:t>
            </a:r>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 y="115554"/>
            <a:ext cx="1595437" cy="1060451"/>
          </a:xfrm>
          <a:prstGeom prst="rect">
            <a:avLst/>
          </a:prstGeom>
        </p:spPr>
      </p:pic>
      <p:pic>
        <p:nvPicPr>
          <p:cNvPr id="6" name="object 6"/>
          <p:cNvPicPr/>
          <p:nvPr/>
        </p:nvPicPr>
        <p:blipFill>
          <a:blip r:embed="rId3" cstate="print"/>
          <a:stretch>
            <a:fillRect/>
          </a:stretch>
        </p:blipFill>
        <p:spPr>
          <a:xfrm>
            <a:off x="10480041" y="234949"/>
            <a:ext cx="1595437" cy="1060451"/>
          </a:xfrm>
          <a:prstGeom prst="rect">
            <a:avLst/>
          </a:prstGeom>
        </p:spPr>
      </p:pic>
      <p:sp>
        <p:nvSpPr>
          <p:cNvPr id="9" name="TextBox 8">
            <a:extLst>
              <a:ext uri="{FF2B5EF4-FFF2-40B4-BE49-F238E27FC236}">
                <a16:creationId xmlns:a16="http://schemas.microsoft.com/office/drawing/2014/main" id="{B95A1D48-C306-4861-43E9-459EC89D24E8}"/>
              </a:ext>
            </a:extLst>
          </p:cNvPr>
          <p:cNvSpPr txBox="1"/>
          <p:nvPr/>
        </p:nvSpPr>
        <p:spPr>
          <a:xfrm>
            <a:off x="228600" y="1295400"/>
            <a:ext cx="9525000" cy="4555093"/>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BENEFITS:</a:t>
            </a: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u="sng" dirty="0">
                <a:solidFill>
                  <a:srgbClr val="0D0D0D"/>
                </a:solidFill>
                <a:effectLst/>
                <a:highlight>
                  <a:srgbClr val="FFFFFF"/>
                </a:highlight>
                <a:latin typeface="Times New Roman" panose="02020603050405020304" pitchFamily="18" charset="0"/>
                <a:cs typeface="Times New Roman" panose="02020603050405020304" pitchFamily="18" charset="0"/>
              </a:rPr>
              <a:t>Enhanced Understanding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Participants gain a deeper comprehension of fundamental operating system concepts, including memory allocation, address translation, and virtual memory. </a:t>
            </a:r>
          </a:p>
          <a:p>
            <a:pPr marL="285750" indent="-285750" algn="just">
              <a:buFont typeface="Wingdings" panose="05000000000000000000" pitchFamily="2" charset="2"/>
              <a:buChar char="Ø"/>
            </a:pPr>
            <a:endParaRPr lang="en-US" u="sng"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u="sng" dirty="0">
                <a:solidFill>
                  <a:srgbClr val="0D0D0D"/>
                </a:solidFill>
                <a:effectLst/>
                <a:highlight>
                  <a:srgbClr val="FFFFFF"/>
                </a:highlight>
                <a:latin typeface="Times New Roman" panose="02020603050405020304" pitchFamily="18" charset="0"/>
                <a:cs typeface="Times New Roman" panose="02020603050405020304" pitchFamily="18" charset="0"/>
              </a:rPr>
              <a:t>Practical Skills Development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provides hands-on experience in system programming and software development. Participants hone their programming skills by designing and implementing memory management algorithms, addressing real-world challenges such as fragmentation and performance optimization.</a:t>
            </a:r>
          </a:p>
          <a:p>
            <a:pPr algn="just"/>
            <a:endParaRPr lang="en-US"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u="sng" dirty="0">
                <a:solidFill>
                  <a:srgbClr val="0D0D0D"/>
                </a:solidFill>
                <a:effectLst/>
                <a:highlight>
                  <a:srgbClr val="FFFFFF"/>
                </a:highlight>
                <a:latin typeface="Times New Roman" panose="02020603050405020304" pitchFamily="18" charset="0"/>
                <a:cs typeface="Times New Roman" panose="02020603050405020304" pitchFamily="18" charset="0"/>
              </a:rPr>
              <a:t>Performance Evaluation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involves performance analysis and benchmarking, allowing participants to evaluate the effectiveness and efficiency of their memory management system</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u="sng" dirty="0">
                <a:solidFill>
                  <a:srgbClr val="0D0D0D"/>
                </a:solidFill>
                <a:effectLst/>
                <a:highlight>
                  <a:srgbClr val="FFFFFF"/>
                </a:highlight>
                <a:latin typeface="Times New Roman" panose="02020603050405020304" pitchFamily="18" charset="0"/>
                <a:cs typeface="Times New Roman" panose="02020603050405020304" pitchFamily="18" charset="0"/>
              </a:rPr>
              <a:t>Innovation and Exploration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encourages exploration and experimentation, fostering creativity and innovation in operating system design. Participants have the opportunity to explore novel approaches to memory management and contribute to advancements in the field.</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79582" y="171448"/>
            <a:ext cx="1320089" cy="1004886"/>
          </a:xfrm>
          <a:prstGeom prst="rect">
            <a:avLst/>
          </a:prstGeom>
        </p:spPr>
      </p:pic>
      <p:pic>
        <p:nvPicPr>
          <p:cNvPr id="6" name="object 6"/>
          <p:cNvPicPr/>
          <p:nvPr/>
        </p:nvPicPr>
        <p:blipFill>
          <a:blip r:embed="rId3" cstate="print"/>
          <a:stretch>
            <a:fillRect/>
          </a:stretch>
        </p:blipFill>
        <p:spPr>
          <a:xfrm>
            <a:off x="10439400" y="171448"/>
            <a:ext cx="1428374" cy="1123952"/>
          </a:xfrm>
          <a:prstGeom prst="rect">
            <a:avLst/>
          </a:prstGeom>
        </p:spPr>
      </p:pic>
      <p:sp>
        <p:nvSpPr>
          <p:cNvPr id="9" name="TextBox 8">
            <a:extLst>
              <a:ext uri="{FF2B5EF4-FFF2-40B4-BE49-F238E27FC236}">
                <a16:creationId xmlns:a16="http://schemas.microsoft.com/office/drawing/2014/main" id="{BD1BA14F-D02A-9A2B-7D38-8298CC99AD22}"/>
              </a:ext>
            </a:extLst>
          </p:cNvPr>
          <p:cNvSpPr txBox="1"/>
          <p:nvPr/>
        </p:nvSpPr>
        <p:spPr>
          <a:xfrm>
            <a:off x="533400" y="1295400"/>
            <a:ext cx="8991600"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ADVANTAGES &amp; DISADVANTAGES</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Advantages:</a:t>
            </a:r>
          </a:p>
          <a:p>
            <a:endParaRPr lang="en-IN"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Hands-On Learning</a:t>
            </a:r>
            <a:r>
              <a:rPr lang="en-IN" u="sng"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Skill Development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Problem-Solving Opportunities</a:t>
            </a: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Innovation and Exploration</a:t>
            </a:r>
            <a:endParaRPr lang="en-IN" dirty="0">
              <a:solidFill>
                <a:srgbClr val="0D0D0D"/>
              </a:solidFill>
              <a:latin typeface="Times New Roman" panose="02020603050405020304" pitchFamily="18" charset="0"/>
              <a:cs typeface="Times New Roman" panose="02020603050405020304" pitchFamily="18" charset="0"/>
            </a:endParaRPr>
          </a:p>
          <a:p>
            <a:endParaRPr lang="en-IN" dirty="0">
              <a:solidFill>
                <a:srgbClr val="0D0D0D"/>
              </a:solidFill>
              <a:latin typeface="Times New Roman" panose="02020603050405020304" pitchFamily="18" charset="0"/>
              <a:cs typeface="Times New Roman" panose="02020603050405020304" pitchFamily="18" charset="0"/>
            </a:endParaRPr>
          </a:p>
          <a:p>
            <a:r>
              <a:rPr lang="en-IN" u="sng" dirty="0">
                <a:solidFill>
                  <a:srgbClr val="0D0D0D"/>
                </a:solidFill>
                <a:latin typeface="Times New Roman" panose="02020603050405020304" pitchFamily="18" charset="0"/>
                <a:cs typeface="Times New Roman" panose="02020603050405020304" pitchFamily="18" charset="0"/>
              </a:rPr>
              <a:t>Disadvantages:</a:t>
            </a:r>
          </a:p>
          <a:p>
            <a:endParaRPr lang="en-IN" u="sng"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Complexity</a:t>
            </a: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Resource Intensive</a:t>
            </a: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Potential for Errors</a:t>
            </a:r>
          </a:p>
          <a:p>
            <a:pPr marL="285750" indent="-285750">
              <a:buFont typeface="Wingdings" panose="05000000000000000000" pitchFamily="2" charset="2"/>
              <a:buChar char="v"/>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Limited Scope</a:t>
            </a:r>
            <a:endParaRPr lang="en-IN"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0962" y="157956"/>
            <a:ext cx="1595437" cy="1251743"/>
          </a:xfrm>
          <a:prstGeom prst="rect">
            <a:avLst/>
          </a:prstGeom>
        </p:spPr>
      </p:pic>
      <p:pic>
        <p:nvPicPr>
          <p:cNvPr id="5" name="object 5"/>
          <p:cNvPicPr/>
          <p:nvPr/>
        </p:nvPicPr>
        <p:blipFill>
          <a:blip r:embed="rId3" cstate="print"/>
          <a:stretch>
            <a:fillRect/>
          </a:stretch>
        </p:blipFill>
        <p:spPr>
          <a:xfrm>
            <a:off x="10365902" y="82379"/>
            <a:ext cx="1595437" cy="1251743"/>
          </a:xfrm>
          <a:prstGeom prst="rect">
            <a:avLst/>
          </a:prstGeom>
          <a:effectLst/>
        </p:spPr>
      </p:pic>
      <p:sp>
        <p:nvSpPr>
          <p:cNvPr id="8" name="TextBox 7">
            <a:extLst>
              <a:ext uri="{FF2B5EF4-FFF2-40B4-BE49-F238E27FC236}">
                <a16:creationId xmlns:a16="http://schemas.microsoft.com/office/drawing/2014/main" id="{8E0043E6-5F0D-09D8-A040-6D1F10C5ED4A}"/>
              </a:ext>
            </a:extLst>
          </p:cNvPr>
          <p:cNvSpPr txBox="1"/>
          <p:nvPr/>
        </p:nvSpPr>
        <p:spPr>
          <a:xfrm>
            <a:off x="1905000" y="609600"/>
            <a:ext cx="6705600" cy="83099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Diagrammatic Representation of Memory Management In OS:</a:t>
            </a:r>
          </a:p>
        </p:txBody>
      </p:sp>
      <p:pic>
        <p:nvPicPr>
          <p:cNvPr id="3" name="Picture 2">
            <a:extLst>
              <a:ext uri="{FF2B5EF4-FFF2-40B4-BE49-F238E27FC236}">
                <a16:creationId xmlns:a16="http://schemas.microsoft.com/office/drawing/2014/main" id="{62E62FDE-6DE2-CE4A-E326-D7427532EC08}"/>
              </a:ext>
            </a:extLst>
          </p:cNvPr>
          <p:cNvPicPr>
            <a:picLocks noChangeAspect="1"/>
          </p:cNvPicPr>
          <p:nvPr/>
        </p:nvPicPr>
        <p:blipFill>
          <a:blip r:embed="rId4"/>
          <a:stretch>
            <a:fillRect/>
          </a:stretch>
        </p:blipFill>
        <p:spPr>
          <a:xfrm>
            <a:off x="571024" y="1940719"/>
            <a:ext cx="9126696" cy="3911441"/>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7638" y="150813"/>
            <a:ext cx="1458739" cy="1167091"/>
          </a:xfrm>
          <a:prstGeom prst="rect">
            <a:avLst/>
          </a:prstGeom>
        </p:spPr>
      </p:pic>
      <p:pic>
        <p:nvPicPr>
          <p:cNvPr id="7" name="object 7"/>
          <p:cNvPicPr/>
          <p:nvPr/>
        </p:nvPicPr>
        <p:blipFill>
          <a:blip r:embed="rId3" cstate="print"/>
          <a:stretch>
            <a:fillRect/>
          </a:stretch>
        </p:blipFill>
        <p:spPr>
          <a:xfrm>
            <a:off x="10373112" y="145733"/>
            <a:ext cx="1671250" cy="1084862"/>
          </a:xfrm>
          <a:prstGeom prst="rect">
            <a:avLst/>
          </a:prstGeom>
        </p:spPr>
      </p:pic>
      <p:sp>
        <p:nvSpPr>
          <p:cNvPr id="10" name="TextBox 9">
            <a:extLst>
              <a:ext uri="{FF2B5EF4-FFF2-40B4-BE49-F238E27FC236}">
                <a16:creationId xmlns:a16="http://schemas.microsoft.com/office/drawing/2014/main" id="{9AD76849-92B3-ABC5-D461-54A81E2C1EEF}"/>
              </a:ext>
            </a:extLst>
          </p:cNvPr>
          <p:cNvSpPr txBox="1"/>
          <p:nvPr/>
        </p:nvSpPr>
        <p:spPr>
          <a:xfrm>
            <a:off x="2057400" y="609600"/>
            <a:ext cx="7459661"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Best Fit Algorithm:</a:t>
            </a:r>
          </a:p>
        </p:txBody>
      </p:sp>
      <p:pic>
        <p:nvPicPr>
          <p:cNvPr id="12" name="Picture 11">
            <a:extLst>
              <a:ext uri="{FF2B5EF4-FFF2-40B4-BE49-F238E27FC236}">
                <a16:creationId xmlns:a16="http://schemas.microsoft.com/office/drawing/2014/main" id="{773E74DA-21F9-CD95-BB98-E2565510D2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6013" y="1632152"/>
            <a:ext cx="6803922" cy="428686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9276" y="56737"/>
            <a:ext cx="1373535" cy="1325562"/>
          </a:xfrm>
          <a:prstGeom prst="rect">
            <a:avLst/>
          </a:prstGeom>
        </p:spPr>
      </p:pic>
      <p:pic>
        <p:nvPicPr>
          <p:cNvPr id="7" name="object 7"/>
          <p:cNvPicPr/>
          <p:nvPr/>
        </p:nvPicPr>
        <p:blipFill>
          <a:blip r:embed="rId3" cstate="print"/>
          <a:stretch>
            <a:fillRect/>
          </a:stretch>
        </p:blipFill>
        <p:spPr>
          <a:xfrm>
            <a:off x="10512880" y="87756"/>
            <a:ext cx="1569844" cy="1069195"/>
          </a:xfrm>
          <a:prstGeom prst="rect">
            <a:avLst/>
          </a:prstGeom>
        </p:spPr>
      </p:pic>
      <p:sp>
        <p:nvSpPr>
          <p:cNvPr id="10" name="TextBox 9">
            <a:extLst>
              <a:ext uri="{FF2B5EF4-FFF2-40B4-BE49-F238E27FC236}">
                <a16:creationId xmlns:a16="http://schemas.microsoft.com/office/drawing/2014/main" id="{760D3505-506E-8F78-903A-37A045158A68}"/>
              </a:ext>
            </a:extLst>
          </p:cNvPr>
          <p:cNvSpPr txBox="1"/>
          <p:nvPr/>
        </p:nvSpPr>
        <p:spPr>
          <a:xfrm>
            <a:off x="2057400" y="457200"/>
            <a:ext cx="64008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First Fit Algorithm:</a:t>
            </a:r>
          </a:p>
        </p:txBody>
      </p:sp>
      <p:pic>
        <p:nvPicPr>
          <p:cNvPr id="12" name="Picture 11">
            <a:extLst>
              <a:ext uri="{FF2B5EF4-FFF2-40B4-BE49-F238E27FC236}">
                <a16:creationId xmlns:a16="http://schemas.microsoft.com/office/drawing/2014/main" id="{BA51A50D-71E3-CBBC-B89C-25A45004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66684" y="1382299"/>
            <a:ext cx="7681452" cy="458754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5638" y="114758"/>
            <a:ext cx="1452562" cy="1325562"/>
          </a:xfrm>
          <a:prstGeom prst="rect">
            <a:avLst/>
          </a:prstGeom>
        </p:spPr>
      </p:pic>
      <p:pic>
        <p:nvPicPr>
          <p:cNvPr id="7" name="object 7"/>
          <p:cNvPicPr/>
          <p:nvPr/>
        </p:nvPicPr>
        <p:blipFill>
          <a:blip r:embed="rId3" cstate="print"/>
          <a:stretch>
            <a:fillRect/>
          </a:stretch>
        </p:blipFill>
        <p:spPr>
          <a:xfrm>
            <a:off x="10546162" y="79198"/>
            <a:ext cx="1560200" cy="1033284"/>
          </a:xfrm>
          <a:prstGeom prst="rect">
            <a:avLst/>
          </a:prstGeom>
        </p:spPr>
      </p:pic>
      <p:sp>
        <p:nvSpPr>
          <p:cNvPr id="10" name="TextBox 9">
            <a:extLst>
              <a:ext uri="{FF2B5EF4-FFF2-40B4-BE49-F238E27FC236}">
                <a16:creationId xmlns:a16="http://schemas.microsoft.com/office/drawing/2014/main" id="{7818BD8B-B9A7-2C52-4075-53E3901549F7}"/>
              </a:ext>
            </a:extLst>
          </p:cNvPr>
          <p:cNvSpPr txBox="1"/>
          <p:nvPr/>
        </p:nvSpPr>
        <p:spPr>
          <a:xfrm>
            <a:off x="1752600" y="380396"/>
            <a:ext cx="61722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Worst Fit Algorithm:</a:t>
            </a:r>
          </a:p>
        </p:txBody>
      </p:sp>
      <p:pic>
        <p:nvPicPr>
          <p:cNvPr id="12" name="Picture 11">
            <a:extLst>
              <a:ext uri="{FF2B5EF4-FFF2-40B4-BE49-F238E27FC236}">
                <a16:creationId xmlns:a16="http://schemas.microsoft.com/office/drawing/2014/main" id="{C747ED4D-41EF-B6F3-C222-671584A9E1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68029" y="1683668"/>
            <a:ext cx="7541342" cy="41383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577</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 Memory Management In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Memory Management In OS</dc:title>
  <dc:creator>Revanth Boppudi</dc:creator>
  <cp:lastModifiedBy>Revanth Boppudi</cp:lastModifiedBy>
  <cp:revision>2</cp:revision>
  <dcterms:created xsi:type="dcterms:W3CDTF">2024-04-11T12:34:11Z</dcterms:created>
  <dcterms:modified xsi:type="dcterms:W3CDTF">2024-04-12T10:39:53Z</dcterms:modified>
</cp:coreProperties>
</file>