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67" y="74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0172" y="45376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553159" y="114854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81647" y="192006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097110" y="969382"/>
            <a:ext cx="5715000" cy="2437847"/>
          </a:xfrm>
          <a:prstGeom prst="rect">
            <a:avLst/>
          </a:prstGeom>
        </p:spPr>
        <p:txBody>
          <a:bodyPr vert="horz" wrap="square" lIns="0" tIns="16510" rIns="0" bIns="0" rtlCol="0">
            <a:spAutoFit/>
          </a:bodyPr>
          <a:lstStyle/>
          <a:p>
            <a:pPr marL="12700">
              <a:lnSpc>
                <a:spcPct val="100000"/>
              </a:lnSpc>
              <a:spcBef>
                <a:spcPts val="130"/>
              </a:spcBef>
            </a:pPr>
            <a:r>
              <a:rPr lang="en-IN" sz="3200" spc="-20" dirty="0">
                <a:latin typeface="Trebuchet MS"/>
                <a:cs typeface="Trebuchet MS"/>
              </a:rPr>
              <a:t>REVANTH P</a:t>
            </a:r>
          </a:p>
          <a:p>
            <a:pPr marL="12700">
              <a:lnSpc>
                <a:spcPct val="100000"/>
              </a:lnSpc>
              <a:spcBef>
                <a:spcPts val="130"/>
              </a:spcBef>
            </a:pPr>
            <a:endParaRPr lang="en-IN" sz="3200" spc="-20" dirty="0">
              <a:latin typeface="Trebuchet MS"/>
              <a:cs typeface="Trebuchet MS"/>
            </a:endParaRPr>
          </a:p>
          <a:p>
            <a:pPr marL="12700">
              <a:lnSpc>
                <a:spcPct val="100000"/>
              </a:lnSpc>
              <a:spcBef>
                <a:spcPts val="130"/>
              </a:spcBef>
            </a:pPr>
            <a:r>
              <a:rPr lang="en-IN" sz="2000" spc="-20" dirty="0" err="1">
                <a:latin typeface="Trebuchet MS"/>
                <a:cs typeface="Trebuchet MS"/>
              </a:rPr>
              <a:t>Nmid</a:t>
            </a:r>
            <a:r>
              <a:rPr lang="en-IN" sz="2000" spc="-20" dirty="0">
                <a:latin typeface="Trebuchet MS"/>
                <a:cs typeface="Trebuchet MS"/>
              </a:rPr>
              <a:t>: CCEE040BD7034328855496B2631A6422</a:t>
            </a:r>
          </a:p>
          <a:p>
            <a:pPr marL="12700">
              <a:lnSpc>
                <a:spcPct val="100000"/>
              </a:lnSpc>
              <a:spcBef>
                <a:spcPts val="130"/>
              </a:spcBef>
            </a:pPr>
            <a:endParaRPr lang="en-IN" sz="2000" spc="-20" dirty="0">
              <a:latin typeface="Trebuchet MS"/>
              <a:cs typeface="Trebuchet MS"/>
            </a:endParaRPr>
          </a:p>
          <a:p>
            <a:pPr marL="12700">
              <a:lnSpc>
                <a:spcPct val="100000"/>
              </a:lnSpc>
              <a:spcBef>
                <a:spcPts val="130"/>
              </a:spcBef>
            </a:pPr>
            <a:r>
              <a:rPr lang="en-IN" sz="2500" spc="-20" dirty="0">
                <a:latin typeface="Trebuchet MS"/>
                <a:cs typeface="Trebuchet MS"/>
              </a:rPr>
              <a:t>Madras Institute of Technology campus, Anna University</a:t>
            </a:r>
            <a:endParaRPr sz="2500" dirty="0">
              <a:latin typeface="Trebuchet MS"/>
              <a:cs typeface="Trebuchet MS"/>
            </a:endParaRPr>
          </a:p>
        </p:txBody>
      </p:sp>
      <p:sp>
        <p:nvSpPr>
          <p:cNvPr id="8" name="object 8"/>
          <p:cNvSpPr txBox="1"/>
          <p:nvPr/>
        </p:nvSpPr>
        <p:spPr>
          <a:xfrm>
            <a:off x="4097110" y="3810000"/>
            <a:ext cx="4361090" cy="1146468"/>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lang="en-IN" sz="2400" b="1" spc="-10" dirty="0">
              <a:solidFill>
                <a:srgbClr val="2D936B"/>
              </a:solidFill>
              <a:latin typeface="Trebuchet MS"/>
              <a:cs typeface="Trebuchet MS"/>
            </a:endParaRPr>
          </a:p>
          <a:p>
            <a:pPr marL="12700">
              <a:lnSpc>
                <a:spcPct val="100000"/>
              </a:lnSpc>
              <a:spcBef>
                <a:spcPts val="100"/>
              </a:spcBef>
            </a:pPr>
            <a:r>
              <a:rPr lang="en-IN" sz="2400" b="0" i="0" dirty="0">
                <a:solidFill>
                  <a:srgbClr val="0D0D0D"/>
                </a:solidFill>
                <a:effectLst/>
                <a:highlight>
                  <a:srgbClr val="FFFFFF"/>
                </a:highlight>
                <a:latin typeface="Söhne"/>
              </a:rPr>
              <a:t>Diabetes Prediction using KNN</a:t>
            </a:r>
          </a:p>
          <a:p>
            <a:pPr marL="12700">
              <a:lnSpc>
                <a:spcPct val="100000"/>
              </a:lnSpc>
              <a:spcBef>
                <a:spcPts val="100"/>
              </a:spcBef>
            </a:pPr>
            <a:r>
              <a:rPr lang="en-IN" sz="2400" dirty="0">
                <a:solidFill>
                  <a:srgbClr val="0D0D0D"/>
                </a:solidFill>
                <a:highlight>
                  <a:srgbClr val="FFFFFF"/>
                </a:highlight>
                <a:latin typeface="Söhne"/>
              </a:rPr>
              <a:t>(</a:t>
            </a:r>
            <a:r>
              <a:rPr lang="en-IN" sz="2400" b="0" i="0" dirty="0">
                <a:solidFill>
                  <a:srgbClr val="0D0D0D"/>
                </a:solidFill>
                <a:effectLst/>
                <a:highlight>
                  <a:srgbClr val="FFFFFF"/>
                </a:highlight>
                <a:latin typeface="Söhne"/>
              </a:rPr>
              <a:t>Diabetes  dataset</a:t>
            </a:r>
            <a:r>
              <a:rPr lang="en-IN" sz="2400" dirty="0">
                <a:solidFill>
                  <a:srgbClr val="0D0D0D"/>
                </a:solidFill>
                <a:highlight>
                  <a:srgbClr val="FFFFFF"/>
                </a:highlight>
                <a:latin typeface="Söhne"/>
              </a:rPr>
              <a:t>)</a:t>
            </a:r>
            <a:r>
              <a:rPr lang="en-IN" sz="2400" b="0" i="0" dirty="0">
                <a:solidFill>
                  <a:srgbClr val="0D0D0D"/>
                </a:solidFill>
                <a:effectLst/>
                <a:highlight>
                  <a:srgbClr val="FFFFFF"/>
                </a:highlight>
                <a:latin typeface="Söhne"/>
              </a:rPr>
              <a:t> </a:t>
            </a:r>
            <a:endParaRPr lang="en-IN" sz="2400" b="1" spc="-10" dirty="0">
              <a:solidFill>
                <a:srgbClr val="2D936B"/>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grpSp>
        <p:nvGrpSpPr>
          <p:cNvPr id="12" name="object 2">
            <a:extLst>
              <a:ext uri="{FF2B5EF4-FFF2-40B4-BE49-F238E27FC236}">
                <a16:creationId xmlns:a16="http://schemas.microsoft.com/office/drawing/2014/main" id="{41C367EB-097A-8B7F-5121-242BB7E2C1D3}"/>
              </a:ext>
            </a:extLst>
          </p:cNvPr>
          <p:cNvGrpSpPr/>
          <p:nvPr/>
        </p:nvGrpSpPr>
        <p:grpSpPr>
          <a:xfrm flipV="1">
            <a:off x="1243597" y="2720443"/>
            <a:ext cx="1861186" cy="1438274"/>
            <a:chOff x="742950" y="1104900"/>
            <a:chExt cx="1743075" cy="1333500"/>
          </a:xfrm>
        </p:grpSpPr>
        <p:sp>
          <p:nvSpPr>
            <p:cNvPr id="13" name="object 3">
              <a:extLst>
                <a:ext uri="{FF2B5EF4-FFF2-40B4-BE49-F238E27FC236}">
                  <a16:creationId xmlns:a16="http://schemas.microsoft.com/office/drawing/2014/main" id="{EC1A27D5-79FE-663E-0350-3DAC51B10B4B}"/>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4" name="object 4">
              <a:extLst>
                <a:ext uri="{FF2B5EF4-FFF2-40B4-BE49-F238E27FC236}">
                  <a16:creationId xmlns:a16="http://schemas.microsoft.com/office/drawing/2014/main" id="{F3DD8276-B4C6-36C0-E9AD-75E52E1AF640}"/>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5" name="object 6">
            <a:extLst>
              <a:ext uri="{FF2B5EF4-FFF2-40B4-BE49-F238E27FC236}">
                <a16:creationId xmlns:a16="http://schemas.microsoft.com/office/drawing/2014/main" id="{7E7EAE13-A8F9-9CF9-A23E-C4D0C597F378}"/>
              </a:ext>
            </a:extLst>
          </p:cNvPr>
          <p:cNvSpPr/>
          <p:nvPr/>
        </p:nvSpPr>
        <p:spPr>
          <a:xfrm>
            <a:off x="1728011" y="397411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6" name="object 5">
            <a:extLst>
              <a:ext uri="{FF2B5EF4-FFF2-40B4-BE49-F238E27FC236}">
                <a16:creationId xmlns:a16="http://schemas.microsoft.com/office/drawing/2014/main" id="{A264DB83-202C-6FF9-1F88-722B6F94F850}"/>
              </a:ext>
            </a:extLst>
          </p:cNvPr>
          <p:cNvSpPr/>
          <p:nvPr/>
        </p:nvSpPr>
        <p:spPr>
          <a:xfrm rot="10800000">
            <a:off x="481597" y="3407229"/>
            <a:ext cx="875657" cy="751488"/>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5">
              <a:lumMod val="40000"/>
              <a:lumOff val="60000"/>
            </a:schemeClr>
          </a:solidFill>
        </p:spPr>
        <p:txBody>
          <a:bodyPr wrap="square" lIns="0" tIns="0" rIns="0" bIns="0" rtlCol="0"/>
          <a:lstStyle/>
          <a:p>
            <a:endParaRPr/>
          </a:p>
        </p:txBody>
      </p:sp>
      <p:sp>
        <p:nvSpPr>
          <p:cNvPr id="17" name="object 6">
            <a:extLst>
              <a:ext uri="{FF2B5EF4-FFF2-40B4-BE49-F238E27FC236}">
                <a16:creationId xmlns:a16="http://schemas.microsoft.com/office/drawing/2014/main" id="{B020DAF0-6BF0-A792-376E-FA421C129854}"/>
              </a:ext>
            </a:extLst>
          </p:cNvPr>
          <p:cNvSpPr/>
          <p:nvPr/>
        </p:nvSpPr>
        <p:spPr>
          <a:xfrm>
            <a:off x="915054" y="4728827"/>
            <a:ext cx="1662298" cy="1328909"/>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5">
              <a:lumMod val="60000"/>
              <a:lumOff val="40000"/>
            </a:schemeClr>
          </a:solidFill>
        </p:spPr>
        <p:txBody>
          <a:bodyPr wrap="square" lIns="0" tIns="0" rIns="0" bIns="0" rtlCol="0"/>
          <a:lstStyle/>
          <a:p>
            <a:endParaRPr/>
          </a:p>
        </p:txBody>
      </p:sp>
      <p:pic>
        <p:nvPicPr>
          <p:cNvPr id="1025" name="Picture 1" descr="User">
            <a:extLst>
              <a:ext uri="{FF2B5EF4-FFF2-40B4-BE49-F238E27FC236}">
                <a16:creationId xmlns:a16="http://schemas.microsoft.com/office/drawing/2014/main" id="{A4FD0307-7952-CCAE-F454-F6A3B22B52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CCED735B-A624-C811-E6DD-593AC4FDC355}"/>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D0D0D"/>
                </a:solidFill>
                <a:effectLst/>
                <a:latin typeface="Söhne"/>
              </a:rPr>
              <a:t>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D0D0D"/>
                </a:solidFill>
                <a:effectLst/>
                <a:latin typeface="Söhne"/>
              </a:rPr>
              <a:t>You</a:t>
            </a:r>
            <a:endParaRPr kumimoji="0" lang="en-US" altLang="en-US" sz="1200" b="0" i="0" u="none" strike="noStrike" cap="none" normalizeH="0" baseline="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D0D0D"/>
                </a:solidFill>
                <a:effectLst/>
                <a:latin typeface="Söhne"/>
              </a:rPr>
              <a:t>Diabetes Prediction using KNN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7" name="Picture 3" descr="User">
            <a:extLst>
              <a:ext uri="{FF2B5EF4-FFF2-40B4-BE49-F238E27FC236}">
                <a16:creationId xmlns:a16="http://schemas.microsoft.com/office/drawing/2014/main" id="{6D21EC0E-9816-1776-1FDC-152BE1B316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BAB35C74-85AE-4F1E-EAFF-EC65C96E43CD}"/>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D0D0D"/>
                </a:solidFill>
                <a:effectLst/>
                <a:latin typeface="Söhne"/>
              </a:rPr>
              <a:t>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D0D0D"/>
                </a:solidFill>
                <a:effectLst/>
                <a:latin typeface="Söhne"/>
              </a:rPr>
              <a:t>You</a:t>
            </a:r>
            <a:endParaRPr kumimoji="0" lang="en-US" altLang="en-US" sz="1200" b="0" i="0" u="none" strike="noStrike" cap="none" normalizeH="0" baseline="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D0D0D"/>
                </a:solidFill>
                <a:effectLst/>
                <a:latin typeface="Söhne"/>
              </a:rPr>
              <a:t>Diabetes Prediction using KNN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9" name="Picture 5" descr="User">
            <a:extLst>
              <a:ext uri="{FF2B5EF4-FFF2-40B4-BE49-F238E27FC236}">
                <a16:creationId xmlns:a16="http://schemas.microsoft.com/office/drawing/2014/main" id="{290FCF3A-8D21-BDC8-31E6-5A451679CA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0480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6">
            <a:extLst>
              <a:ext uri="{FF2B5EF4-FFF2-40B4-BE49-F238E27FC236}">
                <a16:creationId xmlns:a16="http://schemas.microsoft.com/office/drawing/2014/main" id="{9CCF0CB4-9E22-4EE0-E25C-EAA7F8E7B2D4}"/>
              </a:ext>
            </a:extLst>
          </p:cNvPr>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D0D0D"/>
                </a:solidFill>
                <a:effectLst/>
                <a:latin typeface="Söhne"/>
              </a:rPr>
              <a:t>er</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D0D0D"/>
                </a:solidFill>
                <a:effectLst/>
                <a:latin typeface="Söhne"/>
              </a:rPr>
              <a:t>You</a:t>
            </a:r>
            <a:endParaRPr kumimoji="0" lang="en-US" altLang="en-US" sz="1200" b="0" i="0" u="none" strike="noStrike" cap="none" normalizeH="0" baseline="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D0D0D"/>
                </a:solidFill>
                <a:effectLst/>
                <a:latin typeface="Söhne"/>
              </a:rPr>
              <a:t>Diabetes Prediction using KNN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030C588E-89C9-CAC3-3EAC-4C50720C29D3}"/>
              </a:ext>
            </a:extLst>
          </p:cNvPr>
          <p:cNvSpPr txBox="1"/>
          <p:nvPr/>
        </p:nvSpPr>
        <p:spPr>
          <a:xfrm>
            <a:off x="558165" y="2507294"/>
            <a:ext cx="7534275" cy="1677382"/>
          </a:xfrm>
          <a:prstGeom prst="rect">
            <a:avLst/>
          </a:prstGeom>
          <a:noFill/>
        </p:spPr>
        <p:txBody>
          <a:bodyPr wrap="square" rtlCol="0">
            <a:spAutoFit/>
          </a:bodyPr>
          <a:lstStyle/>
          <a:p>
            <a:r>
              <a:rPr lang="en-IN" sz="4250" b="1" dirty="0">
                <a:solidFill>
                  <a:schemeClr val="tx1"/>
                </a:solidFill>
                <a:latin typeface="Trebuchet MS"/>
                <a:ea typeface="+mj-ea"/>
              </a:rPr>
              <a:t>Diabetes Prediction using KNN  (Diabetes dataset)</a:t>
            </a:r>
          </a:p>
          <a:p>
            <a:endParaRPr lang="en-IN" dirty="0"/>
          </a:p>
        </p:txBody>
      </p:sp>
      <p:grpSp>
        <p:nvGrpSpPr>
          <p:cNvPr id="24" name="object 2">
            <a:extLst>
              <a:ext uri="{FF2B5EF4-FFF2-40B4-BE49-F238E27FC236}">
                <a16:creationId xmlns:a16="http://schemas.microsoft.com/office/drawing/2014/main" id="{A4F72E03-A7AA-7DEF-1A2C-BE8E328F1B1C}"/>
              </a:ext>
            </a:extLst>
          </p:cNvPr>
          <p:cNvGrpSpPr/>
          <p:nvPr/>
        </p:nvGrpSpPr>
        <p:grpSpPr>
          <a:xfrm>
            <a:off x="869859" y="4895851"/>
            <a:ext cx="1743075" cy="1333500"/>
            <a:chOff x="742950" y="1104900"/>
            <a:chExt cx="1743075" cy="1333500"/>
          </a:xfrm>
        </p:grpSpPr>
        <p:sp>
          <p:nvSpPr>
            <p:cNvPr id="25" name="object 3">
              <a:extLst>
                <a:ext uri="{FF2B5EF4-FFF2-40B4-BE49-F238E27FC236}">
                  <a16:creationId xmlns:a16="http://schemas.microsoft.com/office/drawing/2014/main" id="{517C8DC3-49BB-A6F2-3B9E-C786EA06F372}"/>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26" name="object 4">
              <a:extLst>
                <a:ext uri="{FF2B5EF4-FFF2-40B4-BE49-F238E27FC236}">
                  <a16:creationId xmlns:a16="http://schemas.microsoft.com/office/drawing/2014/main" id="{69284BF7-FB9A-B633-09FF-100F3A95CB04}"/>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311EAB00-EBA3-103F-6CFD-7480A7509185}"/>
              </a:ext>
            </a:extLst>
          </p:cNvPr>
          <p:cNvSpPr txBox="1"/>
          <p:nvPr/>
        </p:nvSpPr>
        <p:spPr>
          <a:xfrm>
            <a:off x="1835775" y="1164165"/>
            <a:ext cx="7765556" cy="5509200"/>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solidFill>
                  <a:srgbClr val="0D0D0D"/>
                </a:solidFill>
                <a:effectLst/>
                <a:latin typeface="Söhne"/>
              </a:rPr>
              <a:t>Despite its simplicity and effectiveness, KNN has limitations. It can be computationally expensive, especially for large datasets, as it requires comparing distances with all training data points. Additionally, KNN is sensitive to noisy data and outliers, which can adversely affect its performance. Nonetheless, understanding these fundamentals is essential for effectively applying KNN in diabetes prediction and other classification tasks.</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0596562"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B533ED6-95A1-3DAF-CF1A-F388141389C5}"/>
              </a:ext>
            </a:extLst>
          </p:cNvPr>
          <p:cNvSpPr txBox="1"/>
          <p:nvPr/>
        </p:nvSpPr>
        <p:spPr>
          <a:xfrm>
            <a:off x="381000" y="1588689"/>
            <a:ext cx="5153025" cy="4832092"/>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rgbClr val="0D0D0D"/>
                </a:solidFill>
                <a:effectLst/>
                <a:highlight>
                  <a:srgbClr val="FFFFFF"/>
                </a:highlight>
                <a:latin typeface="Söhne"/>
              </a:rPr>
              <a:t>Diabetes is a chronic condition that affects millions of people worldwide, with early detection and management being crucial for preventing complications. In this context, the task is to develop a predictive model to accurately identify individuals at risk of diabetes using machine learning techniques.</a:t>
            </a:r>
            <a:endParaRPr lang="en-US" sz="2800" b="0" i="0" dirty="0">
              <a:solidFill>
                <a:srgbClr val="0D0D0D"/>
              </a:solidFill>
              <a:effectLst/>
              <a:latin typeface="Söhne"/>
            </a:endParaRPr>
          </a:p>
        </p:txBody>
      </p:sp>
      <p:sp>
        <p:nvSpPr>
          <p:cNvPr id="13" name="TextBox 12">
            <a:extLst>
              <a:ext uri="{FF2B5EF4-FFF2-40B4-BE49-F238E27FC236}">
                <a16:creationId xmlns:a16="http://schemas.microsoft.com/office/drawing/2014/main" id="{A2953218-CD2E-51A0-8CC3-2891A23B4D86}"/>
              </a:ext>
            </a:extLst>
          </p:cNvPr>
          <p:cNvSpPr txBox="1"/>
          <p:nvPr/>
        </p:nvSpPr>
        <p:spPr>
          <a:xfrm>
            <a:off x="5334000" y="1588689"/>
            <a:ext cx="5153025" cy="3970318"/>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rgbClr val="0D0D0D"/>
                </a:solidFill>
                <a:effectLst/>
                <a:latin typeface="Söhne"/>
              </a:rPr>
              <a:t>The challenge lies in building a model that The dataset used for this task consists of various features such as glucose level, blood pressure, BMI, age, etc., collected from individuals along with labels indicating whether they have diabetes or not.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02772"/>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6300B69E-E265-B85E-16E0-F277AF03A2FF}"/>
              </a:ext>
            </a:extLst>
          </p:cNvPr>
          <p:cNvSpPr txBox="1"/>
          <p:nvPr/>
        </p:nvSpPr>
        <p:spPr>
          <a:xfrm>
            <a:off x="676275" y="1358167"/>
            <a:ext cx="7870825" cy="4832092"/>
          </a:xfrm>
          <a:prstGeom prst="rect">
            <a:avLst/>
          </a:prstGeom>
          <a:noFill/>
        </p:spPr>
        <p:txBody>
          <a:bodyPr wrap="square">
            <a:spAutoFit/>
          </a:bodyPr>
          <a:lstStyle/>
          <a:p>
            <a:pPr algn="l">
              <a:buFont typeface="Arial" panose="020B0604020202020204" pitchFamily="34" charset="0"/>
              <a:buChar char="•"/>
            </a:pPr>
            <a:r>
              <a:rPr lang="en-US" sz="2800" b="0" i="0" dirty="0">
                <a:solidFill>
                  <a:srgbClr val="0D0D0D"/>
                </a:solidFill>
                <a:effectLst/>
                <a:highlight>
                  <a:srgbClr val="FFFFFF"/>
                </a:highlight>
                <a:latin typeface="Söhne"/>
              </a:rPr>
              <a:t>Collect a dataset comprising medical data attributes such as glucose level, blood pressure, BMI, and age, along with corresponding diabetes status labels.</a:t>
            </a:r>
          </a:p>
          <a:p>
            <a:pPr algn="l">
              <a:buFont typeface="Arial" panose="020B0604020202020204" pitchFamily="34" charset="0"/>
              <a:buChar char="•"/>
            </a:pPr>
            <a:r>
              <a:rPr lang="en-US" sz="2800" b="0" i="0" dirty="0">
                <a:solidFill>
                  <a:srgbClr val="0D0D0D"/>
                </a:solidFill>
                <a:effectLst/>
                <a:highlight>
                  <a:srgbClr val="FFFFFF"/>
                </a:highlight>
                <a:latin typeface="Söhne"/>
              </a:rPr>
              <a:t>Preprocess the dataset by handling missing values, outliers, and scaling features. Split the dataset into training and testing sets.</a:t>
            </a:r>
          </a:p>
          <a:p>
            <a:pPr algn="l">
              <a:buFont typeface="Arial" panose="020B0604020202020204" pitchFamily="34" charset="0"/>
              <a:buChar char="•"/>
            </a:pPr>
            <a:r>
              <a:rPr lang="en-US" sz="2800" b="0" i="0" dirty="0">
                <a:solidFill>
                  <a:srgbClr val="0D0D0D"/>
                </a:solidFill>
                <a:effectLst/>
                <a:highlight>
                  <a:srgbClr val="FFFFFF"/>
                </a:highlight>
                <a:latin typeface="Söhne"/>
              </a:rPr>
              <a:t>Experiment with different machine learning algorithms such as K-Nearest Neighbors (KNN), Logistic Regression, and Decision Trees to determine the most suitable model for diabetes prediction.</a:t>
            </a:r>
          </a:p>
          <a:p>
            <a:pPr marL="457200" indent="-457200">
              <a:buFont typeface="Arial" panose="020B0604020202020204" pitchFamily="34" charset="0"/>
              <a:buChar char="•"/>
            </a:pPr>
            <a:endParaRPr lang="en-IN" sz="2800" b="1" dirty="0">
              <a:solidFill>
                <a:srgbClr val="0D0D0D"/>
              </a:solidFill>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84137"/>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623143A0-C356-2658-B32D-9B7C2787EBED}"/>
              </a:ext>
            </a:extLst>
          </p:cNvPr>
          <p:cNvSpPr txBox="1"/>
          <p:nvPr/>
        </p:nvSpPr>
        <p:spPr>
          <a:xfrm>
            <a:off x="1080317" y="2783678"/>
            <a:ext cx="8978083" cy="1754326"/>
          </a:xfrm>
          <a:prstGeom prst="rect">
            <a:avLst/>
          </a:prstGeom>
          <a:noFill/>
        </p:spPr>
        <p:txBody>
          <a:bodyPr wrap="square">
            <a:spAutoFit/>
          </a:bodyPr>
          <a:lstStyle/>
          <a:p>
            <a:pPr algn="l">
              <a:buFont typeface="+mj-lt"/>
              <a:buAutoNum type="arabicPeriod"/>
            </a:pPr>
            <a:r>
              <a:rPr lang="en-US" b="0" i="0" dirty="0">
                <a:solidFill>
                  <a:srgbClr val="0D0D0D"/>
                </a:solidFill>
                <a:effectLst/>
                <a:highlight>
                  <a:srgbClr val="FFFFFF"/>
                </a:highlight>
                <a:latin typeface="Söhne"/>
              </a:rPr>
              <a:t>Healthcare Professionals:</a:t>
            </a:r>
          </a:p>
          <a:p>
            <a:pPr marL="742950" lvl="1" indent="-285750" algn="l">
              <a:buFont typeface="+mj-lt"/>
              <a:buAutoNum type="arabicPeriod"/>
            </a:pPr>
            <a:r>
              <a:rPr lang="en-US" b="0" i="0" dirty="0">
                <a:solidFill>
                  <a:srgbClr val="0D0D0D"/>
                </a:solidFill>
                <a:effectLst/>
                <a:highlight>
                  <a:srgbClr val="FFFFFF"/>
                </a:highlight>
                <a:latin typeface="Söhne"/>
              </a:rPr>
              <a:t>Utilizing Predictive Insights</a:t>
            </a:r>
          </a:p>
          <a:p>
            <a:pPr marL="742950" lvl="1" indent="-285750" algn="l">
              <a:buFont typeface="+mj-lt"/>
              <a:buAutoNum type="arabicPeriod"/>
            </a:pPr>
            <a:r>
              <a:rPr lang="en-US" b="0" i="0" dirty="0">
                <a:solidFill>
                  <a:srgbClr val="0D0D0D"/>
                </a:solidFill>
                <a:effectLst/>
                <a:highlight>
                  <a:srgbClr val="FFFFFF"/>
                </a:highlight>
                <a:latin typeface="Söhne"/>
              </a:rPr>
              <a:t>Supporting Clinical Decision Making</a:t>
            </a:r>
          </a:p>
          <a:p>
            <a:pPr algn="l">
              <a:buFont typeface="+mj-lt"/>
              <a:buAutoNum type="arabicPeriod"/>
            </a:pPr>
            <a:r>
              <a:rPr lang="en-US" b="0" i="0" dirty="0">
                <a:solidFill>
                  <a:srgbClr val="0D0D0D"/>
                </a:solidFill>
                <a:effectLst/>
                <a:highlight>
                  <a:srgbClr val="FFFFFF"/>
                </a:highlight>
                <a:latin typeface="Söhne"/>
              </a:rPr>
              <a:t>Individuals and Patients:</a:t>
            </a:r>
          </a:p>
          <a:p>
            <a:pPr marL="742950" lvl="1" indent="-285750" algn="l">
              <a:buFont typeface="+mj-lt"/>
              <a:buAutoNum type="arabicPeriod"/>
            </a:pPr>
            <a:r>
              <a:rPr lang="en-US" b="0" i="0" dirty="0">
                <a:solidFill>
                  <a:srgbClr val="0D0D0D"/>
                </a:solidFill>
                <a:effectLst/>
                <a:highlight>
                  <a:srgbClr val="FFFFFF"/>
                </a:highlight>
                <a:latin typeface="Söhne"/>
              </a:rPr>
              <a:t>Empowering Personal Health Management</a:t>
            </a:r>
          </a:p>
          <a:p>
            <a:pPr marL="742950" lvl="1" indent="-285750" algn="l">
              <a:buFont typeface="+mj-lt"/>
              <a:buAutoNum type="arabicPeriod"/>
            </a:pPr>
            <a:r>
              <a:rPr lang="en-US" b="0" i="0" dirty="0">
                <a:solidFill>
                  <a:srgbClr val="0D0D0D"/>
                </a:solidFill>
                <a:effectLst/>
                <a:highlight>
                  <a:srgbClr val="FFFFFF"/>
                </a:highlight>
                <a:latin typeface="Söhne"/>
              </a:rPr>
              <a:t>Accessing Personalized Risk Assessment</a:t>
            </a:r>
          </a:p>
        </p:txBody>
      </p:sp>
      <p:sp>
        <p:nvSpPr>
          <p:cNvPr id="3" name="Rectangle 1">
            <a:extLst>
              <a:ext uri="{FF2B5EF4-FFF2-40B4-BE49-F238E27FC236}">
                <a16:creationId xmlns:a16="http://schemas.microsoft.com/office/drawing/2014/main" id="{CE6590CE-42A4-7802-99B5-59F9D79DED0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a:ln>
                  <a:noFill/>
                </a:ln>
                <a:solidFill>
                  <a:schemeClr val="tx1"/>
                </a:solidFill>
                <a:effectLst/>
                <a:latin typeface="Arial" panose="020B0604020202020204" pitchFamily="34" charset="0"/>
              </a:rPr>
              <a:t>Healthcare Professionals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a:ln>
                  <a:noFill/>
                </a:ln>
                <a:solidFill>
                  <a:schemeClr val="tx1"/>
                </a:solidFill>
                <a:effectLst/>
                <a:latin typeface="Arial" panose="020B0604020202020204" pitchFamily="34" charset="0"/>
              </a:rPr>
              <a:t>Individuals and Patients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22445" y="-275413"/>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7529BF55-2015-BE44-38E4-F9E33FDD6399}"/>
              </a:ext>
            </a:extLst>
          </p:cNvPr>
          <p:cNvSpPr txBox="1"/>
          <p:nvPr/>
        </p:nvSpPr>
        <p:spPr>
          <a:xfrm>
            <a:off x="438125" y="1001308"/>
            <a:ext cx="4646478" cy="4524315"/>
          </a:xfrm>
          <a:prstGeom prst="rect">
            <a:avLst/>
          </a:prstGeom>
          <a:noFill/>
        </p:spPr>
        <p:txBody>
          <a:bodyPr wrap="square">
            <a:spAutoFit/>
          </a:bodyPr>
          <a:lstStyle/>
          <a:p>
            <a:pPr algn="l"/>
            <a:r>
              <a:rPr lang="en-US" sz="2400" b="1" i="0" dirty="0">
                <a:solidFill>
                  <a:srgbClr val="0D0D0D"/>
                </a:solidFill>
                <a:effectLst/>
                <a:highlight>
                  <a:srgbClr val="FFFFFF"/>
                </a:highlight>
                <a:latin typeface="Söhne"/>
              </a:rPr>
              <a:t>Accurate Predictive Model</a:t>
            </a:r>
            <a:r>
              <a:rPr lang="en-US" sz="2400" b="0" i="0" dirty="0">
                <a:solidFill>
                  <a:srgbClr val="0D0D0D"/>
                </a:solidFill>
                <a:effectLst/>
                <a:highlight>
                  <a:srgbClr val="FFFFFF"/>
                </a:highlight>
                <a:latin typeface="Söhne"/>
              </a:rPr>
              <a:t>: Our predictive model utilizes sophisticated machine learning algorithms trained on comprehensive datasets to provide accurate predictions of diabetes risk. By analyzing various medical attributes such as glucose levels, blood pressure, BMI, and age, our system offers personalized risk assessments tailored to individual patients.</a:t>
            </a:r>
            <a:endParaRPr lang="en-US" sz="2400" dirty="0">
              <a:solidFill>
                <a:srgbClr val="0D0D0D"/>
              </a:solidFill>
              <a:latin typeface="Söhne"/>
            </a:endParaRPr>
          </a:p>
        </p:txBody>
      </p:sp>
      <p:sp>
        <p:nvSpPr>
          <p:cNvPr id="14" name="TextBox 13">
            <a:extLst>
              <a:ext uri="{FF2B5EF4-FFF2-40B4-BE49-F238E27FC236}">
                <a16:creationId xmlns:a16="http://schemas.microsoft.com/office/drawing/2014/main" id="{0515EC72-F86F-A8B4-0FBC-ECC27B020A2A}"/>
              </a:ext>
            </a:extLst>
          </p:cNvPr>
          <p:cNvSpPr txBox="1"/>
          <p:nvPr/>
        </p:nvSpPr>
        <p:spPr>
          <a:xfrm>
            <a:off x="5334000" y="2478458"/>
            <a:ext cx="5421248" cy="4186650"/>
          </a:xfrm>
          <a:prstGeom prst="rect">
            <a:avLst/>
          </a:prstGeom>
          <a:noFill/>
        </p:spPr>
        <p:txBody>
          <a:bodyPr wrap="square">
            <a:spAutoFit/>
          </a:bodyPr>
          <a:lstStyle/>
          <a:p>
            <a:pPr algn="l"/>
            <a:r>
              <a:rPr lang="en-US" sz="2400" b="1" dirty="0">
                <a:solidFill>
                  <a:srgbClr val="0D0D0D"/>
                </a:solidFill>
                <a:latin typeface="Söhne"/>
              </a:rPr>
              <a:t>Scalability and Adaptability: Built on scalable and adaptable technology infrastructure, our solution can accommodate diverse healthcare settings and patient populations. Whether deployed in hospitals, clinics, or integrated into telehealth platforms, our system delivers consistent performance and reliability, ensuring widespread access to predictive analytics for diabetes prevention and management</a:t>
            </a:r>
            <a:endParaRPr lang="en-US" sz="2400" dirty="0">
              <a:solidFill>
                <a:srgbClr val="0D0D0D"/>
              </a:solidFill>
              <a:latin typeface="Söhne"/>
            </a:endParaRPr>
          </a:p>
        </p:txBody>
      </p:sp>
      <p:sp>
        <p:nvSpPr>
          <p:cNvPr id="15" name="TextBox 14">
            <a:extLst>
              <a:ext uri="{FF2B5EF4-FFF2-40B4-BE49-F238E27FC236}">
                <a16:creationId xmlns:a16="http://schemas.microsoft.com/office/drawing/2014/main" id="{EFEE84EF-6A67-F453-A32F-AA095DB48869}"/>
              </a:ext>
            </a:extLst>
          </p:cNvPr>
          <p:cNvSpPr txBox="1"/>
          <p:nvPr/>
        </p:nvSpPr>
        <p:spPr>
          <a:xfrm>
            <a:off x="5267713" y="1067960"/>
            <a:ext cx="8232321" cy="1077218"/>
          </a:xfrm>
          <a:prstGeom prst="rect">
            <a:avLst/>
          </a:prstGeom>
          <a:noFill/>
        </p:spPr>
        <p:txBody>
          <a:bodyPr wrap="square">
            <a:spAutoFit/>
          </a:bodyPr>
          <a:lstStyle/>
          <a:p>
            <a:pPr algn="l"/>
            <a:r>
              <a:rPr lang="en-US" sz="3200" b="1" dirty="0">
                <a:solidFill>
                  <a:srgbClr val="FF0000"/>
                </a:solidFill>
                <a:latin typeface="Söhne"/>
              </a:rPr>
              <a:t>Proposed Model Accuracy: </a:t>
            </a:r>
          </a:p>
          <a:p>
            <a:pPr algn="l"/>
            <a:r>
              <a:rPr lang="en-IN" sz="3200" b="1" dirty="0">
                <a:solidFill>
                  <a:srgbClr val="FF0000"/>
                </a:solidFill>
                <a:latin typeface="Söhne"/>
              </a:rPr>
              <a:t>Accuracy: 0.11688311688311688</a:t>
            </a:r>
            <a:endParaRPr lang="en-US" sz="3200" b="1" dirty="0">
              <a:solidFill>
                <a:srgbClr val="FF0000"/>
              </a:solidFill>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0E7C4E62-EBBB-46C5-AE74-EBA8B4C28B29}"/>
              </a:ext>
            </a:extLst>
          </p:cNvPr>
          <p:cNvSpPr txBox="1"/>
          <p:nvPr/>
        </p:nvSpPr>
        <p:spPr>
          <a:xfrm>
            <a:off x="752475" y="1552635"/>
            <a:ext cx="8923563" cy="4524315"/>
          </a:xfrm>
          <a:prstGeom prst="rect">
            <a:avLst/>
          </a:prstGeom>
          <a:noFill/>
        </p:spPr>
        <p:txBody>
          <a:bodyPr wrap="square">
            <a:spAutoFit/>
          </a:bodyPr>
          <a:lstStyle/>
          <a:p>
            <a:pPr algn="l">
              <a:buFont typeface="+mj-lt"/>
              <a:buAutoNum type="arabicPeriod"/>
            </a:pPr>
            <a:r>
              <a:rPr lang="en-US" sz="2400" b="1" i="0" dirty="0">
                <a:solidFill>
                  <a:srgbClr val="0D0D0D"/>
                </a:solidFill>
                <a:effectLst/>
                <a:highlight>
                  <a:srgbClr val="FFFFFF"/>
                </a:highlight>
                <a:latin typeface="Söhne"/>
              </a:rPr>
              <a:t>Hyper-Personalized Precision</a:t>
            </a:r>
            <a:r>
              <a:rPr lang="en-US" sz="2400" b="0" i="0" dirty="0">
                <a:solidFill>
                  <a:srgbClr val="0D0D0D"/>
                </a:solidFill>
                <a:effectLst/>
                <a:highlight>
                  <a:srgbClr val="FFFFFF"/>
                </a:highlight>
                <a:latin typeface="Söhne"/>
              </a:rPr>
              <a:t>: Our solution delivers hyper-personalized predictions, leveraging advanced algorithms to provide highly accurate risk assessments tailored to each individual's medical profile.</a:t>
            </a:r>
          </a:p>
          <a:p>
            <a:pPr algn="l">
              <a:buFont typeface="+mj-lt"/>
              <a:buAutoNum type="arabicPeriod"/>
            </a:pPr>
            <a:r>
              <a:rPr lang="en-US" sz="2400" b="1" i="0" dirty="0">
                <a:solidFill>
                  <a:srgbClr val="0D0D0D"/>
                </a:solidFill>
                <a:effectLst/>
                <a:highlight>
                  <a:srgbClr val="FFFFFF"/>
                </a:highlight>
                <a:latin typeface="Söhne"/>
              </a:rPr>
              <a:t>Real-time Actionable Insights</a:t>
            </a:r>
            <a:r>
              <a:rPr lang="en-US" sz="2400" b="0" i="0" dirty="0">
                <a:solidFill>
                  <a:srgbClr val="0D0D0D"/>
                </a:solidFill>
                <a:effectLst/>
                <a:highlight>
                  <a:srgbClr val="FFFFFF"/>
                </a:highlight>
                <a:latin typeface="Söhne"/>
              </a:rPr>
              <a:t>: Healthcare professionals access instant, actionable insights at the point of care, enabling prompt intervention and proactive management of diabetes risk during patient consultations.</a:t>
            </a:r>
          </a:p>
          <a:p>
            <a:pPr algn="l">
              <a:buFont typeface="+mj-lt"/>
              <a:buAutoNum type="arabicPeriod"/>
            </a:pPr>
            <a:r>
              <a:rPr lang="en-US" sz="2400" b="1" i="0" dirty="0">
                <a:solidFill>
                  <a:srgbClr val="0D0D0D"/>
                </a:solidFill>
                <a:effectLst/>
                <a:highlight>
                  <a:srgbClr val="FFFFFF"/>
                </a:highlight>
                <a:latin typeface="Söhne"/>
              </a:rPr>
              <a:t>Continuous Learning and Improvement</a:t>
            </a:r>
            <a:r>
              <a:rPr lang="en-US" sz="2400" b="0" i="0" dirty="0">
                <a:solidFill>
                  <a:srgbClr val="0D0D0D"/>
                </a:solidFill>
                <a:effectLst/>
                <a:highlight>
                  <a:srgbClr val="FFFFFF"/>
                </a:highlight>
                <a:latin typeface="Söhne"/>
              </a:rPr>
              <a:t>: Our solution continuously learns from new data, evolving to improve predictive accuracy over time. By staying dynamic and adaptive, it ensures ongoing optimization and effectiveness in predicting diabetes risk.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05DB-0D7E-42AA-2FB4-A004DFCE664C}"/>
              </a:ext>
            </a:extLst>
          </p:cNvPr>
          <p:cNvSpPr>
            <a:spLocks noGrp="1"/>
          </p:cNvSpPr>
          <p:nvPr>
            <p:ph type="title"/>
          </p:nvPr>
        </p:nvSpPr>
        <p:spPr>
          <a:xfrm>
            <a:off x="558165" y="385444"/>
            <a:ext cx="9764395" cy="738664"/>
          </a:xfrm>
        </p:spPr>
        <p:txBody>
          <a:bodyPr/>
          <a:lstStyle/>
          <a:p>
            <a:r>
              <a:rPr lang="en-IN" dirty="0"/>
              <a:t>Accuracy of the model</a:t>
            </a:r>
          </a:p>
        </p:txBody>
      </p:sp>
      <p:pic>
        <p:nvPicPr>
          <p:cNvPr id="4" name="Picture 3">
            <a:extLst>
              <a:ext uri="{FF2B5EF4-FFF2-40B4-BE49-F238E27FC236}">
                <a16:creationId xmlns:a16="http://schemas.microsoft.com/office/drawing/2014/main" id="{15947E4C-131C-7594-35E6-025EA25A18E4}"/>
              </a:ext>
            </a:extLst>
          </p:cNvPr>
          <p:cNvPicPr>
            <a:picLocks noChangeAspect="1"/>
          </p:cNvPicPr>
          <p:nvPr/>
        </p:nvPicPr>
        <p:blipFill>
          <a:blip r:embed="rId2"/>
          <a:stretch>
            <a:fillRect/>
          </a:stretch>
        </p:blipFill>
        <p:spPr>
          <a:xfrm>
            <a:off x="507682" y="1124108"/>
            <a:ext cx="10922318" cy="1858844"/>
          </a:xfrm>
          <a:prstGeom prst="rect">
            <a:avLst/>
          </a:prstGeom>
        </p:spPr>
      </p:pic>
      <p:pic>
        <p:nvPicPr>
          <p:cNvPr id="2050" name="Picture 2">
            <a:extLst>
              <a:ext uri="{FF2B5EF4-FFF2-40B4-BE49-F238E27FC236}">
                <a16:creationId xmlns:a16="http://schemas.microsoft.com/office/drawing/2014/main" id="{0A3B6279-950B-1393-83B7-756AF501C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36" y="2895600"/>
            <a:ext cx="10850064" cy="37257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138A6B9-0270-B47B-6DEF-6387BEFD8579}"/>
              </a:ext>
            </a:extLst>
          </p:cNvPr>
          <p:cNvPicPr>
            <a:picLocks noChangeAspect="1"/>
          </p:cNvPicPr>
          <p:nvPr/>
        </p:nvPicPr>
        <p:blipFill>
          <a:blip r:embed="rId4"/>
          <a:stretch>
            <a:fillRect/>
          </a:stretch>
        </p:blipFill>
        <p:spPr>
          <a:xfrm>
            <a:off x="76200" y="1124108"/>
            <a:ext cx="11121254" cy="5608209"/>
          </a:xfrm>
          <a:prstGeom prst="rect">
            <a:avLst/>
          </a:prstGeom>
        </p:spPr>
      </p:pic>
    </p:spTree>
    <p:extLst>
      <p:ext uri="{BB962C8B-B14F-4D97-AF65-F5344CB8AC3E}">
        <p14:creationId xmlns:p14="http://schemas.microsoft.com/office/powerpoint/2010/main" val="409077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586</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Accuracy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Saravanakumar V</dc:creator>
  <cp:lastModifiedBy>REVANTH P</cp:lastModifiedBy>
  <cp:revision>2</cp:revision>
  <dcterms:created xsi:type="dcterms:W3CDTF">2024-04-02T15:31:25Z</dcterms:created>
  <dcterms:modified xsi:type="dcterms:W3CDTF">2024-04-05T06:04:04Z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