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0" r:id="rId5"/>
    <p:sldId id="258" r:id="rId6"/>
    <p:sldId id="259" r:id="rId7"/>
    <p:sldId id="271" r:id="rId8"/>
    <p:sldId id="269" r:id="rId9"/>
    <p:sldId id="260" r:id="rId10"/>
    <p:sldId id="275" r:id="rId11"/>
    <p:sldId id="261" r:id="rId12"/>
    <p:sldId id="262" r:id="rId13"/>
    <p:sldId id="263" r:id="rId14"/>
    <p:sldId id="265" r:id="rId15"/>
    <p:sldId id="266" r:id="rId16"/>
    <p:sldId id="264" r:id="rId17"/>
    <p:sldId id="267" r:id="rId18"/>
    <p:sldId id="268" r:id="rId19"/>
    <p:sldId id="274" r:id="rId20"/>
    <p:sldId id="272" r:id="rId21"/>
    <p:sldId id="276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6800-D53B-D966-3FC4-2233724DC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D19A9-BAE0-6A14-D476-15B7318C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670F-B7CB-9026-DD0E-EF5BDFFE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0A56-5285-602C-4074-940888D8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5F37-A1FF-0749-0AE3-7BF9178F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0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4849-6CD2-4F6E-CB88-4EFA7DA9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2646-8353-F794-B97D-B2D9D2367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4674-1DB1-521B-20C1-436228A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34F46-BFE4-EA87-1883-A5899CB9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69C0-7E0F-2319-8ED3-2F60F3E8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4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2A4E5-080E-3C83-5D1D-2386EDA4A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2DA4-5917-2AA7-8F73-8970882A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DA9B-9F5C-4474-DF2B-E892210C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D4A8-4E59-DA18-E7F4-7663AACE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D5B3-A659-A6AC-C02A-0DBEE972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DF88-8D6F-DF55-1685-D8A45904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D028-00B3-0949-08D8-A064F9C3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53B0-5063-C3A0-52CE-21F541B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E025-488D-A9BF-E219-BF4CD431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23E8-0BAE-C79F-279B-B1F4F417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4045-65B3-1EA6-A55D-43171963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E227-E4AA-E3B5-E8A7-C6B55DE2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7605-3DBF-AC97-8270-D66C8C30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69B3-CA1F-9043-56EB-1252A4CF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63F2-1880-6FA1-D97D-A3DE25ED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2532-ABCA-E728-3BDD-01BD3F35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D2AD-8B0B-ECA0-C14F-063170915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7786B-8D63-6142-091D-E6DA2BD18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36A5-DB85-F848-C05E-3924165A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8D15-0F1C-0779-68BD-3F8B289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45F2E-8CD5-63FB-DDAF-AB30ED5A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6814-9871-7651-97B0-D58A8278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C60C9-2D4F-547A-D903-7657FAEA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80392-3E6E-F7AA-F3A0-3339D64B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F9888-74EC-344C-B523-CB24D58B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58F0A-231E-A515-0263-FB1564F7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68981-194F-732A-41A6-B191E80B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2CF76-0CDD-394B-EE70-B80569BB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CC0ED-24BF-B691-A13E-6C9B35E6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1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1E44-4C82-C227-70F3-8AFF4AE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FF1CD-91FF-34A9-0381-B0E966C1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C3C2-CEB1-DD60-478A-E89AA931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FE3E-7F26-AAAD-DBB4-0BD76A4B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4BB7F-4726-8157-B81D-29C81C09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2B101-C559-B9A0-FB46-729A2EC5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31CD-232E-E0AC-CCC0-788050A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25DC-9942-9529-BB56-210164DB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FD12-506B-0989-A677-61FAF031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FCFD-9B02-DD0B-011D-218471F8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96694-8D26-3CF5-B0F0-218F434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56E5-D530-1E89-86F9-A1AD0AE7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11D02-B700-302B-A494-9228EF4D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C75C-68DB-0131-0641-65EDCD7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74417-5221-BC30-F0BB-239FE50A9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25AA-AE89-462A-5AD7-C04E2C8CE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5801B-0721-6BB1-2C40-BBB1B692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6C0D-5BA5-5D8F-6458-EFDB4E86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8DB4B-9AEC-412B-93A1-2725F84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55075-98C4-A5B5-ECA0-946ACD2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1CE0-D976-3674-D7FF-03929797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D2FA-16C4-CDAA-86BB-26443F1B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602B-8F41-45C9-9EB0-C64BF7BB0B4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678D-A277-E65D-95D1-34B0292A6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89D0-94B5-442A-D206-EBE89A81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9472-C422-4328-AE45-5848210EB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tolSnbanQk" TargetMode="External"/><Relationship Id="rId2" Type="http://schemas.openxmlformats.org/officeDocument/2006/relationships/hyperlink" Target="https://a.impartus.com/ilc/#/video/id/535436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33DE-46B4-D784-C2B2-E5F35CA94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99AD6-7A62-5232-60F5-2D86B9EB5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5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E099-D650-8688-242D-18299FCC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BE2-A73E-34E7-96FD-567CBFC5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Lazy learning (e.g., instance-based learning): Simply stores training data (or some minor processing) and waits until it is given a test tuple.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time in training but more time in predicting.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7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6F28-3323-FC1F-D3B9-A8E7089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KNN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8426-5132-6FB0-4975-5229AF97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25625"/>
            <a:ext cx="104662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Input          KNN Process          Predicted Class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Use Case:- On BMI(Body Mass Index)</a:t>
            </a:r>
          </a:p>
          <a:p>
            <a:r>
              <a:rPr lang="en-IN" dirty="0"/>
              <a:t>Consider a dataset having two variables Height(cm) &amp; Weight(kg)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Each Point is classified as Normal(N) or Underweight(UW)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7FA81D-9D58-426C-143E-4EBA3926E70B}"/>
              </a:ext>
            </a:extLst>
          </p:cNvPr>
          <p:cNvSpPr/>
          <p:nvPr/>
        </p:nvSpPr>
        <p:spPr>
          <a:xfrm>
            <a:off x="2734236" y="2483224"/>
            <a:ext cx="582706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2AA5CD-2D7F-AFE3-3EEE-747AAE7BCF13}"/>
              </a:ext>
            </a:extLst>
          </p:cNvPr>
          <p:cNvSpPr/>
          <p:nvPr/>
        </p:nvSpPr>
        <p:spPr>
          <a:xfrm>
            <a:off x="5392272" y="2501153"/>
            <a:ext cx="582706" cy="14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58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1F2D-864C-8A68-3324-AE39ED49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319"/>
          </a:xfrm>
        </p:spPr>
        <p:txBody>
          <a:bodyPr>
            <a:normAutofit fontScale="90000"/>
          </a:bodyPr>
          <a:lstStyle/>
          <a:p>
            <a:r>
              <a:rPr lang="en-IN" dirty="0"/>
              <a:t>Given Data: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0EB2C9-389B-1A99-C842-D3D2E9D4E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71704"/>
              </p:ext>
            </p:extLst>
          </p:nvPr>
        </p:nvGraphicFramePr>
        <p:xfrm>
          <a:off x="838200" y="1825624"/>
          <a:ext cx="10515597" cy="452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632557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371055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008877"/>
                    </a:ext>
                  </a:extLst>
                </a:gridCol>
              </a:tblGrid>
              <a:tr h="565173">
                <a:tc>
                  <a:txBody>
                    <a:bodyPr/>
                    <a:lstStyle/>
                    <a:p>
                      <a:r>
                        <a:rPr lang="en-IN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u="none" dirty="0"/>
                        <a:t>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83859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97988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23653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3344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78823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86435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01503"/>
                  </a:ext>
                </a:extLst>
              </a:tr>
              <a:tr h="565173">
                <a:tc>
                  <a:txBody>
                    <a:bodyPr/>
                    <a:lstStyle/>
                    <a:p>
                      <a:r>
                        <a:rPr lang="en-IN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642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CC43F9-B4FD-81B5-0067-4B99A311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12375"/>
              </p:ext>
            </p:extLst>
          </p:nvPr>
        </p:nvGraphicFramePr>
        <p:xfrm>
          <a:off x="838200" y="1192306"/>
          <a:ext cx="10515597" cy="63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98417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729148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65787476"/>
                    </a:ext>
                  </a:extLst>
                </a:gridCol>
              </a:tblGrid>
              <a:tr h="633318">
                <a:tc>
                  <a:txBody>
                    <a:bodyPr/>
                    <a:lstStyle/>
                    <a:p>
                      <a:r>
                        <a:rPr lang="en-IN" dirty="0"/>
                        <a:t>          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8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60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BB95-9D58-E1B3-1484-150903E5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916"/>
            <a:ext cx="8771965" cy="1380565"/>
          </a:xfrm>
        </p:spPr>
        <p:txBody>
          <a:bodyPr>
            <a:noAutofit/>
          </a:bodyPr>
          <a:lstStyle/>
          <a:p>
            <a:r>
              <a:rPr lang="en-IN" dirty="0"/>
              <a:t>On the basis of the given data: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7FF1A-0D2E-2A60-3783-4AA53A95C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965"/>
                <a:ext cx="10515600" cy="4607859"/>
              </a:xfrm>
            </p:spPr>
            <p:txBody>
              <a:bodyPr/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Now we classify the below set as N or UW by using KNN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 as 57kg  and height as 170cm we have to find the which Class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is it will come ?</a:t>
                </a:r>
              </a:p>
              <a:p>
                <a:pPr marL="0" indent="0">
                  <a:buNone/>
                </a:pP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Now we have to find NN by using Euclidean Distance between two points i.e.,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7FF1A-0D2E-2A60-3783-4AA53A95C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965"/>
                <a:ext cx="10515600" cy="4607859"/>
              </a:xfrm>
              <a:blipFill>
                <a:blip r:embed="rId2"/>
                <a:stretch>
                  <a:fillRect l="-1043" t="-22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40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72AF-456F-CFCD-DEFB-FD0CEC55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en-IN" dirty="0"/>
              <a:t>Calculating Distance: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2B811-75E3-3760-6EFF-7330D15F1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741"/>
                <a:ext cx="10515600" cy="4841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170−167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57−51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=4.5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170−1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 13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170−1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69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=13.4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170−173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=7.6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174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=4.1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58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=1.4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57−5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=2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170−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173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57−5</m:t>
                                </m:r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dirty="0"/>
                  <a:t> =3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2B811-75E3-3760-6EFF-7330D15F1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741"/>
                <a:ext cx="10515600" cy="4841222"/>
              </a:xfrm>
              <a:blipFill>
                <a:blip r:embed="rId2"/>
                <a:stretch>
                  <a:fillRect t="-378" b="-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7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4F463B-029A-E730-DB10-D22145E96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412820"/>
              </p:ext>
            </p:extLst>
          </p:nvPr>
        </p:nvGraphicFramePr>
        <p:xfrm>
          <a:off x="8713696" y="1820705"/>
          <a:ext cx="2554939" cy="448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39">
                  <a:extLst>
                    <a:ext uri="{9D8B030D-6E8A-4147-A177-3AD203B41FA5}">
                      <a16:colId xmlns:a16="http://schemas.microsoft.com/office/drawing/2014/main" val="3098562400"/>
                    </a:ext>
                  </a:extLst>
                </a:gridCol>
              </a:tblGrid>
              <a:tr h="554049">
                <a:tc>
                  <a:txBody>
                    <a:bodyPr/>
                    <a:lstStyle/>
                    <a:p>
                      <a:r>
                        <a:rPr lang="en-IN" dirty="0"/>
                        <a:t>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71928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63891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94557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88266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40235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77422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94007"/>
                  </a:ext>
                </a:extLst>
              </a:tr>
              <a:tr h="56174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2864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3C791FE-7406-24E2-AC26-E03CBC1E4B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875496" cy="62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Given Data: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D403B2-9CE6-2901-62A6-30BF4CEF8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12564"/>
              </p:ext>
            </p:extLst>
          </p:nvPr>
        </p:nvGraphicFramePr>
        <p:xfrm>
          <a:off x="838201" y="1825624"/>
          <a:ext cx="7875495" cy="44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65">
                  <a:extLst>
                    <a:ext uri="{9D8B030D-6E8A-4147-A177-3AD203B41FA5}">
                      <a16:colId xmlns:a16="http://schemas.microsoft.com/office/drawing/2014/main" val="663255713"/>
                    </a:ext>
                  </a:extLst>
                </a:gridCol>
                <a:gridCol w="2625165">
                  <a:extLst>
                    <a:ext uri="{9D8B030D-6E8A-4147-A177-3AD203B41FA5}">
                      <a16:colId xmlns:a16="http://schemas.microsoft.com/office/drawing/2014/main" val="1137105572"/>
                    </a:ext>
                  </a:extLst>
                </a:gridCol>
                <a:gridCol w="2625165">
                  <a:extLst>
                    <a:ext uri="{9D8B030D-6E8A-4147-A177-3AD203B41FA5}">
                      <a16:colId xmlns:a16="http://schemas.microsoft.com/office/drawing/2014/main" val="405008877"/>
                    </a:ext>
                  </a:extLst>
                </a:gridCol>
              </a:tblGrid>
              <a:tr h="560785">
                <a:tc>
                  <a:txBody>
                    <a:bodyPr/>
                    <a:lstStyle/>
                    <a:p>
                      <a:r>
                        <a:rPr lang="en-IN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u="none" dirty="0"/>
                        <a:t>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83859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97988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23653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3344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78823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86435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01503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r>
                        <a:rPr lang="en-IN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642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127A0-E196-6014-318B-3D086A43C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99486"/>
              </p:ext>
            </p:extLst>
          </p:nvPr>
        </p:nvGraphicFramePr>
        <p:xfrm>
          <a:off x="838201" y="1192306"/>
          <a:ext cx="7875495" cy="62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65">
                  <a:extLst>
                    <a:ext uri="{9D8B030D-6E8A-4147-A177-3AD203B41FA5}">
                      <a16:colId xmlns:a16="http://schemas.microsoft.com/office/drawing/2014/main" val="1698417366"/>
                    </a:ext>
                  </a:extLst>
                </a:gridCol>
                <a:gridCol w="2625165">
                  <a:extLst>
                    <a:ext uri="{9D8B030D-6E8A-4147-A177-3AD203B41FA5}">
                      <a16:colId xmlns:a16="http://schemas.microsoft.com/office/drawing/2014/main" val="3572914871"/>
                    </a:ext>
                  </a:extLst>
                </a:gridCol>
                <a:gridCol w="2625165">
                  <a:extLst>
                    <a:ext uri="{9D8B030D-6E8A-4147-A177-3AD203B41FA5}">
                      <a16:colId xmlns:a16="http://schemas.microsoft.com/office/drawing/2014/main" val="4265787476"/>
                    </a:ext>
                  </a:extLst>
                </a:gridCol>
              </a:tblGrid>
              <a:tr h="628400">
                <a:tc>
                  <a:txBody>
                    <a:bodyPr/>
                    <a:lstStyle/>
                    <a:p>
                      <a:r>
                        <a:rPr lang="en-IN" dirty="0"/>
                        <a:t>          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8309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F676B4-93A8-50D8-B255-3905062F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99284"/>
              </p:ext>
            </p:extLst>
          </p:nvPr>
        </p:nvGraphicFramePr>
        <p:xfrm>
          <a:off x="8713696" y="1187388"/>
          <a:ext cx="2554940" cy="6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0">
                  <a:extLst>
                    <a:ext uri="{9D8B030D-6E8A-4147-A177-3AD203B41FA5}">
                      <a16:colId xmlns:a16="http://schemas.microsoft.com/office/drawing/2014/main" val="646523661"/>
                    </a:ext>
                  </a:extLst>
                </a:gridCol>
              </a:tblGrid>
              <a:tr h="628396"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Eucliden</a:t>
                      </a:r>
                      <a:r>
                        <a:rPr lang="en-IN" dirty="0"/>
                        <a:t>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52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6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8D6C-2545-2FC6-A7A6-FCF16921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70965"/>
            <a:ext cx="6225988" cy="824753"/>
          </a:xfrm>
        </p:spPr>
        <p:txBody>
          <a:bodyPr>
            <a:normAutofit/>
          </a:bodyPr>
          <a:lstStyle/>
          <a:p>
            <a:r>
              <a:rPr lang="en-IN" dirty="0"/>
              <a:t>Graphical Representation: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C6365D-2FD4-E939-9980-6E6ADE6D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4" y="2141677"/>
            <a:ext cx="5647484" cy="3181350"/>
          </a:xfrm>
        </p:spPr>
      </p:pic>
    </p:spTree>
    <p:extLst>
      <p:ext uri="{BB962C8B-B14F-4D97-AF65-F5344CB8AC3E}">
        <p14:creationId xmlns:p14="http://schemas.microsoft.com/office/powerpoint/2010/main" val="217452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0FCA-FED4-3F53-D4F1-8207DE3F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340A-3563-5555-1859-9B06DF21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the data table the nearest neighbours are 58kg &amp; 169cm, 55kg &amp; 170cm, 57kg &amp; 173cm in this all cases are Normal.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Here K=3 , Majority of Neighbours are pointing Normal.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 the point at 57kg &amp; 170cm is at Normal.</a:t>
            </a:r>
          </a:p>
        </p:txBody>
      </p:sp>
    </p:spTree>
    <p:extLst>
      <p:ext uri="{BB962C8B-B14F-4D97-AF65-F5344CB8AC3E}">
        <p14:creationId xmlns:p14="http://schemas.microsoft.com/office/powerpoint/2010/main" val="250646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022C-56F8-F18C-F84A-9082BBF1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Does KNN Requires Standardization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C0BA-FEE6-9EE8-9D8E-268B6A31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Yes, Here we use Euclidean Distance so that we definitely have to apply standardization.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 that computational distance will be easy.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9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F30B-DA2D-3D5A-BBA8-BB4CDA3A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Improving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5DA8-6DB7-FC0C-DEEB-3BDADFEA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Weighting examples from the neighborhood.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Measuring “closeness”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“close” examples in a large training set quickly.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D7A9-BE3B-3621-5ED2-D43AA230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C87F-7F5D-650A-A7CA-1C8F6520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KNN 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we need KNN 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do we choose the factor K ?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we use KNN 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KNN Works  with Use Case?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Improving KNN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Disadvantages of KNN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7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246-AC33-721E-F63F-4316E3F5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D96D-969A-75EB-00AA-4C5C518D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Doesn't work well with a large dataset.</a:t>
            </a:r>
          </a:p>
          <a:p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Performance will decreases when features increases because the distance between points become less informative in higher dimensions.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Choosing the right K Value is difficult.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KNN is impacted by the outliers.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</a:t>
            </a: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31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5F66-A04C-9EA7-AAB0-CEEB7767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C5DE-6F74-5126-5681-91E26438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KNN is a simple yet effective algorithm that can be used as a baseline for many machine learning tasks.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it is important to consider its limitations and use it appropriately in the context of the problem at hand.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1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21D0-E461-273F-2C21-BDA7E2A4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487D-C46A-F9B6-14B1-C290A999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https://a.impartus.com/ilc/#/video/id/5354365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2"/>
              </a:rPr>
              <a:t>https://a.impartus.com/ilc/#/video/id/5354365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https://www.youtube.com/watch?v=otolSnbanQk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https://www.youtube.com/watch?v=otolSnbanQk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47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692F-63BE-1C14-3903-1466BD26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B82D-F6D7-20D6-B88E-606AE655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101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500" dirty="0"/>
              <a:t>            </a:t>
            </a:r>
          </a:p>
          <a:p>
            <a:pPr marL="0" indent="0">
              <a:buNone/>
            </a:pPr>
            <a:endParaRPr lang="en-IN" sz="5500" dirty="0"/>
          </a:p>
          <a:p>
            <a:pPr marL="0" indent="0">
              <a:buNone/>
            </a:pPr>
            <a:r>
              <a:rPr lang="en-IN" sz="5500" dirty="0"/>
              <a:t>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32020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26EB-8D44-67E0-6116-D858B966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KNN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D2D6-DE78-9763-929C-D301D5FC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KNN is one of the simplest Supervised ML Algorithm.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KNN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is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supervised machine learning algorithm used for classification and regression.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classifies a data point based on how its neighbours are classified.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KNN stores all available cases and classifies new cases based on a similarity measure.</a:t>
            </a:r>
          </a:p>
        </p:txBody>
      </p:sp>
    </p:spTree>
    <p:extLst>
      <p:ext uri="{BB962C8B-B14F-4D97-AF65-F5344CB8AC3E}">
        <p14:creationId xmlns:p14="http://schemas.microsoft.com/office/powerpoint/2010/main" val="6650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809E-2389-14C3-7AE8-F1FAD68D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0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56B5-3017-80AF-B611-E9969281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 manipulates the training data and classifies the new test data based on distance metrics.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dirty="0"/>
              <a:t>One of the most basic forms of instance learning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KNN is a non-parametric algorithm, which means it does not make any assumptions about the underlying data distribution.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 finds the k-nearest neighbors to the test data, and then classification is performed by the majority of class labels.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3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D17-BB77-30FA-ECE6-16B7FE1A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need KNN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0F5A-969A-B755-A1DE-8DA32C7B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K-Nearest Neighbor, we predict the category of the test point from the available class labels by finding the distance between the test point and trained k nearest feature values. 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Because KNN is based on feature similarity.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 do classification using KNN Classifier.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9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16EF-D8DE-DFB1-E289-4177B07B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choose the factor 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B0B6-638E-FDFF-507D-8B387EFA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we know KNN Algorithm is based on feature similarity by choosing the value K is process called Parameter Tuning.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important for better accuracy.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no pre-defined statistical methods to find the most favorable value of K.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Odd value of k is selected to avoid confusion between two classes of data.</a:t>
            </a:r>
          </a:p>
        </p:txBody>
      </p:sp>
    </p:spTree>
    <p:extLst>
      <p:ext uri="{BB962C8B-B14F-4D97-AF65-F5344CB8AC3E}">
        <p14:creationId xmlns:p14="http://schemas.microsoft.com/office/powerpoint/2010/main" val="320462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175-1C14-4588-F8F0-DE7131A2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7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3541-9842-3B5B-C584-F9053A29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754"/>
            <a:ext cx="10515600" cy="535221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 a random K value and start computing.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select the K entries in our database which are closet to the new sample.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Choosing a small value of K leads to unstable decision boundaries.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substantial K value is better for classification as it leads to smoothening the decision boundaries.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Derive a plot between error rate and K denoting values in a defined range. Then choose the K value as having a minimum error rate.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0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362E-8819-D883-11CC-CB3C1E4B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471"/>
            <a:ext cx="10515600" cy="1138517"/>
          </a:xfrm>
        </p:spPr>
        <p:txBody>
          <a:bodyPr/>
          <a:lstStyle/>
          <a:p>
            <a:r>
              <a:rPr lang="en-IN" dirty="0"/>
              <a:t>Choosing the factor K ?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13A924B-93C4-238A-A744-461C56558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3" y="2438401"/>
            <a:ext cx="3998819" cy="28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EF9D-E85E-08C7-FC97-7B652DC6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we use KNN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330A-E628-79B8-E446-35360E37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data is Labelled(feature names)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KNN is used for both “binary” and “multi-class classification”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Dataset is small 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6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938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Cambria Math</vt:lpstr>
      <vt:lpstr>Söhne</vt:lpstr>
      <vt:lpstr>source-serif-pro</vt:lpstr>
      <vt:lpstr>Wingdings</vt:lpstr>
      <vt:lpstr>Office Theme</vt:lpstr>
      <vt:lpstr>KNN Classification</vt:lpstr>
      <vt:lpstr>Overview</vt:lpstr>
      <vt:lpstr>What is KNN  ?</vt:lpstr>
      <vt:lpstr>PowerPoint Presentation</vt:lpstr>
      <vt:lpstr>Why we need KNN ?</vt:lpstr>
      <vt:lpstr>How do we choose the factor K ?</vt:lpstr>
      <vt:lpstr>PowerPoint Presentation</vt:lpstr>
      <vt:lpstr>Choosing the factor K ?</vt:lpstr>
      <vt:lpstr>When we use KNN ?</vt:lpstr>
      <vt:lpstr>PowerPoint Presentation</vt:lpstr>
      <vt:lpstr>How KNN Works ?</vt:lpstr>
      <vt:lpstr>Given Data:</vt:lpstr>
      <vt:lpstr>On the basis of the given data: </vt:lpstr>
      <vt:lpstr>Calculating Distance:  </vt:lpstr>
      <vt:lpstr>PowerPoint Presentation</vt:lpstr>
      <vt:lpstr>Graphical Representation:</vt:lpstr>
      <vt:lpstr>PowerPoint Presentation</vt:lpstr>
      <vt:lpstr>Does KNN Requires Standardization ?</vt:lpstr>
      <vt:lpstr>Improving KNN</vt:lpstr>
      <vt:lpstr>Disadvantages of KNN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Classification</dc:title>
  <dc:creator>4675 Revanth Kumar Pillutla</dc:creator>
  <cp:lastModifiedBy>4675 Revanth Kumar Pillutla</cp:lastModifiedBy>
  <cp:revision>38</cp:revision>
  <dcterms:created xsi:type="dcterms:W3CDTF">2023-02-16T19:04:51Z</dcterms:created>
  <dcterms:modified xsi:type="dcterms:W3CDTF">2023-02-17T15:51:10Z</dcterms:modified>
</cp:coreProperties>
</file>