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66" d="100"/>
          <a:sy n="66" d="100"/>
        </p:scale>
        <p:origin x="-22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DF87-5E03-4917-9B36-8159235F92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0D2E1D-5B7B-4E4E-BDD4-61EE0E056B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E49BA5-53F8-4061-A011-3C6E895F3AB2}"/>
              </a:ext>
            </a:extLst>
          </p:cNvPr>
          <p:cNvSpPr>
            <a:spLocks noGrp="1"/>
          </p:cNvSpPr>
          <p:nvPr>
            <p:ph type="dt" sz="half" idx="10"/>
          </p:nvPr>
        </p:nvSpPr>
        <p:spPr/>
        <p:txBody>
          <a:bodyPr/>
          <a:lstStyle/>
          <a:p>
            <a:fld id="{18CE588D-3D33-48E7-B3EF-55F9D8245C84}" type="datetimeFigureOut">
              <a:rPr lang="en-IN" smtClean="0"/>
              <a:t>04-11-2023</a:t>
            </a:fld>
            <a:endParaRPr lang="en-IN"/>
          </a:p>
        </p:txBody>
      </p:sp>
      <p:sp>
        <p:nvSpPr>
          <p:cNvPr id="5" name="Footer Placeholder 4">
            <a:extLst>
              <a:ext uri="{FF2B5EF4-FFF2-40B4-BE49-F238E27FC236}">
                <a16:creationId xmlns:a16="http://schemas.microsoft.com/office/drawing/2014/main" id="{3ECF8884-83E3-40DF-8BD1-B8A6FFF5A0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8EFA90-0135-4521-9827-135CC96A2B71}"/>
              </a:ext>
            </a:extLst>
          </p:cNvPr>
          <p:cNvSpPr>
            <a:spLocks noGrp="1"/>
          </p:cNvSpPr>
          <p:nvPr>
            <p:ph type="sldNum" sz="quarter" idx="12"/>
          </p:nvPr>
        </p:nvSpPr>
        <p:spPr/>
        <p:txBody>
          <a:bodyPr/>
          <a:lstStyle/>
          <a:p>
            <a:fld id="{FAAD7CC9-3FB9-4760-A141-27F98FC6685D}" type="slidenum">
              <a:rPr lang="en-IN" smtClean="0"/>
              <a:t>‹#›</a:t>
            </a:fld>
            <a:endParaRPr lang="en-IN"/>
          </a:p>
        </p:txBody>
      </p:sp>
    </p:spTree>
    <p:extLst>
      <p:ext uri="{BB962C8B-B14F-4D97-AF65-F5344CB8AC3E}">
        <p14:creationId xmlns:p14="http://schemas.microsoft.com/office/powerpoint/2010/main" val="2785012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B060E-237A-40BE-BACF-31B9A6B047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C0DB0C-9E41-45DD-95C1-2885E3DC92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6003FC-F5AA-41FF-80D0-B36802268440}"/>
              </a:ext>
            </a:extLst>
          </p:cNvPr>
          <p:cNvSpPr>
            <a:spLocks noGrp="1"/>
          </p:cNvSpPr>
          <p:nvPr>
            <p:ph type="dt" sz="half" idx="10"/>
          </p:nvPr>
        </p:nvSpPr>
        <p:spPr/>
        <p:txBody>
          <a:bodyPr/>
          <a:lstStyle/>
          <a:p>
            <a:fld id="{18CE588D-3D33-48E7-B3EF-55F9D8245C84}" type="datetimeFigureOut">
              <a:rPr lang="en-IN" smtClean="0"/>
              <a:t>04-11-2023</a:t>
            </a:fld>
            <a:endParaRPr lang="en-IN"/>
          </a:p>
        </p:txBody>
      </p:sp>
      <p:sp>
        <p:nvSpPr>
          <p:cNvPr id="5" name="Footer Placeholder 4">
            <a:extLst>
              <a:ext uri="{FF2B5EF4-FFF2-40B4-BE49-F238E27FC236}">
                <a16:creationId xmlns:a16="http://schemas.microsoft.com/office/drawing/2014/main" id="{1AEA7999-5E57-4EE9-805F-246D93E183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725A41-7AA1-4DA6-9F79-49CA7BD9DDC2}"/>
              </a:ext>
            </a:extLst>
          </p:cNvPr>
          <p:cNvSpPr>
            <a:spLocks noGrp="1"/>
          </p:cNvSpPr>
          <p:nvPr>
            <p:ph type="sldNum" sz="quarter" idx="12"/>
          </p:nvPr>
        </p:nvSpPr>
        <p:spPr/>
        <p:txBody>
          <a:bodyPr/>
          <a:lstStyle/>
          <a:p>
            <a:fld id="{FAAD7CC9-3FB9-4760-A141-27F98FC6685D}" type="slidenum">
              <a:rPr lang="en-IN" smtClean="0"/>
              <a:t>‹#›</a:t>
            </a:fld>
            <a:endParaRPr lang="en-IN"/>
          </a:p>
        </p:txBody>
      </p:sp>
    </p:spTree>
    <p:extLst>
      <p:ext uri="{BB962C8B-B14F-4D97-AF65-F5344CB8AC3E}">
        <p14:creationId xmlns:p14="http://schemas.microsoft.com/office/powerpoint/2010/main" val="1559694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535222-2B0B-4CA0-B294-E8C2D39B5C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3E1C2A-6449-4215-B5E8-B241EBFF02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174E7C-07EF-4E29-AC49-E4B99FA40948}"/>
              </a:ext>
            </a:extLst>
          </p:cNvPr>
          <p:cNvSpPr>
            <a:spLocks noGrp="1"/>
          </p:cNvSpPr>
          <p:nvPr>
            <p:ph type="dt" sz="half" idx="10"/>
          </p:nvPr>
        </p:nvSpPr>
        <p:spPr/>
        <p:txBody>
          <a:bodyPr/>
          <a:lstStyle/>
          <a:p>
            <a:fld id="{18CE588D-3D33-48E7-B3EF-55F9D8245C84}" type="datetimeFigureOut">
              <a:rPr lang="en-IN" smtClean="0"/>
              <a:t>04-11-2023</a:t>
            </a:fld>
            <a:endParaRPr lang="en-IN"/>
          </a:p>
        </p:txBody>
      </p:sp>
      <p:sp>
        <p:nvSpPr>
          <p:cNvPr id="5" name="Footer Placeholder 4">
            <a:extLst>
              <a:ext uri="{FF2B5EF4-FFF2-40B4-BE49-F238E27FC236}">
                <a16:creationId xmlns:a16="http://schemas.microsoft.com/office/drawing/2014/main" id="{843BA94C-C9A8-4103-AE28-46062D0B4A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4E1056-71B2-4C09-8A8F-EE85845A71D1}"/>
              </a:ext>
            </a:extLst>
          </p:cNvPr>
          <p:cNvSpPr>
            <a:spLocks noGrp="1"/>
          </p:cNvSpPr>
          <p:nvPr>
            <p:ph type="sldNum" sz="quarter" idx="12"/>
          </p:nvPr>
        </p:nvSpPr>
        <p:spPr/>
        <p:txBody>
          <a:bodyPr/>
          <a:lstStyle/>
          <a:p>
            <a:fld id="{FAAD7CC9-3FB9-4760-A141-27F98FC6685D}" type="slidenum">
              <a:rPr lang="en-IN" smtClean="0"/>
              <a:t>‹#›</a:t>
            </a:fld>
            <a:endParaRPr lang="en-IN"/>
          </a:p>
        </p:txBody>
      </p:sp>
    </p:spTree>
    <p:extLst>
      <p:ext uri="{BB962C8B-B14F-4D97-AF65-F5344CB8AC3E}">
        <p14:creationId xmlns:p14="http://schemas.microsoft.com/office/powerpoint/2010/main" val="668230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9EF61-AD3D-4A8D-8CBF-E7AF04E414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64FA97-5834-4EA2-A5F5-9D733E47E9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5A760F-5E31-48E0-9F88-BEBD3309E5E1}"/>
              </a:ext>
            </a:extLst>
          </p:cNvPr>
          <p:cNvSpPr>
            <a:spLocks noGrp="1"/>
          </p:cNvSpPr>
          <p:nvPr>
            <p:ph type="dt" sz="half" idx="10"/>
          </p:nvPr>
        </p:nvSpPr>
        <p:spPr/>
        <p:txBody>
          <a:bodyPr/>
          <a:lstStyle/>
          <a:p>
            <a:fld id="{18CE588D-3D33-48E7-B3EF-55F9D8245C84}" type="datetimeFigureOut">
              <a:rPr lang="en-IN" smtClean="0"/>
              <a:t>04-11-2023</a:t>
            </a:fld>
            <a:endParaRPr lang="en-IN"/>
          </a:p>
        </p:txBody>
      </p:sp>
      <p:sp>
        <p:nvSpPr>
          <p:cNvPr id="5" name="Footer Placeholder 4">
            <a:extLst>
              <a:ext uri="{FF2B5EF4-FFF2-40B4-BE49-F238E27FC236}">
                <a16:creationId xmlns:a16="http://schemas.microsoft.com/office/drawing/2014/main" id="{865E0412-2E1D-468F-91BC-8DC2A14283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BE966F-D4A5-438A-90C1-274F268C6A86}"/>
              </a:ext>
            </a:extLst>
          </p:cNvPr>
          <p:cNvSpPr>
            <a:spLocks noGrp="1"/>
          </p:cNvSpPr>
          <p:nvPr>
            <p:ph type="sldNum" sz="quarter" idx="12"/>
          </p:nvPr>
        </p:nvSpPr>
        <p:spPr/>
        <p:txBody>
          <a:bodyPr/>
          <a:lstStyle/>
          <a:p>
            <a:fld id="{FAAD7CC9-3FB9-4760-A141-27F98FC6685D}" type="slidenum">
              <a:rPr lang="en-IN" smtClean="0"/>
              <a:t>‹#›</a:t>
            </a:fld>
            <a:endParaRPr lang="en-IN"/>
          </a:p>
        </p:txBody>
      </p:sp>
    </p:spTree>
    <p:extLst>
      <p:ext uri="{BB962C8B-B14F-4D97-AF65-F5344CB8AC3E}">
        <p14:creationId xmlns:p14="http://schemas.microsoft.com/office/powerpoint/2010/main" val="3508330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82EDF-C52E-4CF5-B465-175AEA8342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6E7C32-6392-47FC-853C-EF2EFEC166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790EEC-5F4E-4875-B27C-0608D404C1EF}"/>
              </a:ext>
            </a:extLst>
          </p:cNvPr>
          <p:cNvSpPr>
            <a:spLocks noGrp="1"/>
          </p:cNvSpPr>
          <p:nvPr>
            <p:ph type="dt" sz="half" idx="10"/>
          </p:nvPr>
        </p:nvSpPr>
        <p:spPr/>
        <p:txBody>
          <a:bodyPr/>
          <a:lstStyle/>
          <a:p>
            <a:fld id="{18CE588D-3D33-48E7-B3EF-55F9D8245C84}" type="datetimeFigureOut">
              <a:rPr lang="en-IN" smtClean="0"/>
              <a:t>04-11-2023</a:t>
            </a:fld>
            <a:endParaRPr lang="en-IN"/>
          </a:p>
        </p:txBody>
      </p:sp>
      <p:sp>
        <p:nvSpPr>
          <p:cNvPr id="5" name="Footer Placeholder 4">
            <a:extLst>
              <a:ext uri="{FF2B5EF4-FFF2-40B4-BE49-F238E27FC236}">
                <a16:creationId xmlns:a16="http://schemas.microsoft.com/office/drawing/2014/main" id="{4D40CB2F-59BA-40F5-86CF-04A9531AA9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480906-987C-4BC8-BD42-7E815471B3C0}"/>
              </a:ext>
            </a:extLst>
          </p:cNvPr>
          <p:cNvSpPr>
            <a:spLocks noGrp="1"/>
          </p:cNvSpPr>
          <p:nvPr>
            <p:ph type="sldNum" sz="quarter" idx="12"/>
          </p:nvPr>
        </p:nvSpPr>
        <p:spPr/>
        <p:txBody>
          <a:bodyPr/>
          <a:lstStyle/>
          <a:p>
            <a:fld id="{FAAD7CC9-3FB9-4760-A141-27F98FC6685D}" type="slidenum">
              <a:rPr lang="en-IN" smtClean="0"/>
              <a:t>‹#›</a:t>
            </a:fld>
            <a:endParaRPr lang="en-IN"/>
          </a:p>
        </p:txBody>
      </p:sp>
    </p:spTree>
    <p:extLst>
      <p:ext uri="{BB962C8B-B14F-4D97-AF65-F5344CB8AC3E}">
        <p14:creationId xmlns:p14="http://schemas.microsoft.com/office/powerpoint/2010/main" val="2940398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AF742-5CD7-49F0-A2FE-F67DBDDE27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F35795-41F5-4E58-A2F9-CEBB160109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B612CB-F6A5-4E3C-A250-E2D3840D99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4D8F4DA-BDEB-4B9C-87B6-6BB43707FC1F}"/>
              </a:ext>
            </a:extLst>
          </p:cNvPr>
          <p:cNvSpPr>
            <a:spLocks noGrp="1"/>
          </p:cNvSpPr>
          <p:nvPr>
            <p:ph type="dt" sz="half" idx="10"/>
          </p:nvPr>
        </p:nvSpPr>
        <p:spPr/>
        <p:txBody>
          <a:bodyPr/>
          <a:lstStyle/>
          <a:p>
            <a:fld id="{18CE588D-3D33-48E7-B3EF-55F9D8245C84}" type="datetimeFigureOut">
              <a:rPr lang="en-IN" smtClean="0"/>
              <a:t>04-11-2023</a:t>
            </a:fld>
            <a:endParaRPr lang="en-IN"/>
          </a:p>
        </p:txBody>
      </p:sp>
      <p:sp>
        <p:nvSpPr>
          <p:cNvPr id="6" name="Footer Placeholder 5">
            <a:extLst>
              <a:ext uri="{FF2B5EF4-FFF2-40B4-BE49-F238E27FC236}">
                <a16:creationId xmlns:a16="http://schemas.microsoft.com/office/drawing/2014/main" id="{4A431078-233B-46EA-8E92-30C20DB37A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80ECC4-2436-4265-965B-AD69ADDC888B}"/>
              </a:ext>
            </a:extLst>
          </p:cNvPr>
          <p:cNvSpPr>
            <a:spLocks noGrp="1"/>
          </p:cNvSpPr>
          <p:nvPr>
            <p:ph type="sldNum" sz="quarter" idx="12"/>
          </p:nvPr>
        </p:nvSpPr>
        <p:spPr/>
        <p:txBody>
          <a:bodyPr/>
          <a:lstStyle/>
          <a:p>
            <a:fld id="{FAAD7CC9-3FB9-4760-A141-27F98FC6685D}" type="slidenum">
              <a:rPr lang="en-IN" smtClean="0"/>
              <a:t>‹#›</a:t>
            </a:fld>
            <a:endParaRPr lang="en-IN"/>
          </a:p>
        </p:txBody>
      </p:sp>
    </p:spTree>
    <p:extLst>
      <p:ext uri="{BB962C8B-B14F-4D97-AF65-F5344CB8AC3E}">
        <p14:creationId xmlns:p14="http://schemas.microsoft.com/office/powerpoint/2010/main" val="3938257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F6CA1-91A6-4B54-BFD3-A6392F5314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AF9A71-A15F-46B6-9715-716F7283DB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B0819E-2A69-41FE-B35C-25F69ECE9D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0C5951-40E4-4698-8F18-AA76BF8A84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BCDC2F-0473-479B-949F-35F0D1EA7C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C2D380-0BE7-45EE-A5B6-922BA83E387A}"/>
              </a:ext>
            </a:extLst>
          </p:cNvPr>
          <p:cNvSpPr>
            <a:spLocks noGrp="1"/>
          </p:cNvSpPr>
          <p:nvPr>
            <p:ph type="dt" sz="half" idx="10"/>
          </p:nvPr>
        </p:nvSpPr>
        <p:spPr/>
        <p:txBody>
          <a:bodyPr/>
          <a:lstStyle/>
          <a:p>
            <a:fld id="{18CE588D-3D33-48E7-B3EF-55F9D8245C84}" type="datetimeFigureOut">
              <a:rPr lang="en-IN" smtClean="0"/>
              <a:t>04-11-2023</a:t>
            </a:fld>
            <a:endParaRPr lang="en-IN"/>
          </a:p>
        </p:txBody>
      </p:sp>
      <p:sp>
        <p:nvSpPr>
          <p:cNvPr id="8" name="Footer Placeholder 7">
            <a:extLst>
              <a:ext uri="{FF2B5EF4-FFF2-40B4-BE49-F238E27FC236}">
                <a16:creationId xmlns:a16="http://schemas.microsoft.com/office/drawing/2014/main" id="{A89889F1-F66A-4958-B782-292A4CA4FD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01BA89-4242-44C0-AC5F-E984E2326A44}"/>
              </a:ext>
            </a:extLst>
          </p:cNvPr>
          <p:cNvSpPr>
            <a:spLocks noGrp="1"/>
          </p:cNvSpPr>
          <p:nvPr>
            <p:ph type="sldNum" sz="quarter" idx="12"/>
          </p:nvPr>
        </p:nvSpPr>
        <p:spPr/>
        <p:txBody>
          <a:bodyPr/>
          <a:lstStyle/>
          <a:p>
            <a:fld id="{FAAD7CC9-3FB9-4760-A141-27F98FC6685D}" type="slidenum">
              <a:rPr lang="en-IN" smtClean="0"/>
              <a:t>‹#›</a:t>
            </a:fld>
            <a:endParaRPr lang="en-IN"/>
          </a:p>
        </p:txBody>
      </p:sp>
    </p:spTree>
    <p:extLst>
      <p:ext uri="{BB962C8B-B14F-4D97-AF65-F5344CB8AC3E}">
        <p14:creationId xmlns:p14="http://schemas.microsoft.com/office/powerpoint/2010/main" val="1089389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61079-81FB-40BD-B05A-0C1B1A628F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1CF715-F5C2-4E45-B7FB-4E66F1F78C19}"/>
              </a:ext>
            </a:extLst>
          </p:cNvPr>
          <p:cNvSpPr>
            <a:spLocks noGrp="1"/>
          </p:cNvSpPr>
          <p:nvPr>
            <p:ph type="dt" sz="half" idx="10"/>
          </p:nvPr>
        </p:nvSpPr>
        <p:spPr/>
        <p:txBody>
          <a:bodyPr/>
          <a:lstStyle/>
          <a:p>
            <a:fld id="{18CE588D-3D33-48E7-B3EF-55F9D8245C84}" type="datetimeFigureOut">
              <a:rPr lang="en-IN" smtClean="0"/>
              <a:t>04-11-2023</a:t>
            </a:fld>
            <a:endParaRPr lang="en-IN"/>
          </a:p>
        </p:txBody>
      </p:sp>
      <p:sp>
        <p:nvSpPr>
          <p:cNvPr id="4" name="Footer Placeholder 3">
            <a:extLst>
              <a:ext uri="{FF2B5EF4-FFF2-40B4-BE49-F238E27FC236}">
                <a16:creationId xmlns:a16="http://schemas.microsoft.com/office/drawing/2014/main" id="{E7B5D504-0FC6-4D6D-B6A7-EFB33126BCC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6B8BF7-DAA9-4EBC-9922-191CDBEABC9E}"/>
              </a:ext>
            </a:extLst>
          </p:cNvPr>
          <p:cNvSpPr>
            <a:spLocks noGrp="1"/>
          </p:cNvSpPr>
          <p:nvPr>
            <p:ph type="sldNum" sz="quarter" idx="12"/>
          </p:nvPr>
        </p:nvSpPr>
        <p:spPr/>
        <p:txBody>
          <a:bodyPr/>
          <a:lstStyle/>
          <a:p>
            <a:fld id="{FAAD7CC9-3FB9-4760-A141-27F98FC6685D}" type="slidenum">
              <a:rPr lang="en-IN" smtClean="0"/>
              <a:t>‹#›</a:t>
            </a:fld>
            <a:endParaRPr lang="en-IN"/>
          </a:p>
        </p:txBody>
      </p:sp>
    </p:spTree>
    <p:extLst>
      <p:ext uri="{BB962C8B-B14F-4D97-AF65-F5344CB8AC3E}">
        <p14:creationId xmlns:p14="http://schemas.microsoft.com/office/powerpoint/2010/main" val="2598488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7F0155-7AEA-42F0-A0FB-14139B8450F0}"/>
              </a:ext>
            </a:extLst>
          </p:cNvPr>
          <p:cNvSpPr>
            <a:spLocks noGrp="1"/>
          </p:cNvSpPr>
          <p:nvPr>
            <p:ph type="dt" sz="half" idx="10"/>
          </p:nvPr>
        </p:nvSpPr>
        <p:spPr/>
        <p:txBody>
          <a:bodyPr/>
          <a:lstStyle/>
          <a:p>
            <a:fld id="{18CE588D-3D33-48E7-B3EF-55F9D8245C84}" type="datetimeFigureOut">
              <a:rPr lang="en-IN" smtClean="0"/>
              <a:t>04-11-2023</a:t>
            </a:fld>
            <a:endParaRPr lang="en-IN"/>
          </a:p>
        </p:txBody>
      </p:sp>
      <p:sp>
        <p:nvSpPr>
          <p:cNvPr id="3" name="Footer Placeholder 2">
            <a:extLst>
              <a:ext uri="{FF2B5EF4-FFF2-40B4-BE49-F238E27FC236}">
                <a16:creationId xmlns:a16="http://schemas.microsoft.com/office/drawing/2014/main" id="{3FC790C6-8E51-4A88-ADBF-B8A0FFC7820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46B67AB-5CA6-4CE7-9BC1-9A9E09B6E102}"/>
              </a:ext>
            </a:extLst>
          </p:cNvPr>
          <p:cNvSpPr>
            <a:spLocks noGrp="1"/>
          </p:cNvSpPr>
          <p:nvPr>
            <p:ph type="sldNum" sz="quarter" idx="12"/>
          </p:nvPr>
        </p:nvSpPr>
        <p:spPr/>
        <p:txBody>
          <a:bodyPr/>
          <a:lstStyle/>
          <a:p>
            <a:fld id="{FAAD7CC9-3FB9-4760-A141-27F98FC6685D}" type="slidenum">
              <a:rPr lang="en-IN" smtClean="0"/>
              <a:t>‹#›</a:t>
            </a:fld>
            <a:endParaRPr lang="en-IN"/>
          </a:p>
        </p:txBody>
      </p:sp>
    </p:spTree>
    <p:extLst>
      <p:ext uri="{BB962C8B-B14F-4D97-AF65-F5344CB8AC3E}">
        <p14:creationId xmlns:p14="http://schemas.microsoft.com/office/powerpoint/2010/main" val="880468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6A930-FF2D-4A7A-ADD0-A32B293361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5600D1-5FBF-4480-BE95-EBAB41AFE3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446531F-0484-4B43-8D8B-A8CF35527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1F090D-88CC-439A-B52C-2C83A38D1467}"/>
              </a:ext>
            </a:extLst>
          </p:cNvPr>
          <p:cNvSpPr>
            <a:spLocks noGrp="1"/>
          </p:cNvSpPr>
          <p:nvPr>
            <p:ph type="dt" sz="half" idx="10"/>
          </p:nvPr>
        </p:nvSpPr>
        <p:spPr/>
        <p:txBody>
          <a:bodyPr/>
          <a:lstStyle/>
          <a:p>
            <a:fld id="{18CE588D-3D33-48E7-B3EF-55F9D8245C84}" type="datetimeFigureOut">
              <a:rPr lang="en-IN" smtClean="0"/>
              <a:t>04-11-2023</a:t>
            </a:fld>
            <a:endParaRPr lang="en-IN"/>
          </a:p>
        </p:txBody>
      </p:sp>
      <p:sp>
        <p:nvSpPr>
          <p:cNvPr id="6" name="Footer Placeholder 5">
            <a:extLst>
              <a:ext uri="{FF2B5EF4-FFF2-40B4-BE49-F238E27FC236}">
                <a16:creationId xmlns:a16="http://schemas.microsoft.com/office/drawing/2014/main" id="{066EDFD6-978A-41E4-A2F8-FB86C7085B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F6BCD0-BF17-416A-9198-4241B4881DB2}"/>
              </a:ext>
            </a:extLst>
          </p:cNvPr>
          <p:cNvSpPr>
            <a:spLocks noGrp="1"/>
          </p:cNvSpPr>
          <p:nvPr>
            <p:ph type="sldNum" sz="quarter" idx="12"/>
          </p:nvPr>
        </p:nvSpPr>
        <p:spPr/>
        <p:txBody>
          <a:bodyPr/>
          <a:lstStyle/>
          <a:p>
            <a:fld id="{FAAD7CC9-3FB9-4760-A141-27F98FC6685D}" type="slidenum">
              <a:rPr lang="en-IN" smtClean="0"/>
              <a:t>‹#›</a:t>
            </a:fld>
            <a:endParaRPr lang="en-IN"/>
          </a:p>
        </p:txBody>
      </p:sp>
    </p:spTree>
    <p:extLst>
      <p:ext uri="{BB962C8B-B14F-4D97-AF65-F5344CB8AC3E}">
        <p14:creationId xmlns:p14="http://schemas.microsoft.com/office/powerpoint/2010/main" val="4214545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1B63-A594-4E52-B60C-4DA6013A95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F2A118-A09E-465B-B3BB-EA20C41C9F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66B67F-A672-41ED-A3B4-031A38B7C3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3296C7-0F2F-49BE-A2EE-151B2E8C4268}"/>
              </a:ext>
            </a:extLst>
          </p:cNvPr>
          <p:cNvSpPr>
            <a:spLocks noGrp="1"/>
          </p:cNvSpPr>
          <p:nvPr>
            <p:ph type="dt" sz="half" idx="10"/>
          </p:nvPr>
        </p:nvSpPr>
        <p:spPr/>
        <p:txBody>
          <a:bodyPr/>
          <a:lstStyle/>
          <a:p>
            <a:fld id="{18CE588D-3D33-48E7-B3EF-55F9D8245C84}" type="datetimeFigureOut">
              <a:rPr lang="en-IN" smtClean="0"/>
              <a:t>04-11-2023</a:t>
            </a:fld>
            <a:endParaRPr lang="en-IN"/>
          </a:p>
        </p:txBody>
      </p:sp>
      <p:sp>
        <p:nvSpPr>
          <p:cNvPr id="6" name="Footer Placeholder 5">
            <a:extLst>
              <a:ext uri="{FF2B5EF4-FFF2-40B4-BE49-F238E27FC236}">
                <a16:creationId xmlns:a16="http://schemas.microsoft.com/office/drawing/2014/main" id="{7C868E39-FB9F-4E49-B9BA-C67B76254A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E30411-4497-419B-A72A-54F87352B8D4}"/>
              </a:ext>
            </a:extLst>
          </p:cNvPr>
          <p:cNvSpPr>
            <a:spLocks noGrp="1"/>
          </p:cNvSpPr>
          <p:nvPr>
            <p:ph type="sldNum" sz="quarter" idx="12"/>
          </p:nvPr>
        </p:nvSpPr>
        <p:spPr/>
        <p:txBody>
          <a:bodyPr/>
          <a:lstStyle/>
          <a:p>
            <a:fld id="{FAAD7CC9-3FB9-4760-A141-27F98FC6685D}" type="slidenum">
              <a:rPr lang="en-IN" smtClean="0"/>
              <a:t>‹#›</a:t>
            </a:fld>
            <a:endParaRPr lang="en-IN"/>
          </a:p>
        </p:txBody>
      </p:sp>
    </p:spTree>
    <p:extLst>
      <p:ext uri="{BB962C8B-B14F-4D97-AF65-F5344CB8AC3E}">
        <p14:creationId xmlns:p14="http://schemas.microsoft.com/office/powerpoint/2010/main" val="1417978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63C928-E349-429B-87BF-55F86608E4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5DF5C6-70C1-40FB-B7D0-F45F4CF738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C293C1-9195-4432-BBBF-19765659A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CE588D-3D33-48E7-B3EF-55F9D8245C84}" type="datetimeFigureOut">
              <a:rPr lang="en-IN" smtClean="0"/>
              <a:t>04-11-2023</a:t>
            </a:fld>
            <a:endParaRPr lang="en-IN"/>
          </a:p>
        </p:txBody>
      </p:sp>
      <p:sp>
        <p:nvSpPr>
          <p:cNvPr id="5" name="Footer Placeholder 4">
            <a:extLst>
              <a:ext uri="{FF2B5EF4-FFF2-40B4-BE49-F238E27FC236}">
                <a16:creationId xmlns:a16="http://schemas.microsoft.com/office/drawing/2014/main" id="{1A9ABA2D-12FD-4FBD-8817-A8FC2E4135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D56736-262F-473F-8E75-A2D6FD4B13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D7CC9-3FB9-4760-A141-27F98FC6685D}" type="slidenum">
              <a:rPr lang="en-IN" smtClean="0"/>
              <a:t>‹#›</a:t>
            </a:fld>
            <a:endParaRPr lang="en-IN"/>
          </a:p>
        </p:txBody>
      </p:sp>
    </p:spTree>
    <p:extLst>
      <p:ext uri="{BB962C8B-B14F-4D97-AF65-F5344CB8AC3E}">
        <p14:creationId xmlns:p14="http://schemas.microsoft.com/office/powerpoint/2010/main" val="3854073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9B698-94D7-4364-AF6C-45D56375B91C}"/>
              </a:ext>
            </a:extLst>
          </p:cNvPr>
          <p:cNvSpPr>
            <a:spLocks noGrp="1"/>
          </p:cNvSpPr>
          <p:nvPr>
            <p:ph type="title"/>
          </p:nvPr>
        </p:nvSpPr>
        <p:spPr/>
        <p:txBody>
          <a:bodyPr>
            <a:normAutofit fontScale="90000"/>
          </a:bodyPr>
          <a:lstStyle/>
          <a:p>
            <a:pPr rtl="0">
              <a:spcBef>
                <a:spcPts val="0"/>
              </a:spcBef>
              <a:spcAft>
                <a:spcPts val="0"/>
              </a:spcAft>
            </a:pPr>
            <a:r>
              <a:rPr lang="en-IN" sz="2000" b="1" i="0" dirty="0">
                <a:solidFill>
                  <a:srgbClr val="000000"/>
                </a:solidFill>
                <a:effectLst/>
                <a:latin typeface="Arial" panose="020B0604020202020204" pitchFamily="34" charset="0"/>
              </a:rPr>
              <a:t>                        </a:t>
            </a:r>
            <a:br>
              <a:rPr lang="en-IN" sz="2000" b="1" i="0" dirty="0">
                <a:solidFill>
                  <a:srgbClr val="000000"/>
                </a:solidFill>
                <a:effectLst/>
                <a:latin typeface="Arial" panose="020B0604020202020204" pitchFamily="34" charset="0"/>
              </a:rPr>
            </a:br>
            <a:br>
              <a:rPr lang="en-IN" sz="2000" b="1" i="0" dirty="0">
                <a:solidFill>
                  <a:srgbClr val="000000"/>
                </a:solidFill>
                <a:effectLst/>
                <a:latin typeface="Arial" panose="020B0604020202020204" pitchFamily="34" charset="0"/>
              </a:rPr>
            </a:br>
            <a:br>
              <a:rPr lang="en-IN" sz="2700" b="1" i="0" dirty="0">
                <a:solidFill>
                  <a:srgbClr val="000000"/>
                </a:solidFill>
                <a:effectLst/>
                <a:latin typeface="Arial" panose="020B0604020202020204" pitchFamily="34" charset="0"/>
              </a:rPr>
            </a:br>
            <a:br>
              <a:rPr lang="en-IN" sz="2000" b="1" i="0" dirty="0">
                <a:solidFill>
                  <a:srgbClr val="000000"/>
                </a:solidFill>
                <a:effectLst/>
                <a:latin typeface="Arial" panose="020B0604020202020204" pitchFamily="34" charset="0"/>
              </a:rPr>
            </a:br>
            <a:br>
              <a:rPr lang="en-IN" sz="2000" b="1" i="0" dirty="0">
                <a:solidFill>
                  <a:srgbClr val="000000"/>
                </a:solidFill>
                <a:effectLst/>
                <a:latin typeface="Arial" panose="020B0604020202020204" pitchFamily="34" charset="0"/>
              </a:rPr>
            </a:br>
            <a:r>
              <a:rPr lang="en-IN" sz="2000" b="1" i="0" dirty="0">
                <a:solidFill>
                  <a:srgbClr val="000000"/>
                </a:solidFill>
                <a:effectLst/>
                <a:latin typeface="Arial" panose="020B0604020202020204" pitchFamily="34" charset="0"/>
              </a:rPr>
              <a:t>                                  </a:t>
            </a:r>
            <a:br>
              <a:rPr lang="en-IN" sz="1000" dirty="0"/>
            </a:br>
            <a:br>
              <a:rPr lang="en-IN" sz="2000" b="1" i="0" dirty="0">
                <a:solidFill>
                  <a:srgbClr val="000000"/>
                </a:solidFill>
                <a:effectLst/>
                <a:latin typeface="Arial" panose="020B0604020202020204" pitchFamily="34" charset="0"/>
              </a:rPr>
            </a:br>
            <a:r>
              <a:rPr lang="en-IN" sz="2000" b="1" i="0" dirty="0">
                <a:solidFill>
                  <a:srgbClr val="000000"/>
                </a:solidFill>
                <a:effectLst/>
                <a:latin typeface="Arial" panose="020B0604020202020204" pitchFamily="34" charset="0"/>
              </a:rPr>
              <a:t>                         </a:t>
            </a:r>
            <a:r>
              <a:rPr lang="en-IN" sz="1600" b="1" i="0" dirty="0">
                <a:solidFill>
                  <a:srgbClr val="000000"/>
                </a:solidFill>
                <a:effectLst/>
                <a:latin typeface="Arial" panose="020B0604020202020204" pitchFamily="34" charset="0"/>
              </a:rPr>
              <a:t> </a:t>
            </a:r>
            <a:r>
              <a:rPr lang="en-IN" sz="2000" b="1" i="0" dirty="0">
                <a:solidFill>
                  <a:srgbClr val="000000"/>
                </a:solidFill>
                <a:effectLst/>
                <a:latin typeface="Arial" panose="020B0604020202020204" pitchFamily="34" charset="0"/>
              </a:rPr>
              <a:t>  </a:t>
            </a:r>
            <a:br>
              <a:rPr lang="en-IN" sz="2000" b="1" i="0" dirty="0">
                <a:solidFill>
                  <a:srgbClr val="000000"/>
                </a:solidFill>
                <a:effectLst/>
                <a:latin typeface="Arial" panose="020B0604020202020204" pitchFamily="34" charset="0"/>
              </a:rPr>
            </a:br>
            <a:br>
              <a:rPr lang="en-IN" sz="2000" b="1" i="0" dirty="0">
                <a:solidFill>
                  <a:srgbClr val="000000"/>
                </a:solidFill>
                <a:effectLst/>
                <a:latin typeface="Arial" panose="020B0604020202020204" pitchFamily="34" charset="0"/>
              </a:rPr>
            </a:br>
            <a:br>
              <a:rPr lang="en-IN" sz="2000" b="1" i="0" dirty="0">
                <a:solidFill>
                  <a:srgbClr val="000000"/>
                </a:solidFill>
                <a:effectLst/>
                <a:latin typeface="Arial" panose="020B0604020202020204" pitchFamily="34" charset="0"/>
              </a:rPr>
            </a:br>
            <a:br>
              <a:rPr lang="en-IN" sz="2000" b="0" dirty="0">
                <a:effectLst/>
              </a:rPr>
            </a:br>
            <a:br>
              <a:rPr lang="en-IN" dirty="0"/>
            </a:br>
            <a:endParaRPr lang="en-IN" dirty="0"/>
          </a:p>
        </p:txBody>
      </p:sp>
      <p:sp>
        <p:nvSpPr>
          <p:cNvPr id="5" name="Content Placeholder 4">
            <a:extLst>
              <a:ext uri="{FF2B5EF4-FFF2-40B4-BE49-F238E27FC236}">
                <a16:creationId xmlns:a16="http://schemas.microsoft.com/office/drawing/2014/main" id="{C22D51BC-24FB-4BC4-BEE6-4C45EF2E3B67}"/>
              </a:ext>
            </a:extLst>
          </p:cNvPr>
          <p:cNvSpPr>
            <a:spLocks noGrp="1"/>
          </p:cNvSpPr>
          <p:nvPr>
            <p:ph sz="half" idx="1"/>
          </p:nvPr>
        </p:nvSpPr>
        <p:spPr>
          <a:xfrm>
            <a:off x="460407" y="1581655"/>
            <a:ext cx="7180447" cy="4351338"/>
          </a:xfrm>
        </p:spPr>
        <p:txBody>
          <a:bodyPr/>
          <a:lstStyle/>
          <a:p>
            <a:pPr marL="0" indent="0">
              <a:buNone/>
            </a:pPr>
            <a:endParaRPr lang="en-IN" sz="1800" b="1" i="0" u="sng" dirty="0">
              <a:solidFill>
                <a:srgbClr val="000000"/>
              </a:solidFill>
              <a:effectLst/>
              <a:latin typeface="Arial" panose="020B0604020202020204" pitchFamily="34" charset="0"/>
            </a:endParaRPr>
          </a:p>
          <a:p>
            <a:pPr marL="0" indent="0">
              <a:buNone/>
            </a:pPr>
            <a:endParaRPr lang="en-IN" sz="1800" b="1" u="sng" dirty="0">
              <a:solidFill>
                <a:srgbClr val="000000"/>
              </a:solidFill>
              <a:latin typeface="Arial" panose="020B0604020202020204" pitchFamily="34" charset="0"/>
            </a:endParaRPr>
          </a:p>
          <a:p>
            <a:pPr marL="0" indent="0">
              <a:buNone/>
            </a:pPr>
            <a:r>
              <a:rPr lang="en-IN" sz="2400" b="1" i="0" u="sng" dirty="0">
                <a:solidFill>
                  <a:srgbClr val="000000"/>
                </a:solidFill>
                <a:effectLst/>
                <a:latin typeface="Arial" panose="020B0604020202020204" pitchFamily="34" charset="0"/>
              </a:rPr>
              <a:t>Machine Learning Prediction of Foodborne Disease Pathogens:</a:t>
            </a:r>
            <a:r>
              <a:rPr lang="en-IN" sz="2400" b="1" i="0" u="sng" strike="noStrike" dirty="0">
                <a:solidFill>
                  <a:srgbClr val="000000"/>
                </a:solidFill>
                <a:effectLst/>
                <a:latin typeface="Arial" panose="020B0604020202020204" pitchFamily="34" charset="0"/>
              </a:rPr>
              <a:t> </a:t>
            </a:r>
          </a:p>
          <a:p>
            <a:pPr marL="0" indent="0">
              <a:buNone/>
            </a:pPr>
            <a:r>
              <a:rPr lang="en-IN" sz="2400" b="1" i="0" u="sng" dirty="0">
                <a:solidFill>
                  <a:srgbClr val="000000"/>
                </a:solidFill>
                <a:effectLst/>
                <a:latin typeface="Arial" panose="020B0604020202020204" pitchFamily="34" charset="0"/>
              </a:rPr>
              <a:t>Algorithm Development and Validation Study</a:t>
            </a:r>
            <a:r>
              <a:rPr lang="en-IN" sz="2400" b="1" i="0" dirty="0">
                <a:solidFill>
                  <a:srgbClr val="000000"/>
                </a:solidFill>
                <a:effectLst/>
                <a:latin typeface="Arial" panose="020B0604020202020204" pitchFamily="34" charset="0"/>
              </a:rPr>
              <a:t> </a:t>
            </a:r>
            <a:r>
              <a:rPr lang="en-IN" sz="1800" b="1" i="0" dirty="0">
                <a:solidFill>
                  <a:srgbClr val="000000"/>
                </a:solidFill>
                <a:effectLst/>
                <a:latin typeface="Arial" panose="020B0604020202020204" pitchFamily="34" charset="0"/>
              </a:rPr>
              <a:t>         </a:t>
            </a:r>
            <a:br>
              <a:rPr lang="en-IN" sz="2800" b="1" i="0" dirty="0">
                <a:solidFill>
                  <a:srgbClr val="000000"/>
                </a:solidFill>
                <a:effectLst/>
                <a:latin typeface="Arial" panose="020B0604020202020204" pitchFamily="34" charset="0"/>
              </a:rPr>
            </a:br>
            <a:br>
              <a:rPr lang="en-IN" sz="2800" b="1" i="0" dirty="0">
                <a:solidFill>
                  <a:srgbClr val="000000"/>
                </a:solidFill>
                <a:effectLst/>
                <a:latin typeface="Arial" panose="020B0604020202020204" pitchFamily="34" charset="0"/>
              </a:rPr>
            </a:br>
            <a:endParaRPr lang="en-IN" dirty="0"/>
          </a:p>
        </p:txBody>
      </p:sp>
      <p:pic>
        <p:nvPicPr>
          <p:cNvPr id="1026" name="Picture 2">
            <a:extLst>
              <a:ext uri="{FF2B5EF4-FFF2-40B4-BE49-F238E27FC236}">
                <a16:creationId xmlns:a16="http://schemas.microsoft.com/office/drawing/2014/main" id="{E5995125-D141-43BC-8AC3-BA34F0DBE5C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748336" y="2002055"/>
            <a:ext cx="4052237" cy="3510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996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93642-AF7D-4C99-A39E-DF8F6EFB74BA}"/>
              </a:ext>
            </a:extLst>
          </p:cNvPr>
          <p:cNvSpPr>
            <a:spLocks noGrp="1"/>
          </p:cNvSpPr>
          <p:nvPr>
            <p:ph type="title"/>
          </p:nvPr>
        </p:nvSpPr>
        <p:spPr/>
        <p:txBody>
          <a:bodyPr>
            <a:normAutofit/>
          </a:bodyPr>
          <a:lstStyle/>
          <a:p>
            <a:br>
              <a:rPr lang="en-US" sz="1600" b="1"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 </a:t>
            </a:r>
            <a:br>
              <a:rPr lang="en-US" sz="1600" b="1"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 </a:t>
            </a:r>
            <a:endParaRPr lang="en-IN" sz="1600" b="1"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01D8BDAE-4012-4BDA-A16D-6DD70EEE1AD5}"/>
                  </a:ext>
                </a:extLst>
              </p:cNvPr>
              <p:cNvSpPr>
                <a:spLocks noGrp="1"/>
              </p:cNvSpPr>
              <p:nvPr>
                <p:ph idx="1"/>
              </p:nvPr>
            </p:nvSpPr>
            <p:spPr>
              <a:xfrm>
                <a:off x="190153" y="-221381"/>
                <a:ext cx="10826762" cy="6997565"/>
              </a:xfrm>
            </p:spPr>
            <p:txBody>
              <a:bodyPr>
                <a:normAutofit/>
              </a:bodyPr>
              <a:lstStyle/>
              <a:p>
                <a:pPr marL="0" indent="0">
                  <a:buNone/>
                </a:pPr>
                <a:endParaRPr lang="en-IN" sz="1600" dirty="0">
                  <a:latin typeface="Arial" panose="020B0604020202020204" pitchFamily="34" charset="0"/>
                  <a:cs typeface="Arial" panose="020B0604020202020204" pitchFamily="34" charset="0"/>
                </a:endParaRPr>
              </a:p>
              <a:p>
                <a:pPr marL="0" indent="0">
                  <a:buNone/>
                </a:pPr>
                <a:endParaRPr lang="en-IN" sz="1600" dirty="0">
                  <a:latin typeface="Arial" panose="020B0604020202020204" pitchFamily="34" charset="0"/>
                  <a:cs typeface="Arial" panose="020B0604020202020204" pitchFamily="34" charset="0"/>
                </a:endParaRPr>
              </a:p>
              <a:p>
                <a:pPr marL="0" indent="0">
                  <a:buNone/>
                </a:pPr>
                <a:r>
                  <a:rPr lang="en-IN" sz="1600" b="1" dirty="0">
                    <a:latin typeface="Arial" panose="020B0604020202020204" pitchFamily="34" charset="0"/>
                    <a:cs typeface="Arial" panose="020B0604020202020204" pitchFamily="34" charset="0"/>
                  </a:rPr>
                  <a:t>Adaptive Boosting:</a:t>
                </a:r>
              </a:p>
              <a:p>
                <a:r>
                  <a:rPr lang="en-IN" sz="1600" dirty="0">
                    <a:latin typeface="Arial" panose="020B0604020202020204" pitchFamily="34" charset="0"/>
                    <a:cs typeface="Arial" panose="020B0604020202020204" pitchFamily="34" charset="0"/>
                  </a:rPr>
                  <a:t>Adaptive boosting is an integrated learning model that combines multiple weak classifiers into a strong classifier It can increase the weight of a sample that was misclassified by the previous weak classifier adaptively and train the next weak classifier. It has a better classification effect than a single decision tree.</a:t>
                </a:r>
                <a:br>
                  <a:rPr lang="en-US" sz="16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Training and Evaluation:</a:t>
                </a:r>
              </a:p>
              <a:p>
                <a:r>
                  <a:rPr lang="en-US" sz="1600" dirty="0">
                    <a:latin typeface="Arial" panose="020B0604020202020204" pitchFamily="34" charset="0"/>
                    <a:cs typeface="Arial" panose="020B0604020202020204" pitchFamily="34" charset="0"/>
                  </a:rPr>
                  <a:t>Divided 50,216 samples into training and testing set at a ratio of 7:3. Training set was 35,151 samples and Testing set was 15,065 samples.</a:t>
                </a:r>
              </a:p>
              <a:p>
                <a:r>
                  <a:rPr lang="en-US" sz="1600" dirty="0">
                    <a:latin typeface="Arial" panose="020B0604020202020204" pitchFamily="34" charset="0"/>
                    <a:cs typeface="Arial" panose="020B0604020202020204" pitchFamily="34" charset="0"/>
                  </a:rPr>
                  <a:t>Estimated parameters for the model like number of weak classifiers, depth of tree, minimum no of sample partitions to get best model.</a:t>
                </a:r>
              </a:p>
              <a:p>
                <a:r>
                  <a:rPr lang="en-US" sz="1600" dirty="0">
                    <a:latin typeface="Arial" panose="020B0604020202020204" pitchFamily="34" charset="0"/>
                    <a:cs typeface="Arial" panose="020B0604020202020204" pitchFamily="34" charset="0"/>
                  </a:rPr>
                  <a:t>Normalized confusion matrix, Accuracy, macro-averaged value of Precision, Recall and F1-score were used to evaluate models.</a:t>
                </a:r>
              </a:p>
              <a:p>
                <a:r>
                  <a:rPr lang="en-US" sz="1600" dirty="0">
                    <a:effectLst/>
                    <a:latin typeface="Arial" panose="020B0604020202020204" pitchFamily="34" charset="0"/>
                    <a:ea typeface="Times New Roman" panose="02020603050405020304" pitchFamily="18" charset="0"/>
                    <a:cs typeface="Arial" panose="020B0604020202020204" pitchFamily="34" charset="0"/>
                  </a:rPr>
                  <a:t>Accuracy=</a:t>
                </a:r>
                <a14:m>
                  <m:oMath xmlns:m="http://schemas.openxmlformats.org/officeDocument/2006/math">
                    <m:f>
                      <m:fPr>
                        <m:ctrlPr>
                          <a:rPr lang="en-IN" sz="1600" i="1">
                            <a:effectLst/>
                            <a:latin typeface="Cambria Math" panose="02040503050406030204" pitchFamily="18" charset="0"/>
                          </a:rPr>
                        </m:ctrlPr>
                      </m:fPr>
                      <m:num>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𝑇𝑃</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𝑇𝑁</m:t>
                        </m:r>
                      </m:num>
                      <m:den>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𝑇𝑃</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𝐹𝑁</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𝐹𝑃</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effectLst/>
                            <a:latin typeface="Cambria Math" panose="02040503050406030204" pitchFamily="18" charset="0"/>
                            <a:ea typeface="Times New Roman" panose="02020603050405020304" pitchFamily="18" charset="0"/>
                            <a:cs typeface="Times New Roman" panose="02020603050405020304" pitchFamily="18" charset="0"/>
                          </a:rPr>
                          <m:t>𝑇𝑁</m:t>
                        </m:r>
                      </m:den>
                    </m:f>
                  </m:oMath>
                </a14:m>
                <a:r>
                  <a:rPr lang="en-US" sz="1600" dirty="0">
                    <a:effectLst/>
                    <a:latin typeface="Arial" panose="020B0604020202020204" pitchFamily="34" charset="0"/>
                    <a:ea typeface="Times New Roman" panose="02020603050405020304" pitchFamily="18" charset="0"/>
                    <a:cs typeface="Arial" panose="020B0604020202020204" pitchFamily="34" charset="0"/>
                  </a:rPr>
                  <a:t> , </a:t>
                </a:r>
                <a:r>
                  <a:rPr lang="en-US" sz="1600" dirty="0">
                    <a:latin typeface="Arial" panose="020B0604020202020204" pitchFamily="34" charset="0"/>
                    <a:ea typeface="Times New Roman" panose="02020603050405020304" pitchFamily="18" charset="0"/>
                    <a:cs typeface="Arial" panose="020B0604020202020204" pitchFamily="34" charset="0"/>
                  </a:rPr>
                  <a:t> Precision=</a:t>
                </a:r>
                <a14:m>
                  <m:oMath xmlns:m="http://schemas.openxmlformats.org/officeDocument/2006/math">
                    <m:f>
                      <m:fPr>
                        <m:ctrlPr>
                          <a:rPr lang="en-IN" sz="1600" i="1">
                            <a:latin typeface="Cambria Math" panose="02040503050406030204" pitchFamily="18" charset="0"/>
                          </a:rPr>
                        </m:ctrlPr>
                      </m:fPr>
                      <m:num>
                        <m:r>
                          <a:rPr lang="en-US" sz="1600" i="1">
                            <a:latin typeface="Cambria Math" panose="02040503050406030204" pitchFamily="18" charset="0"/>
                            <a:ea typeface="Times New Roman" panose="02020603050405020304" pitchFamily="18" charset="0"/>
                            <a:cs typeface="Times New Roman" panose="02020603050405020304" pitchFamily="18" charset="0"/>
                          </a:rPr>
                          <m:t>𝑇𝑃</m:t>
                        </m:r>
                      </m:num>
                      <m:den>
                        <m:r>
                          <a:rPr lang="en-US" sz="1600" i="1">
                            <a:latin typeface="Cambria Math" panose="02040503050406030204" pitchFamily="18" charset="0"/>
                            <a:ea typeface="Times New Roman" panose="02020603050405020304" pitchFamily="18" charset="0"/>
                            <a:cs typeface="Times New Roman" panose="02020603050405020304" pitchFamily="18" charset="0"/>
                          </a:rPr>
                          <m:t>𝑇𝑃</m:t>
                        </m:r>
                        <m:r>
                          <a:rPr lang="en-US" sz="1600">
                            <a:latin typeface="Cambria Math" panose="02040503050406030204" pitchFamily="18" charset="0"/>
                            <a:ea typeface="Times New Roman" panose="02020603050405020304" pitchFamily="18" charset="0"/>
                            <a:cs typeface="Times New Roman" panose="02020603050405020304" pitchFamily="18" charset="0"/>
                          </a:rPr>
                          <m:t>+</m:t>
                        </m:r>
                        <m:r>
                          <a:rPr lang="en-US" sz="1600" i="1">
                            <a:latin typeface="Cambria Math" panose="02040503050406030204" pitchFamily="18" charset="0"/>
                            <a:ea typeface="Times New Roman" panose="02020603050405020304" pitchFamily="18" charset="0"/>
                            <a:cs typeface="Times New Roman" panose="02020603050405020304" pitchFamily="18" charset="0"/>
                          </a:rPr>
                          <m:t>𝐹𝑃</m:t>
                        </m:r>
                      </m:den>
                    </m:f>
                  </m:oMath>
                </a14:m>
                <a:r>
                  <a:rPr lang="en-US" sz="1600" dirty="0">
                    <a:latin typeface="Arial" panose="020B0604020202020204" pitchFamily="34" charset="0"/>
                    <a:ea typeface="Times New Roman" panose="02020603050405020304" pitchFamily="18" charset="0"/>
                    <a:cs typeface="Arial" panose="020B0604020202020204" pitchFamily="34" charset="0"/>
                  </a:rPr>
                  <a:t>  Macro-P=</a:t>
                </a:r>
                <a14:m>
                  <m:oMath xmlns:m="http://schemas.openxmlformats.org/officeDocument/2006/math">
                    <m:f>
                      <m:fPr>
                        <m:ctrlPr>
                          <a:rPr lang="en-IN" sz="1600" i="1">
                            <a:latin typeface="Cambria Math" panose="02040503050406030204" pitchFamily="18" charset="0"/>
                          </a:rPr>
                        </m:ctrlPr>
                      </m:fPr>
                      <m:num>
                        <m:r>
                          <a:rPr lang="en-US" sz="1600">
                            <a:latin typeface="Cambria Math" panose="02040503050406030204" pitchFamily="18" charset="0"/>
                            <a:ea typeface="Times New Roman" panose="02020603050405020304" pitchFamily="18" charset="0"/>
                            <a:cs typeface="Times New Roman" panose="02020603050405020304" pitchFamily="18" charset="0"/>
                          </a:rPr>
                          <m:t>1</m:t>
                        </m:r>
                      </m:num>
                      <m:den>
                        <m:r>
                          <a:rPr lang="en-US" sz="1600" i="1">
                            <a:latin typeface="Cambria Math" panose="02040503050406030204" pitchFamily="18" charset="0"/>
                            <a:ea typeface="Times New Roman" panose="02020603050405020304" pitchFamily="18" charset="0"/>
                            <a:cs typeface="Times New Roman" panose="02020603050405020304" pitchFamily="18" charset="0"/>
                          </a:rPr>
                          <m:t>𝑛</m:t>
                        </m:r>
                      </m:den>
                    </m:f>
                    <m:nary>
                      <m:naryPr>
                        <m:chr m:val="∑"/>
                        <m:limLoc m:val="undOvr"/>
                        <m:ctrlPr>
                          <a:rPr lang="en-IN" sz="1600" i="1">
                            <a:latin typeface="Cambria Math" panose="02040503050406030204" pitchFamily="18" charset="0"/>
                          </a:rPr>
                        </m:ctrlPr>
                      </m:naryPr>
                      <m:sub>
                        <m:r>
                          <a:rPr lang="en-US" sz="1600">
                            <a:latin typeface="Cambria Math" panose="02040503050406030204" pitchFamily="18" charset="0"/>
                            <a:ea typeface="Times New Roman" panose="02020603050405020304" pitchFamily="18" charset="0"/>
                            <a:cs typeface="Times New Roman" panose="02020603050405020304" pitchFamily="18" charset="0"/>
                          </a:rPr>
                          <m:t>1</m:t>
                        </m:r>
                      </m:sub>
                      <m:sup>
                        <m:r>
                          <a:rPr lang="en-US" sz="1600" i="1">
                            <a:latin typeface="Cambria Math" panose="02040503050406030204" pitchFamily="18" charset="0"/>
                            <a:ea typeface="Times New Roman" panose="02020603050405020304" pitchFamily="18" charset="0"/>
                            <a:cs typeface="Times New Roman" panose="02020603050405020304" pitchFamily="18" charset="0"/>
                          </a:rPr>
                          <m:t>𝑛</m:t>
                        </m:r>
                      </m:sup>
                      <m:e>
                        <m:sSub>
                          <m:sSubPr>
                            <m:ctrlPr>
                              <a:rPr lang="en-IN" sz="1600" i="1">
                                <a:latin typeface="Cambria Math" panose="02040503050406030204" pitchFamily="18" charset="0"/>
                              </a:rPr>
                            </m:ctrlPr>
                          </m:sSubPr>
                          <m:e>
                            <m:r>
                              <a:rPr lang="en-US" sz="1600" i="1">
                                <a:latin typeface="Cambria Math" panose="02040503050406030204" pitchFamily="18" charset="0"/>
                                <a:ea typeface="Times New Roman" panose="02020603050405020304" pitchFamily="18" charset="0"/>
                                <a:cs typeface="Times New Roman" panose="02020603050405020304" pitchFamily="18" charset="0"/>
                              </a:rPr>
                              <m:t>𝑃</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𝑖</m:t>
                            </m:r>
                          </m:sub>
                        </m:sSub>
                      </m:e>
                    </m:nary>
                  </m:oMath>
                </a14:m>
                <a:r>
                  <a:rPr lang="en-US" sz="1600" dirty="0">
                    <a:latin typeface="Arial" panose="020B0604020202020204" pitchFamily="34" charset="0"/>
                    <a:cs typeface="Arial" panose="020B0604020202020204" pitchFamily="34" charset="0"/>
                  </a:rPr>
                  <a:t>,  </a:t>
                </a:r>
                <a:r>
                  <a:rPr lang="en-US" sz="1600" dirty="0">
                    <a:latin typeface="Arial" panose="020B0604020202020204" pitchFamily="34" charset="0"/>
                    <a:ea typeface="Times New Roman" panose="02020603050405020304" pitchFamily="18" charset="0"/>
                    <a:cs typeface="Arial" panose="020B0604020202020204" pitchFamily="34" charset="0"/>
                  </a:rPr>
                  <a:t>Recall=</a:t>
                </a:r>
                <a14:m>
                  <m:oMath xmlns:m="http://schemas.openxmlformats.org/officeDocument/2006/math">
                    <m:f>
                      <m:fPr>
                        <m:ctrlPr>
                          <a:rPr lang="en-IN" sz="1600" i="1">
                            <a:latin typeface="Cambria Math" panose="02040503050406030204" pitchFamily="18" charset="0"/>
                          </a:rPr>
                        </m:ctrlPr>
                      </m:fPr>
                      <m:num>
                        <m:r>
                          <a:rPr lang="en-US" sz="1600" i="1">
                            <a:latin typeface="Cambria Math" panose="02040503050406030204" pitchFamily="18" charset="0"/>
                            <a:ea typeface="Times New Roman" panose="02020603050405020304" pitchFamily="18" charset="0"/>
                            <a:cs typeface="Times New Roman" panose="02020603050405020304" pitchFamily="18" charset="0"/>
                          </a:rPr>
                          <m:t>𝑇𝑃</m:t>
                        </m:r>
                      </m:num>
                      <m:den>
                        <m:r>
                          <a:rPr lang="en-US" sz="1600" i="1">
                            <a:latin typeface="Cambria Math" panose="02040503050406030204" pitchFamily="18" charset="0"/>
                            <a:ea typeface="Times New Roman" panose="02020603050405020304" pitchFamily="18" charset="0"/>
                            <a:cs typeface="Times New Roman" panose="02020603050405020304" pitchFamily="18" charset="0"/>
                          </a:rPr>
                          <m:t>𝑇𝑃</m:t>
                        </m:r>
                        <m:r>
                          <a:rPr lang="en-US" sz="1600">
                            <a:latin typeface="Cambria Math" panose="02040503050406030204" pitchFamily="18" charset="0"/>
                            <a:ea typeface="Times New Roman" panose="02020603050405020304" pitchFamily="18" charset="0"/>
                            <a:cs typeface="Times New Roman" panose="02020603050405020304" pitchFamily="18" charset="0"/>
                          </a:rPr>
                          <m:t>+</m:t>
                        </m:r>
                        <m:r>
                          <a:rPr lang="en-US" sz="1600" i="1">
                            <a:latin typeface="Cambria Math" panose="02040503050406030204" pitchFamily="18" charset="0"/>
                            <a:ea typeface="Times New Roman" panose="02020603050405020304" pitchFamily="18" charset="0"/>
                            <a:cs typeface="Times New Roman" panose="02020603050405020304" pitchFamily="18" charset="0"/>
                          </a:rPr>
                          <m:t>𝐹𝑁</m:t>
                        </m:r>
                      </m:den>
                    </m:f>
                  </m:oMath>
                </a14:m>
                <a:r>
                  <a:rPr lang="en-US" sz="1600" dirty="0">
                    <a:latin typeface="Arial" panose="020B0604020202020204" pitchFamily="34" charset="0"/>
                    <a:ea typeface="Times New Roman" panose="02020603050405020304" pitchFamily="18" charset="0"/>
                    <a:cs typeface="Arial" panose="020B0604020202020204" pitchFamily="34" charset="0"/>
                  </a:rPr>
                  <a:t>  Macro-R=</a:t>
                </a:r>
                <a14:m>
                  <m:oMath xmlns:m="http://schemas.openxmlformats.org/officeDocument/2006/math">
                    <m:f>
                      <m:fPr>
                        <m:ctrlPr>
                          <a:rPr lang="en-IN" sz="1600" i="1">
                            <a:latin typeface="Cambria Math" panose="02040503050406030204" pitchFamily="18" charset="0"/>
                          </a:rPr>
                        </m:ctrlPr>
                      </m:fPr>
                      <m:num>
                        <m:r>
                          <a:rPr lang="en-US" sz="1600">
                            <a:latin typeface="Cambria Math" panose="02040503050406030204" pitchFamily="18" charset="0"/>
                            <a:ea typeface="Times New Roman" panose="02020603050405020304" pitchFamily="18" charset="0"/>
                            <a:cs typeface="Times New Roman" panose="02020603050405020304" pitchFamily="18" charset="0"/>
                          </a:rPr>
                          <m:t>1</m:t>
                        </m:r>
                      </m:num>
                      <m:den>
                        <m:r>
                          <a:rPr lang="en-US" sz="1600" i="1">
                            <a:latin typeface="Cambria Math" panose="02040503050406030204" pitchFamily="18" charset="0"/>
                            <a:ea typeface="Times New Roman" panose="02020603050405020304" pitchFamily="18" charset="0"/>
                            <a:cs typeface="Times New Roman" panose="02020603050405020304" pitchFamily="18" charset="0"/>
                          </a:rPr>
                          <m:t>𝑛</m:t>
                        </m:r>
                      </m:den>
                    </m:f>
                    <m:nary>
                      <m:naryPr>
                        <m:chr m:val="∑"/>
                        <m:limLoc m:val="undOvr"/>
                        <m:ctrlPr>
                          <a:rPr lang="en-IN" sz="1600" i="1">
                            <a:latin typeface="Cambria Math" panose="02040503050406030204" pitchFamily="18" charset="0"/>
                          </a:rPr>
                        </m:ctrlPr>
                      </m:naryPr>
                      <m:sub>
                        <m:r>
                          <a:rPr lang="en-US" sz="1600">
                            <a:latin typeface="Cambria Math" panose="02040503050406030204" pitchFamily="18" charset="0"/>
                            <a:ea typeface="Times New Roman" panose="02020603050405020304" pitchFamily="18" charset="0"/>
                            <a:cs typeface="Times New Roman" panose="02020603050405020304" pitchFamily="18" charset="0"/>
                          </a:rPr>
                          <m:t>1</m:t>
                        </m:r>
                      </m:sub>
                      <m:sup>
                        <m:r>
                          <a:rPr lang="en-US" sz="1600" i="1">
                            <a:latin typeface="Cambria Math" panose="02040503050406030204" pitchFamily="18" charset="0"/>
                            <a:ea typeface="Times New Roman" panose="02020603050405020304" pitchFamily="18" charset="0"/>
                            <a:cs typeface="Times New Roman" panose="02020603050405020304" pitchFamily="18" charset="0"/>
                          </a:rPr>
                          <m:t>𝑛</m:t>
                        </m:r>
                      </m:sup>
                      <m:e>
                        <m:sSub>
                          <m:sSubPr>
                            <m:ctrlPr>
                              <a:rPr lang="en-IN" sz="1600" i="1">
                                <a:latin typeface="Cambria Math" panose="02040503050406030204" pitchFamily="18" charset="0"/>
                              </a:rPr>
                            </m:ctrlPr>
                          </m:sSubPr>
                          <m:e>
                            <m:r>
                              <a:rPr lang="en-US" sz="1600" i="1">
                                <a:latin typeface="Cambria Math" panose="02040503050406030204" pitchFamily="18" charset="0"/>
                                <a:ea typeface="Times New Roman" panose="02020603050405020304" pitchFamily="18" charset="0"/>
                                <a:cs typeface="Times New Roman" panose="02020603050405020304" pitchFamily="18" charset="0"/>
                              </a:rPr>
                              <m:t>𝑅</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𝑖</m:t>
                            </m:r>
                          </m:sub>
                        </m:sSub>
                      </m:e>
                    </m:nary>
                  </m:oMath>
                </a14:m>
                <a:endParaRPr lang="en-US" sz="1600" dirty="0">
                  <a:latin typeface="Arial" panose="020B0604020202020204" pitchFamily="34" charset="0"/>
                  <a:ea typeface="Times New Roman" panose="02020603050405020304" pitchFamily="18" charset="0"/>
                  <a:cs typeface="Times New Roman" panose="02020603050405020304" pitchFamily="18" charset="0"/>
                </a:endParaRPr>
              </a:p>
              <a:p>
                <a:r>
                  <a:rPr lang="en-US" sz="1600" dirty="0">
                    <a:latin typeface="Arial" panose="020B0604020202020204" pitchFamily="34" charset="0"/>
                    <a:ea typeface="Times New Roman" panose="02020603050405020304" pitchFamily="18" charset="0"/>
                    <a:cs typeface="Arial" panose="020B0604020202020204" pitchFamily="34" charset="0"/>
                  </a:rPr>
                  <a:t>F1=</a:t>
                </a:r>
                <a14:m>
                  <m:oMath xmlns:m="http://schemas.openxmlformats.org/officeDocument/2006/math">
                    <m:f>
                      <m:fPr>
                        <m:ctrlPr>
                          <a:rPr lang="en-IN" sz="1600" i="1">
                            <a:latin typeface="Cambria Math" panose="02040503050406030204" pitchFamily="18" charset="0"/>
                          </a:rPr>
                        </m:ctrlPr>
                      </m:fPr>
                      <m:num>
                        <m:r>
                          <a:rPr lang="en-US" sz="1600" i="1">
                            <a:latin typeface="Cambria Math" panose="02040503050406030204" pitchFamily="18" charset="0"/>
                            <a:ea typeface="Times New Roman" panose="02020603050405020304" pitchFamily="18" charset="0"/>
                            <a:cs typeface="Times New Roman" panose="02020603050405020304" pitchFamily="18" charset="0"/>
                          </a:rPr>
                          <m:t>2×</m:t>
                        </m:r>
                        <m:r>
                          <a:rPr lang="en-US" sz="1600" i="1">
                            <a:latin typeface="Cambria Math" panose="02040503050406030204" pitchFamily="18" charset="0"/>
                            <a:ea typeface="Times New Roman" panose="02020603050405020304" pitchFamily="18" charset="0"/>
                            <a:cs typeface="Times New Roman" panose="02020603050405020304" pitchFamily="18" charset="0"/>
                          </a:rPr>
                          <m:t>𝑃𝑟𝑒𝑐𝑖𝑠𝑖𝑜𝑛</m:t>
                        </m:r>
                        <m:r>
                          <a:rPr lang="en-US" sz="1600" i="1">
                            <a:latin typeface="Cambria Math" panose="02040503050406030204" pitchFamily="18" charset="0"/>
                            <a:ea typeface="Times New Roman" panose="02020603050405020304" pitchFamily="18" charset="0"/>
                            <a:cs typeface="Times New Roman" panose="02020603050405020304" pitchFamily="18" charset="0"/>
                          </a:rPr>
                          <m:t>×</m:t>
                        </m:r>
                        <m:r>
                          <a:rPr lang="en-US" sz="1600" i="1">
                            <a:latin typeface="Cambria Math" panose="02040503050406030204" pitchFamily="18" charset="0"/>
                            <a:ea typeface="Times New Roman" panose="02020603050405020304" pitchFamily="18" charset="0"/>
                            <a:cs typeface="Times New Roman" panose="02020603050405020304" pitchFamily="18" charset="0"/>
                          </a:rPr>
                          <m:t>𝑅𝑒𝑐𝑎𝑙𝑙</m:t>
                        </m:r>
                      </m:num>
                      <m:den>
                        <m:r>
                          <a:rPr lang="en-US" sz="1600" i="1">
                            <a:latin typeface="Cambria Math" panose="02040503050406030204" pitchFamily="18" charset="0"/>
                            <a:ea typeface="Times New Roman" panose="02020603050405020304" pitchFamily="18" charset="0"/>
                            <a:cs typeface="Times New Roman" panose="02020603050405020304" pitchFamily="18" charset="0"/>
                          </a:rPr>
                          <m:t>𝑃𝑟𝑒𝑐𝑖𝑠𝑖𝑜𝑛</m:t>
                        </m:r>
                        <m:r>
                          <a:rPr lang="en-US" sz="1600" i="1">
                            <a:latin typeface="Cambria Math" panose="02040503050406030204" pitchFamily="18" charset="0"/>
                            <a:ea typeface="Times New Roman" panose="02020603050405020304" pitchFamily="18" charset="0"/>
                            <a:cs typeface="Times New Roman" panose="02020603050405020304" pitchFamily="18" charset="0"/>
                          </a:rPr>
                          <m:t>+</m:t>
                        </m:r>
                        <m:r>
                          <a:rPr lang="en-US" sz="1600" i="1">
                            <a:latin typeface="Cambria Math" panose="02040503050406030204" pitchFamily="18" charset="0"/>
                            <a:ea typeface="Times New Roman" panose="02020603050405020304" pitchFamily="18" charset="0"/>
                            <a:cs typeface="Times New Roman" panose="02020603050405020304" pitchFamily="18" charset="0"/>
                          </a:rPr>
                          <m:t>𝑅𝑒𝑐𝑎𝑙𝑙</m:t>
                        </m:r>
                      </m:den>
                    </m:f>
                  </m:oMath>
                </a14:m>
                <a:r>
                  <a:rPr lang="en-US" sz="1600" dirty="0">
                    <a:latin typeface="Arial" panose="020B0604020202020204" pitchFamily="34" charset="0"/>
                    <a:ea typeface="Times New Roman" panose="02020603050405020304" pitchFamily="18" charset="0"/>
                    <a:cs typeface="Arial" panose="020B0604020202020204" pitchFamily="34" charset="0"/>
                  </a:rPr>
                  <a:t> Macro-F1= </a:t>
                </a:r>
                <a14:m>
                  <m:oMath xmlns:m="http://schemas.openxmlformats.org/officeDocument/2006/math">
                    <m:f>
                      <m:fPr>
                        <m:ctrlPr>
                          <a:rPr lang="en-IN" sz="1600" i="1">
                            <a:latin typeface="Cambria Math" panose="02040503050406030204" pitchFamily="18" charset="0"/>
                          </a:rPr>
                        </m:ctrlPr>
                      </m:fPr>
                      <m:num>
                        <m:r>
                          <a:rPr lang="en-US" sz="1600">
                            <a:latin typeface="Cambria Math" panose="02040503050406030204" pitchFamily="18" charset="0"/>
                            <a:ea typeface="Times New Roman" panose="02020603050405020304" pitchFamily="18" charset="0"/>
                            <a:cs typeface="Times New Roman" panose="02020603050405020304" pitchFamily="18" charset="0"/>
                          </a:rPr>
                          <m:t>1</m:t>
                        </m:r>
                      </m:num>
                      <m:den>
                        <m:r>
                          <a:rPr lang="en-US" sz="1600" i="1">
                            <a:latin typeface="Cambria Math" panose="02040503050406030204" pitchFamily="18" charset="0"/>
                            <a:ea typeface="Times New Roman" panose="02020603050405020304" pitchFamily="18" charset="0"/>
                            <a:cs typeface="Times New Roman" panose="02020603050405020304" pitchFamily="18" charset="0"/>
                          </a:rPr>
                          <m:t>𝑛</m:t>
                        </m:r>
                      </m:den>
                    </m:f>
                    <m:nary>
                      <m:naryPr>
                        <m:chr m:val="∑"/>
                        <m:limLoc m:val="undOvr"/>
                        <m:ctrlPr>
                          <a:rPr lang="en-IN" sz="1600" i="1">
                            <a:latin typeface="Cambria Math" panose="02040503050406030204" pitchFamily="18" charset="0"/>
                          </a:rPr>
                        </m:ctrlPr>
                      </m:naryPr>
                      <m:sub>
                        <m:r>
                          <a:rPr lang="en-US" sz="1600">
                            <a:latin typeface="Cambria Math" panose="02040503050406030204" pitchFamily="18" charset="0"/>
                            <a:ea typeface="Times New Roman" panose="02020603050405020304" pitchFamily="18" charset="0"/>
                            <a:cs typeface="Times New Roman" panose="02020603050405020304" pitchFamily="18" charset="0"/>
                          </a:rPr>
                          <m:t>1</m:t>
                        </m:r>
                      </m:sub>
                      <m:sup>
                        <m:r>
                          <a:rPr lang="en-US" sz="1600" i="1">
                            <a:latin typeface="Cambria Math" panose="02040503050406030204" pitchFamily="18" charset="0"/>
                            <a:ea typeface="Times New Roman" panose="02020603050405020304" pitchFamily="18" charset="0"/>
                            <a:cs typeface="Times New Roman" panose="02020603050405020304" pitchFamily="18" charset="0"/>
                          </a:rPr>
                          <m:t>𝑛</m:t>
                        </m:r>
                      </m:sup>
                      <m:e>
                        <m:sSub>
                          <m:sSubPr>
                            <m:ctrlPr>
                              <a:rPr lang="en-IN" sz="1600" i="1">
                                <a:latin typeface="Cambria Math" panose="02040503050406030204" pitchFamily="18" charset="0"/>
                              </a:rPr>
                            </m:ctrlPr>
                          </m:sSubPr>
                          <m:e>
                            <m:r>
                              <a:rPr lang="en-US" sz="1600" i="1">
                                <a:latin typeface="Cambria Math" panose="02040503050406030204" pitchFamily="18" charset="0"/>
                                <a:ea typeface="Times New Roman" panose="02020603050405020304" pitchFamily="18" charset="0"/>
                                <a:cs typeface="Times New Roman" panose="02020603050405020304" pitchFamily="18" charset="0"/>
                              </a:rPr>
                              <m:t>𝐹</m:t>
                            </m:r>
                          </m:e>
                          <m:sub>
                            <m:r>
                              <a:rPr lang="en-US" sz="1600" i="1">
                                <a:latin typeface="Cambria Math" panose="02040503050406030204" pitchFamily="18" charset="0"/>
                                <a:ea typeface="Times New Roman" panose="02020603050405020304" pitchFamily="18" charset="0"/>
                                <a:cs typeface="Times New Roman" panose="02020603050405020304" pitchFamily="18" charset="0"/>
                              </a:rPr>
                              <m:t>𝑖</m:t>
                            </m:r>
                          </m:sub>
                        </m:sSub>
                      </m:e>
                    </m:nary>
                  </m:oMath>
                </a14:m>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IN" sz="1700" dirty="0"/>
              </a:p>
            </p:txBody>
          </p:sp>
        </mc:Choice>
        <mc:Fallback>
          <p:sp>
            <p:nvSpPr>
              <p:cNvPr id="5" name="Content Placeholder 4">
                <a:extLst>
                  <a:ext uri="{FF2B5EF4-FFF2-40B4-BE49-F238E27FC236}">
                    <a16:creationId xmlns:a16="http://schemas.microsoft.com/office/drawing/2014/main" id="{01D8BDAE-4012-4BDA-A16D-6DD70EEE1AD5}"/>
                  </a:ext>
                </a:extLst>
              </p:cNvPr>
              <p:cNvSpPr>
                <a:spLocks noGrp="1" noRot="1" noChangeAspect="1" noMove="1" noResize="1" noEditPoints="1" noAdjustHandles="1" noChangeArrowheads="1" noChangeShapeType="1" noTextEdit="1"/>
              </p:cNvSpPr>
              <p:nvPr>
                <p:ph idx="1"/>
              </p:nvPr>
            </p:nvSpPr>
            <p:spPr>
              <a:xfrm>
                <a:off x="190153" y="-221381"/>
                <a:ext cx="10826762" cy="6997565"/>
              </a:xfrm>
              <a:blipFill>
                <a:blip r:embed="rId2"/>
                <a:stretch>
                  <a:fillRect l="-282" r="-225" b="-6185"/>
                </a:stretch>
              </a:blipFill>
            </p:spPr>
            <p:txBody>
              <a:bodyPr/>
              <a:lstStyle/>
              <a:p>
                <a:r>
                  <a:rPr lang="en-IN">
                    <a:noFill/>
                  </a:rPr>
                  <a:t> </a:t>
                </a:r>
              </a:p>
            </p:txBody>
          </p:sp>
        </mc:Fallback>
      </mc:AlternateContent>
      <p:pic>
        <p:nvPicPr>
          <p:cNvPr id="2050" name="Picture 2">
            <a:extLst>
              <a:ext uri="{FF2B5EF4-FFF2-40B4-BE49-F238E27FC236}">
                <a16:creationId xmlns:a16="http://schemas.microsoft.com/office/drawing/2014/main" id="{AD45B123-A108-4489-A165-D8F08D2902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9215" y="1690688"/>
            <a:ext cx="4263993" cy="2242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901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 calcmode="lin" valueType="num">
                                      <p:cBhvr additive="base">
                                        <p:cTn id="17" dur="500" fill="hold"/>
                                        <p:tgtEl>
                                          <p:spTgt spid="2050"/>
                                        </p:tgtEl>
                                        <p:attrNameLst>
                                          <p:attrName>ppt_x</p:attrName>
                                        </p:attrNameLst>
                                      </p:cBhvr>
                                      <p:tavLst>
                                        <p:tav tm="0">
                                          <p:val>
                                            <p:strVal val="#ppt_x"/>
                                          </p:val>
                                        </p:tav>
                                        <p:tav tm="100000">
                                          <p:val>
                                            <p:strVal val="#ppt_x"/>
                                          </p:val>
                                        </p:tav>
                                      </p:tavLst>
                                    </p:anim>
                                    <p:anim calcmode="lin" valueType="num">
                                      <p:cBhvr additive="base">
                                        <p:cTn id="1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anim calcmode="lin" valueType="num">
                                      <p:cBhvr additive="base">
                                        <p:cTn id="2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anim calcmode="lin" valueType="num">
                                      <p:cBhvr additive="base">
                                        <p:cTn id="2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anim calcmode="lin" valueType="num">
                                      <p:cBhvr additive="base">
                                        <p:cTn id="31"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anim calcmode="lin" valueType="num">
                                      <p:cBhvr additive="base">
                                        <p:cTn id="35"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anim calcmode="lin" valueType="num">
                                      <p:cBhvr additive="base">
                                        <p:cTn id="39"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13" end="13"/>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14" end="14"/>
                                            </p:txEl>
                                          </p:spTgt>
                                        </p:tgtEl>
                                        <p:attrNameLst>
                                          <p:attrName>style.visibility</p:attrName>
                                        </p:attrNameLst>
                                      </p:cBhvr>
                                      <p:to>
                                        <p:strVal val="visible"/>
                                      </p:to>
                                    </p:set>
                                    <p:anim calcmode="lin" valueType="num">
                                      <p:cBhvr additive="base">
                                        <p:cTn id="43"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93EE1-9C0F-4ADA-94AF-6A776C048CB3}"/>
              </a:ext>
            </a:extLst>
          </p:cNvPr>
          <p:cNvSpPr>
            <a:spLocks noGrp="1"/>
          </p:cNvSpPr>
          <p:nvPr>
            <p:ph type="title"/>
          </p:nvPr>
        </p:nvSpPr>
        <p:spPr>
          <a:xfrm>
            <a:off x="838200" y="365126"/>
            <a:ext cx="10515600" cy="424145"/>
          </a:xfrm>
        </p:spPr>
        <p:txBody>
          <a:bodyPr>
            <a:normAutofit/>
          </a:bodyPr>
          <a:lstStyle/>
          <a:p>
            <a:r>
              <a:rPr lang="en-IN" sz="1600" b="1" i="0" u="none" strike="noStrike" baseline="0" dirty="0">
                <a:latin typeface="Arial" panose="020B0604020202020204" pitchFamily="34" charset="0"/>
                <a:cs typeface="Arial" panose="020B0604020202020204" pitchFamily="34" charset="0"/>
              </a:rPr>
              <a:t>Feature Importance Evaluation:</a:t>
            </a:r>
            <a:endParaRPr lang="en-IN" sz="1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9A74A52-76B6-4E68-A584-074DAFFCAD7E}"/>
              </a:ext>
            </a:extLst>
          </p:cNvPr>
          <p:cNvSpPr>
            <a:spLocks noGrp="1"/>
          </p:cNvSpPr>
          <p:nvPr>
            <p:ph idx="1"/>
          </p:nvPr>
        </p:nvSpPr>
        <p:spPr>
          <a:xfrm>
            <a:off x="838200" y="789271"/>
            <a:ext cx="10515600" cy="5832909"/>
          </a:xfrm>
        </p:spPr>
        <p:txBody>
          <a:bodyPr>
            <a:normAutofit lnSpcReduction="10000"/>
          </a:bodyPr>
          <a:lstStyle/>
          <a:p>
            <a:pPr algn="l"/>
            <a:r>
              <a:rPr lang="en-IN" sz="1600" b="0" i="0" u="none" strike="noStrike" baseline="0" dirty="0">
                <a:latin typeface="Arial" panose="020B0604020202020204" pitchFamily="34" charset="0"/>
                <a:cs typeface="Arial" panose="020B0604020202020204" pitchFamily="34" charset="0"/>
              </a:rPr>
              <a:t>In order to understand which features have a more important impact in the classification process, they calculated the importance value of each feature. Since all the models were based on tree structures, Gini importance is used to calculate the importance of features.</a:t>
            </a:r>
          </a:p>
          <a:p>
            <a:pPr algn="l"/>
            <a:r>
              <a:rPr lang="en-IN" sz="1600" b="0" i="0" u="none" strike="noStrike" baseline="0" dirty="0">
                <a:latin typeface="Arial" panose="020B0604020202020204" pitchFamily="34" charset="0"/>
                <a:cs typeface="Arial" panose="020B0604020202020204" pitchFamily="34" charset="0"/>
              </a:rPr>
              <a:t>Gini importance is the degree to which the Gini index of a branch node formed by </a:t>
            </a:r>
            <a:r>
              <a:rPr lang="en-IN" sz="1600" b="0" i="1" u="none" strike="noStrike" baseline="0" dirty="0">
                <a:latin typeface="Arial" panose="020B0604020202020204" pitchFamily="34" charset="0"/>
                <a:cs typeface="Arial" panose="020B0604020202020204" pitchFamily="34" charset="0"/>
              </a:rPr>
              <a:t>M </a:t>
            </a:r>
            <a:r>
              <a:rPr lang="en-IN" sz="1600" b="0" i="0" u="none" strike="noStrike" baseline="0" dirty="0">
                <a:latin typeface="Arial" panose="020B0604020202020204" pitchFamily="34" charset="0"/>
                <a:cs typeface="Arial" panose="020B0604020202020204" pitchFamily="34" charset="0"/>
              </a:rPr>
              <a:t>is calculated for a feature.</a:t>
            </a:r>
          </a:p>
          <a:p>
            <a:pPr algn="l"/>
            <a:r>
              <a:rPr lang="en-IN" sz="1600" b="0" i="0" u="none" strike="noStrike" baseline="0" dirty="0">
                <a:latin typeface="Arial" panose="020B0604020202020204" pitchFamily="34" charset="0"/>
                <a:cs typeface="Arial" panose="020B0604020202020204" pitchFamily="34" charset="0"/>
              </a:rPr>
              <a:t>For the entire model, the average value of the Gini index of the feature on all trees is calculated. </a:t>
            </a:r>
          </a:p>
          <a:p>
            <a:pPr algn="l"/>
            <a:endParaRPr lang="en-IN" sz="1600" dirty="0">
              <a:latin typeface="Arial" panose="020B0604020202020204" pitchFamily="34" charset="0"/>
              <a:cs typeface="Arial" panose="020B0604020202020204" pitchFamily="34" charset="0"/>
            </a:endParaRPr>
          </a:p>
          <a:p>
            <a:pPr algn="l"/>
            <a:endParaRPr lang="en-IN" sz="1600" dirty="0">
              <a:latin typeface="Arial" panose="020B0604020202020204" pitchFamily="34" charset="0"/>
              <a:cs typeface="Arial" panose="020B0604020202020204" pitchFamily="34" charset="0"/>
            </a:endParaRPr>
          </a:p>
          <a:p>
            <a:pPr marL="0" indent="0" algn="l">
              <a:buNone/>
            </a:pPr>
            <a:endParaRPr lang="en-IN" sz="1600" b="1" u="sng" dirty="0">
              <a:latin typeface="Arial" panose="020B0604020202020204" pitchFamily="34" charset="0"/>
              <a:cs typeface="Arial" panose="020B0604020202020204" pitchFamily="34" charset="0"/>
            </a:endParaRPr>
          </a:p>
          <a:p>
            <a:pPr marL="0" indent="0" algn="l">
              <a:buNone/>
            </a:pPr>
            <a:r>
              <a:rPr lang="en-IN" sz="1600" b="1" u="sng" dirty="0">
                <a:latin typeface="Arial" panose="020B0604020202020204" pitchFamily="34" charset="0"/>
                <a:cs typeface="Arial" panose="020B0604020202020204" pitchFamily="34" charset="0"/>
              </a:rPr>
              <a:t>Results:</a:t>
            </a:r>
          </a:p>
          <a:p>
            <a:pPr marL="0" indent="0" algn="l">
              <a:buNone/>
            </a:pPr>
            <a:r>
              <a:rPr lang="en-IN" sz="1600" b="1" dirty="0">
                <a:latin typeface="Arial" panose="020B0604020202020204" pitchFamily="34" charset="0"/>
                <a:cs typeface="Arial" panose="020B0604020202020204" pitchFamily="34" charset="0"/>
              </a:rPr>
              <a:t>Data Analysis:</a:t>
            </a:r>
          </a:p>
          <a:p>
            <a:r>
              <a:rPr lang="en-IN" sz="1600" dirty="0">
                <a:latin typeface="Arial" panose="020B0604020202020204" pitchFamily="34" charset="0"/>
                <a:cs typeface="Arial" panose="020B0604020202020204" pitchFamily="34" charset="0"/>
              </a:rPr>
              <a:t>Geographical distribution of detection rate of pathogens can be seen below. It can observed that it is somewhat distinguishable.</a:t>
            </a:r>
          </a:p>
          <a:p>
            <a:pPr algn="l"/>
            <a:r>
              <a:rPr lang="en-IN" sz="1600" dirty="0">
                <a:latin typeface="Arial" panose="020B0604020202020204" pitchFamily="34" charset="0"/>
                <a:cs typeface="Arial" panose="020B0604020202020204" pitchFamily="34" charset="0"/>
              </a:rPr>
              <a:t>According to detection rate of pathogen in different months is shown in upper left, there are some differences are among pathogens in seasons. </a:t>
            </a:r>
            <a:r>
              <a:rPr lang="en-IN" sz="1600" b="0" i="0" u="none" strike="noStrike" baseline="0" dirty="0">
                <a:latin typeface="Arial" panose="020B0604020202020204" pitchFamily="34" charset="0"/>
                <a:cs typeface="Arial" panose="020B0604020202020204" pitchFamily="34" charset="0"/>
              </a:rPr>
              <a:t>For example, </a:t>
            </a:r>
            <a:r>
              <a:rPr lang="en-IN" sz="1600" b="0" i="1" u="none" strike="noStrike" baseline="0" dirty="0" err="1">
                <a:latin typeface="Arial" panose="020B0604020202020204" pitchFamily="34" charset="0"/>
                <a:cs typeface="Arial" panose="020B0604020202020204" pitchFamily="34" charset="0"/>
              </a:rPr>
              <a:t>Vparahaemolyticus</a:t>
            </a:r>
            <a:r>
              <a:rPr lang="en-IN" sz="1600" b="0" i="1" u="none" strike="noStrike" baseline="0" dirty="0">
                <a:latin typeface="Arial" panose="020B0604020202020204" pitchFamily="34" charset="0"/>
                <a:cs typeface="Arial" panose="020B0604020202020204" pitchFamily="34" charset="0"/>
              </a:rPr>
              <a:t> </a:t>
            </a:r>
            <a:r>
              <a:rPr lang="en-IN" sz="1600" b="0" i="0" u="none" strike="noStrike" baseline="0" dirty="0">
                <a:latin typeface="Arial" panose="020B0604020202020204" pitchFamily="34" charset="0"/>
                <a:cs typeface="Arial" panose="020B0604020202020204" pitchFamily="34" charset="0"/>
              </a:rPr>
              <a:t>occurs more frequently in summer, while </a:t>
            </a:r>
            <a:r>
              <a:rPr lang="en-IN" sz="1600" b="0" i="1" u="none" strike="noStrike" baseline="0" dirty="0">
                <a:latin typeface="Arial" panose="020B0604020202020204" pitchFamily="34" charset="0"/>
                <a:cs typeface="Arial" panose="020B0604020202020204" pitchFamily="34" charset="0"/>
              </a:rPr>
              <a:t>Norovirus </a:t>
            </a:r>
            <a:r>
              <a:rPr lang="en-IN" sz="1600" b="0" i="0" u="none" strike="noStrike" baseline="0" dirty="0">
                <a:latin typeface="Arial" panose="020B0604020202020204" pitchFamily="34" charset="0"/>
                <a:cs typeface="Arial" panose="020B0604020202020204" pitchFamily="34" charset="0"/>
              </a:rPr>
              <a:t>occurs more frequently in autumn and winter.</a:t>
            </a:r>
          </a:p>
          <a:p>
            <a:pPr algn="l"/>
            <a:r>
              <a:rPr lang="en-IN" sz="1600" b="0" i="0" u="none" strike="noStrike" baseline="0" dirty="0">
                <a:latin typeface="Arial" panose="020B0604020202020204" pitchFamily="34" charset="0"/>
                <a:cs typeface="Arial" panose="020B0604020202020204" pitchFamily="34" charset="0"/>
              </a:rPr>
              <a:t>The age distribution of patients infected with E. coli, Salmonella, and Norovirus shows a concentration in the 0-10 years age group, while patients with V. parahaemolyticus infections were typically between 20 and 40 years old, indicating a distinct age pattern for this pathogen compared to the others.</a:t>
            </a:r>
          </a:p>
          <a:p>
            <a:pPr algn="l"/>
            <a:r>
              <a:rPr lang="en-IN" sz="1600" b="0" i="0" u="none" strike="noStrike" baseline="0" dirty="0">
                <a:latin typeface="Arial" panose="020B0604020202020204" pitchFamily="34" charset="0"/>
                <a:cs typeface="Arial" panose="020B0604020202020204" pitchFamily="34" charset="0"/>
              </a:rPr>
              <a:t>The bottom left of Figure 3 shows the gender distribution and the bottom right of Figure 3 shows the distribution of 4 pathogens in 23 food categories. These analysis results show the difference among 4 pathogens.</a:t>
            </a:r>
          </a:p>
          <a:p>
            <a:pPr algn="l"/>
            <a:endParaRPr lang="en-IN" sz="1600" b="0" i="0" u="none" strike="noStrike" baseline="0" dirty="0">
              <a:latin typeface="Arial" panose="020B0604020202020204" pitchFamily="34" charset="0"/>
              <a:cs typeface="Arial" panose="020B0604020202020204" pitchFamily="34" charset="0"/>
            </a:endParaRPr>
          </a:p>
          <a:p>
            <a:pPr algn="l"/>
            <a:endParaRPr lang="en-IN" sz="1600" b="0" i="0" u="none" strike="noStrike" baseline="0" dirty="0">
              <a:latin typeface="Arial" panose="020B0604020202020204" pitchFamily="34" charset="0"/>
              <a:cs typeface="Arial" panose="020B0604020202020204" pitchFamily="34" charset="0"/>
            </a:endParaRPr>
          </a:p>
          <a:p>
            <a:pPr algn="l"/>
            <a:endParaRPr lang="en-IN"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a:p>
            <a:pPr marL="0" indent="0" algn="l">
              <a:buNone/>
            </a:pPr>
            <a:endParaRPr lang="en-IN" sz="1600"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F9AE21B-7CA9-4822-9C23-908DA39F7210}"/>
              </a:ext>
            </a:extLst>
          </p:cNvPr>
          <p:cNvPicPr>
            <a:picLocks noChangeAspect="1"/>
          </p:cNvPicPr>
          <p:nvPr/>
        </p:nvPicPr>
        <p:blipFill>
          <a:blip r:embed="rId2"/>
          <a:stretch>
            <a:fillRect/>
          </a:stretch>
        </p:blipFill>
        <p:spPr>
          <a:xfrm>
            <a:off x="1203159" y="2409859"/>
            <a:ext cx="2704699" cy="555859"/>
          </a:xfrm>
          <a:prstGeom prst="rect">
            <a:avLst/>
          </a:prstGeom>
        </p:spPr>
      </p:pic>
      <p:pic>
        <p:nvPicPr>
          <p:cNvPr id="7" name="Picture 6">
            <a:extLst>
              <a:ext uri="{FF2B5EF4-FFF2-40B4-BE49-F238E27FC236}">
                <a16:creationId xmlns:a16="http://schemas.microsoft.com/office/drawing/2014/main" id="{A185498D-894D-4200-8531-E99364C0582E}"/>
              </a:ext>
            </a:extLst>
          </p:cNvPr>
          <p:cNvPicPr>
            <a:picLocks noChangeAspect="1"/>
          </p:cNvPicPr>
          <p:nvPr/>
        </p:nvPicPr>
        <p:blipFill>
          <a:blip r:embed="rId3"/>
          <a:stretch>
            <a:fillRect/>
          </a:stretch>
        </p:blipFill>
        <p:spPr>
          <a:xfrm>
            <a:off x="5118635" y="2467653"/>
            <a:ext cx="2512194" cy="555858"/>
          </a:xfrm>
          <a:prstGeom prst="rect">
            <a:avLst/>
          </a:prstGeom>
        </p:spPr>
      </p:pic>
      <p:pic>
        <p:nvPicPr>
          <p:cNvPr id="9" name="Picture 8">
            <a:extLst>
              <a:ext uri="{FF2B5EF4-FFF2-40B4-BE49-F238E27FC236}">
                <a16:creationId xmlns:a16="http://schemas.microsoft.com/office/drawing/2014/main" id="{77505427-3E1F-462C-A10B-87F96EC236A1}"/>
              </a:ext>
            </a:extLst>
          </p:cNvPr>
          <p:cNvPicPr>
            <a:picLocks noChangeAspect="1"/>
          </p:cNvPicPr>
          <p:nvPr/>
        </p:nvPicPr>
        <p:blipFill>
          <a:blip r:embed="rId4"/>
          <a:stretch>
            <a:fillRect/>
          </a:stretch>
        </p:blipFill>
        <p:spPr>
          <a:xfrm>
            <a:off x="8547233" y="2526542"/>
            <a:ext cx="2512194" cy="440272"/>
          </a:xfrm>
          <a:prstGeom prst="rect">
            <a:avLst/>
          </a:prstGeom>
        </p:spPr>
      </p:pic>
    </p:spTree>
    <p:extLst>
      <p:ext uri="{BB962C8B-B14F-4D97-AF65-F5344CB8AC3E}">
        <p14:creationId xmlns:p14="http://schemas.microsoft.com/office/powerpoint/2010/main" val="85559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additive="base">
                                        <p:cTn id="4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 calcmode="lin" valueType="num">
                                      <p:cBhvr additive="base">
                                        <p:cTn id="5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 calcmode="lin" valueType="num">
                                      <p:cBhvr additive="base">
                                        <p:cTn id="5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anim calcmode="lin" valueType="num">
                                      <p:cBhvr additive="base">
                                        <p:cTn id="6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EF8B7A0-85C6-4980-A4D6-53CA9A331346}"/>
              </a:ext>
            </a:extLst>
          </p:cNvPr>
          <p:cNvPicPr>
            <a:picLocks noChangeAspect="1"/>
          </p:cNvPicPr>
          <p:nvPr/>
        </p:nvPicPr>
        <p:blipFill>
          <a:blip r:embed="rId2"/>
          <a:stretch>
            <a:fillRect/>
          </a:stretch>
        </p:blipFill>
        <p:spPr>
          <a:xfrm>
            <a:off x="211666" y="397933"/>
            <a:ext cx="10524067" cy="5731934"/>
          </a:xfrm>
          <a:prstGeom prst="rect">
            <a:avLst/>
          </a:prstGeom>
        </p:spPr>
      </p:pic>
    </p:spTree>
    <p:extLst>
      <p:ext uri="{BB962C8B-B14F-4D97-AF65-F5344CB8AC3E}">
        <p14:creationId xmlns:p14="http://schemas.microsoft.com/office/powerpoint/2010/main" val="19696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FA3158-FB61-4CBD-98EB-3A937073F13D}"/>
              </a:ext>
            </a:extLst>
          </p:cNvPr>
          <p:cNvPicPr>
            <a:picLocks noChangeAspect="1"/>
          </p:cNvPicPr>
          <p:nvPr/>
        </p:nvPicPr>
        <p:blipFill>
          <a:blip r:embed="rId2"/>
          <a:stretch>
            <a:fillRect/>
          </a:stretch>
        </p:blipFill>
        <p:spPr>
          <a:xfrm>
            <a:off x="635000" y="177800"/>
            <a:ext cx="10574867" cy="6053667"/>
          </a:xfrm>
          <a:prstGeom prst="rect">
            <a:avLst/>
          </a:prstGeom>
        </p:spPr>
      </p:pic>
    </p:spTree>
    <p:extLst>
      <p:ext uri="{BB962C8B-B14F-4D97-AF65-F5344CB8AC3E}">
        <p14:creationId xmlns:p14="http://schemas.microsoft.com/office/powerpoint/2010/main" val="382967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95241-9F6C-4955-91CE-19DFFE30AA64}"/>
              </a:ext>
            </a:extLst>
          </p:cNvPr>
          <p:cNvSpPr>
            <a:spLocks noGrp="1"/>
          </p:cNvSpPr>
          <p:nvPr>
            <p:ph type="title"/>
          </p:nvPr>
        </p:nvSpPr>
        <p:spPr/>
        <p:txBody>
          <a:bodyPr>
            <a:normAutofit/>
          </a:bodyPr>
          <a:lstStyle/>
          <a:p>
            <a:r>
              <a:rPr lang="en-US" sz="1600" b="1" dirty="0">
                <a:latin typeface="Arial" panose="020B0604020202020204" pitchFamily="34" charset="0"/>
                <a:cs typeface="Arial" panose="020B0604020202020204" pitchFamily="34" charset="0"/>
              </a:rPr>
              <a:t>Classification Results:</a:t>
            </a:r>
            <a:endParaRPr lang="en-IN" sz="16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E35FAE7-F20B-48AB-A7AD-5CA376F68C9A}"/>
              </a:ext>
            </a:extLst>
          </p:cNvPr>
          <p:cNvSpPr>
            <a:spLocks noGrp="1"/>
          </p:cNvSpPr>
          <p:nvPr>
            <p:ph idx="1"/>
          </p:nvPr>
        </p:nvSpPr>
        <p:spPr>
          <a:xfrm>
            <a:off x="838200" y="1430867"/>
            <a:ext cx="10515600" cy="4746096"/>
          </a:xfrm>
        </p:spPr>
        <p:txBody>
          <a:bodyPr>
            <a:normAutofit/>
          </a:bodyPr>
          <a:lstStyle/>
          <a:p>
            <a:r>
              <a:rPr lang="en-US" sz="1600" dirty="0">
                <a:latin typeface="Arial" panose="020B0604020202020204" pitchFamily="34" charset="0"/>
                <a:cs typeface="Arial" panose="020B0604020202020204" pitchFamily="34" charset="0"/>
              </a:rPr>
              <a:t>From the results, it is observed that decision tree model performance was least. It’s accuracy, macro-P, macro-R, macro-F1 were 63%.</a:t>
            </a:r>
          </a:p>
          <a:p>
            <a:r>
              <a:rPr lang="en-US" sz="1600" dirty="0">
                <a:latin typeface="Arial" panose="020B0604020202020204" pitchFamily="34" charset="0"/>
                <a:cs typeface="Arial" panose="020B0604020202020204" pitchFamily="34" charset="0"/>
              </a:rPr>
              <a:t>For Random Forest it is better than single decision tree but accounts for only 1% higher than decision tree(64%)</a:t>
            </a:r>
          </a:p>
          <a:p>
            <a:r>
              <a:rPr lang="en-US" sz="1600" dirty="0">
                <a:latin typeface="Arial" panose="020B0604020202020204" pitchFamily="34" charset="0"/>
                <a:cs typeface="Arial" panose="020B0604020202020204" pitchFamily="34" charset="0"/>
              </a:rPr>
              <a:t>GBDT model gave 69% accuracy which was better than the above 2 models .</a:t>
            </a:r>
            <a:r>
              <a:rPr lang="en-IN" sz="1600" dirty="0">
                <a:latin typeface="Times New Roman" panose="02020603050405020304" pitchFamily="18" charset="0"/>
              </a:rPr>
              <a:t> </a:t>
            </a:r>
            <a:r>
              <a:rPr lang="en-IN" sz="1600" dirty="0">
                <a:latin typeface="Arial" panose="020B0604020202020204" pitchFamily="34" charset="0"/>
                <a:cs typeface="Arial" panose="020B0604020202020204" pitchFamily="34" charset="0"/>
              </a:rPr>
              <a:t>(weak classifier: 171; depth of the tree: 20; minimum number of sample partitions: 50)</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Adaptive boosting reached an accuracy of 67% but lower than GDBT.</a:t>
            </a:r>
          </a:p>
          <a:p>
            <a:pPr algn="l"/>
            <a:r>
              <a:rPr lang="en-IN" sz="1600" b="0" i="0" u="none" strike="noStrike" baseline="0" dirty="0">
                <a:latin typeface="Arial" panose="020B0604020202020204" pitchFamily="34" charset="0"/>
                <a:cs typeface="Arial" panose="020B0604020202020204" pitchFamily="34" charset="0"/>
              </a:rPr>
              <a:t>Similarly, the confusion matrix  values of GDBT classification recalls of the 4 pathogens (</a:t>
            </a:r>
            <a:r>
              <a:rPr lang="en-IN" sz="1600" b="0" i="1" u="none" strike="noStrike" baseline="0" dirty="0">
                <a:latin typeface="Arial" panose="020B0604020202020204" pitchFamily="34" charset="0"/>
                <a:cs typeface="Arial" panose="020B0604020202020204" pitchFamily="34" charset="0"/>
              </a:rPr>
              <a:t>Norovirus</a:t>
            </a:r>
            <a:r>
              <a:rPr lang="en-IN" sz="1600" b="0" i="0" u="none" strike="noStrike" baseline="0" dirty="0">
                <a:latin typeface="Arial" panose="020B0604020202020204" pitchFamily="34" charset="0"/>
                <a:cs typeface="Arial" panose="020B0604020202020204" pitchFamily="34" charset="0"/>
              </a:rPr>
              <a:t>, </a:t>
            </a:r>
            <a:r>
              <a:rPr lang="en-IN" sz="1600" b="0" i="1" u="none" strike="noStrike" baseline="0" dirty="0">
                <a:latin typeface="Arial" panose="020B0604020202020204" pitchFamily="34" charset="0"/>
                <a:cs typeface="Arial" panose="020B0604020202020204" pitchFamily="34" charset="0"/>
              </a:rPr>
              <a:t>E </a:t>
            </a:r>
            <a:r>
              <a:rPr lang="en-IN" sz="1600" b="0" i="1" u="none" strike="noStrike" baseline="0" dirty="0" err="1">
                <a:latin typeface="Arial" panose="020B0604020202020204" pitchFamily="34" charset="0"/>
                <a:cs typeface="Arial" panose="020B0604020202020204" pitchFamily="34" charset="0"/>
              </a:rPr>
              <a:t>coli</a:t>
            </a:r>
            <a:r>
              <a:rPr lang="en-IN" sz="1600" b="0" i="0" u="none" strike="noStrike" baseline="0" dirty="0" err="1">
                <a:latin typeface="Arial" panose="020B0604020202020204" pitchFamily="34" charset="0"/>
                <a:cs typeface="Arial" panose="020B0604020202020204" pitchFamily="34" charset="0"/>
              </a:rPr>
              <a:t>,</a:t>
            </a:r>
            <a:r>
              <a:rPr lang="en-IN" sz="1600" b="0" i="1" u="none" strike="noStrike" baseline="0" dirty="0" err="1">
                <a:latin typeface="Arial" panose="020B0604020202020204" pitchFamily="34" charset="0"/>
                <a:cs typeface="Arial" panose="020B0604020202020204" pitchFamily="34" charset="0"/>
              </a:rPr>
              <a:t>V</a:t>
            </a:r>
            <a:r>
              <a:rPr lang="en-IN" sz="1600" b="0" i="1" u="none" strike="noStrike" baseline="0" dirty="0">
                <a:latin typeface="Arial" panose="020B0604020202020204" pitchFamily="34" charset="0"/>
                <a:cs typeface="Arial" panose="020B0604020202020204" pitchFamily="34" charset="0"/>
              </a:rPr>
              <a:t> parahaemolyticus</a:t>
            </a:r>
            <a:r>
              <a:rPr lang="en-IN" sz="1600" b="0" i="0" u="none" strike="noStrike" baseline="0" dirty="0">
                <a:latin typeface="Arial" panose="020B0604020202020204" pitchFamily="34" charset="0"/>
                <a:cs typeface="Arial" panose="020B0604020202020204" pitchFamily="34" charset="0"/>
              </a:rPr>
              <a:t>, </a:t>
            </a:r>
            <a:r>
              <a:rPr lang="en-IN" sz="1600" b="0" i="1" u="none" strike="noStrike" baseline="0" dirty="0">
                <a:latin typeface="Arial" panose="020B0604020202020204" pitchFamily="34" charset="0"/>
                <a:cs typeface="Arial" panose="020B0604020202020204" pitchFamily="34" charset="0"/>
              </a:rPr>
              <a:t>Salmonella</a:t>
            </a:r>
            <a:r>
              <a:rPr lang="en-IN" sz="1600" b="0" i="0" u="none" strike="noStrike" baseline="0" dirty="0">
                <a:latin typeface="Arial" panose="020B0604020202020204" pitchFamily="34" charset="0"/>
                <a:cs typeface="Arial" panose="020B0604020202020204" pitchFamily="34" charset="0"/>
              </a:rPr>
              <a:t>) were 69%, 60%, 73%, and 69%, respectively.</a:t>
            </a:r>
          </a:p>
          <a:p>
            <a:pPr algn="l"/>
            <a:endParaRPr lang="en-IN" sz="16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9CE3815-A763-41FD-B59A-84D21F6F4333}"/>
              </a:ext>
            </a:extLst>
          </p:cNvPr>
          <p:cNvPicPr>
            <a:picLocks noChangeAspect="1"/>
          </p:cNvPicPr>
          <p:nvPr/>
        </p:nvPicPr>
        <p:blipFill>
          <a:blip r:embed="rId2"/>
          <a:stretch>
            <a:fillRect/>
          </a:stretch>
        </p:blipFill>
        <p:spPr>
          <a:xfrm>
            <a:off x="211667" y="3803915"/>
            <a:ext cx="6206067" cy="2080418"/>
          </a:xfrm>
          <a:prstGeom prst="rect">
            <a:avLst/>
          </a:prstGeom>
        </p:spPr>
      </p:pic>
      <p:pic>
        <p:nvPicPr>
          <p:cNvPr id="6" name="Picture 5">
            <a:extLst>
              <a:ext uri="{FF2B5EF4-FFF2-40B4-BE49-F238E27FC236}">
                <a16:creationId xmlns:a16="http://schemas.microsoft.com/office/drawing/2014/main" id="{BA4DF456-8701-41D0-BDE0-114AE3541324}"/>
              </a:ext>
            </a:extLst>
          </p:cNvPr>
          <p:cNvPicPr>
            <a:picLocks noChangeAspect="1"/>
          </p:cNvPicPr>
          <p:nvPr/>
        </p:nvPicPr>
        <p:blipFill>
          <a:blip r:embed="rId3"/>
          <a:stretch>
            <a:fillRect/>
          </a:stretch>
        </p:blipFill>
        <p:spPr>
          <a:xfrm>
            <a:off x="6663267" y="3803916"/>
            <a:ext cx="5113866" cy="2080418"/>
          </a:xfrm>
          <a:prstGeom prst="rect">
            <a:avLst/>
          </a:prstGeom>
        </p:spPr>
      </p:pic>
    </p:spTree>
    <p:extLst>
      <p:ext uri="{BB962C8B-B14F-4D97-AF65-F5344CB8AC3E}">
        <p14:creationId xmlns:p14="http://schemas.microsoft.com/office/powerpoint/2010/main" val="80404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EFBA21-2AF2-4007-92B8-EE3C5E9C8A07}"/>
              </a:ext>
            </a:extLst>
          </p:cNvPr>
          <p:cNvSpPr>
            <a:spLocks noGrp="1"/>
          </p:cNvSpPr>
          <p:nvPr>
            <p:ph type="title"/>
          </p:nvPr>
        </p:nvSpPr>
        <p:spPr/>
        <p:txBody>
          <a:bodyPr/>
          <a:lstStyle/>
          <a:p>
            <a:r>
              <a:rPr lang="en-US" sz="1600" b="1" dirty="0">
                <a:latin typeface="Arial" panose="020B0604020202020204" pitchFamily="34" charset="0"/>
                <a:cs typeface="Arial" panose="020B0604020202020204" pitchFamily="34" charset="0"/>
              </a:rPr>
              <a:t>Feature Importance Evaluation:</a:t>
            </a:r>
            <a:endParaRPr lang="en-IN" sz="1600" b="1" dirty="0">
              <a:latin typeface="Arial" panose="020B0604020202020204" pitchFamily="34" charset="0"/>
              <a:cs typeface="Arial" panose="020B0604020202020204" pitchFamily="34" charset="0"/>
            </a:endParaRPr>
          </a:p>
        </p:txBody>
      </p:sp>
      <p:sp>
        <p:nvSpPr>
          <p:cNvPr id="8" name="Content Placeholder 7">
            <a:extLst>
              <a:ext uri="{FF2B5EF4-FFF2-40B4-BE49-F238E27FC236}">
                <a16:creationId xmlns:a16="http://schemas.microsoft.com/office/drawing/2014/main" id="{D9189651-29C5-4A5F-B31E-844915008F96}"/>
              </a:ext>
            </a:extLst>
          </p:cNvPr>
          <p:cNvSpPr>
            <a:spLocks noGrp="1"/>
          </p:cNvSpPr>
          <p:nvPr>
            <p:ph idx="1"/>
          </p:nvPr>
        </p:nvSpPr>
        <p:spPr>
          <a:xfrm>
            <a:off x="838200" y="1270000"/>
            <a:ext cx="10515600" cy="4906963"/>
          </a:xfrm>
        </p:spPr>
        <p:txBody>
          <a:bodyPr>
            <a:normAutofit/>
          </a:bodyPr>
          <a:lstStyle/>
          <a:p>
            <a:pPr algn="l"/>
            <a:r>
              <a:rPr lang="en-IN" sz="1600" b="0" i="0" u="none" strike="noStrike" baseline="0" dirty="0">
                <a:solidFill>
                  <a:srgbClr val="000000"/>
                </a:solidFill>
                <a:latin typeface="Arial" panose="020B0604020202020204" pitchFamily="34" charset="0"/>
                <a:cs typeface="Arial" panose="020B0604020202020204" pitchFamily="34" charset="0"/>
              </a:rPr>
              <a:t>According to </a:t>
            </a:r>
            <a:r>
              <a:rPr lang="en-IN" sz="1600" b="0" i="0" u="none" strike="noStrike" baseline="0" dirty="0">
                <a:solidFill>
                  <a:srgbClr val="0000FF"/>
                </a:solidFill>
                <a:latin typeface="Arial" panose="020B0604020202020204" pitchFamily="34" charset="0"/>
                <a:cs typeface="Arial" panose="020B0604020202020204" pitchFamily="34" charset="0"/>
              </a:rPr>
              <a:t>Table 6</a:t>
            </a:r>
            <a:r>
              <a:rPr lang="en-IN" sz="1600" b="0" i="0" u="none" strike="noStrike" baseline="0" dirty="0">
                <a:solidFill>
                  <a:srgbClr val="000000"/>
                </a:solidFill>
                <a:latin typeface="Arial" panose="020B0604020202020204" pitchFamily="34" charset="0"/>
                <a:cs typeface="Arial" panose="020B0604020202020204" pitchFamily="34" charset="0"/>
              </a:rPr>
              <a:t>, we can see that the 4 classifiers have higher feature importance values in the longitude and latitude of the geographical location, the time of illness, the age of patient, the name of food, and certain symptoms (such as fever, frequency of </a:t>
            </a:r>
            <a:r>
              <a:rPr lang="en-IN" sz="1600" b="0" i="0" u="none" strike="noStrike" baseline="0" dirty="0" err="1">
                <a:solidFill>
                  <a:srgbClr val="000000"/>
                </a:solidFill>
                <a:latin typeface="Arial" panose="020B0604020202020204" pitchFamily="34" charset="0"/>
                <a:cs typeface="Arial" panose="020B0604020202020204" pitchFamily="34" charset="0"/>
              </a:rPr>
              <a:t>diarrhea</a:t>
            </a:r>
            <a:r>
              <a:rPr lang="en-IN" sz="1600" b="0" i="0" u="none" strike="noStrike" baseline="0" dirty="0">
                <a:solidFill>
                  <a:srgbClr val="000000"/>
                </a:solidFill>
                <a:latin typeface="Arial" panose="020B0604020202020204" pitchFamily="34" charset="0"/>
                <a:cs typeface="Arial" panose="020B0604020202020204" pitchFamily="34" charset="0"/>
              </a:rPr>
              <a:t>, frequency of vomiting).</a:t>
            </a:r>
          </a:p>
          <a:p>
            <a:pPr algn="l"/>
            <a:r>
              <a:rPr lang="en-IN" sz="1600" b="0" i="0" u="none" strike="noStrike" baseline="0" dirty="0">
                <a:solidFill>
                  <a:srgbClr val="000000"/>
                </a:solidFill>
                <a:latin typeface="Arial" panose="020B0604020202020204" pitchFamily="34" charset="0"/>
                <a:cs typeface="Arial" panose="020B0604020202020204" pitchFamily="34" charset="0"/>
              </a:rPr>
              <a:t> This means that these attributes have a great influence on the discrimination of pathogens. In addition, GBDT, decision tree, and AdaBoost also have relatively high importance value on </a:t>
            </a:r>
            <a:r>
              <a:rPr lang="en-IN" sz="1600" b="0" i="0" u="none" strike="noStrike" baseline="0" dirty="0" err="1">
                <a:solidFill>
                  <a:srgbClr val="000000"/>
                </a:solidFill>
                <a:latin typeface="Arial" panose="020B0604020202020204" pitchFamily="34" charset="0"/>
                <a:cs typeface="Arial" panose="020B0604020202020204" pitchFamily="34" charset="0"/>
              </a:rPr>
              <a:t>diarrhea</a:t>
            </a:r>
            <a:r>
              <a:rPr lang="en-IN" sz="1600" b="0" i="0" u="none" strike="noStrike" baseline="0" dirty="0">
                <a:solidFill>
                  <a:srgbClr val="000000"/>
                </a:solidFill>
                <a:latin typeface="Arial" panose="020B0604020202020204" pitchFamily="34" charset="0"/>
                <a:cs typeface="Arial" panose="020B0604020202020204" pitchFamily="34" charset="0"/>
              </a:rPr>
              <a:t> traits, and the </a:t>
            </a:r>
            <a:r>
              <a:rPr lang="en-IN" sz="1600" b="0" i="0" u="none" strike="noStrike" baseline="0" dirty="0" err="1">
                <a:solidFill>
                  <a:srgbClr val="000000"/>
                </a:solidFill>
                <a:latin typeface="Arial" panose="020B0604020202020204" pitchFamily="34" charset="0"/>
                <a:cs typeface="Arial" panose="020B0604020202020204" pitchFamily="34" charset="0"/>
              </a:rPr>
              <a:t>stomachache</a:t>
            </a:r>
            <a:r>
              <a:rPr lang="en-IN" sz="1600" b="0" i="0" u="none" strike="noStrike" baseline="0" dirty="0">
                <a:solidFill>
                  <a:srgbClr val="000000"/>
                </a:solidFill>
                <a:latin typeface="Arial" panose="020B0604020202020204" pitchFamily="34" charset="0"/>
                <a:cs typeface="Arial" panose="020B0604020202020204" pitchFamily="34" charset="0"/>
              </a:rPr>
              <a:t> symptom has a high impact on the classification process of the AdaBoost model and the random forest model. </a:t>
            </a:r>
          </a:p>
          <a:p>
            <a:pPr algn="l"/>
            <a:r>
              <a:rPr lang="en-IN" sz="1600" b="0" i="0" u="none" strike="noStrike" baseline="0" dirty="0">
                <a:solidFill>
                  <a:srgbClr val="000000"/>
                </a:solidFill>
                <a:latin typeface="Arial" panose="020B0604020202020204" pitchFamily="34" charset="0"/>
                <a:cs typeface="Arial" panose="020B0604020202020204" pitchFamily="34" charset="0"/>
              </a:rPr>
              <a:t>In the food types, aquatic animals and their products had a high impact on the classification process using decision tree or random forest. Combined with the previous exploratory analysis of data distribution, we can find that the attributes with large differences in data distribution have larger attribute importance values too.</a:t>
            </a:r>
          </a:p>
          <a:p>
            <a:pPr algn="l"/>
            <a:endParaRPr lang="en-IN" sz="16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4DA0CFDF-55A0-421A-AB65-580E2E697DDF}"/>
              </a:ext>
            </a:extLst>
          </p:cNvPr>
          <p:cNvPicPr>
            <a:picLocks noChangeAspect="1"/>
          </p:cNvPicPr>
          <p:nvPr/>
        </p:nvPicPr>
        <p:blipFill>
          <a:blip r:embed="rId2"/>
          <a:stretch>
            <a:fillRect/>
          </a:stretch>
        </p:blipFill>
        <p:spPr>
          <a:xfrm>
            <a:off x="2399047" y="3708400"/>
            <a:ext cx="7563239" cy="2549605"/>
          </a:xfrm>
          <a:prstGeom prst="rect">
            <a:avLst/>
          </a:prstGeom>
        </p:spPr>
      </p:pic>
    </p:spTree>
    <p:extLst>
      <p:ext uri="{BB962C8B-B14F-4D97-AF65-F5344CB8AC3E}">
        <p14:creationId xmlns:p14="http://schemas.microsoft.com/office/powerpoint/2010/main" val="270861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 calcmode="lin" valueType="num">
                                      <p:cBhvr additive="base">
                                        <p:cTn id="1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 calcmode="lin" valueType="num">
                                      <p:cBhvr additive="base">
                                        <p:cTn id="2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7CAC-4BFE-4757-8A3D-25DFB9E3A491}"/>
              </a:ext>
            </a:extLst>
          </p:cNvPr>
          <p:cNvSpPr>
            <a:spLocks noGrp="1"/>
          </p:cNvSpPr>
          <p:nvPr>
            <p:ph type="title"/>
          </p:nvPr>
        </p:nvSpPr>
        <p:spPr/>
        <p:txBody>
          <a:bodyPr>
            <a:normAutofit/>
          </a:bodyPr>
          <a:lstStyle/>
          <a:p>
            <a:r>
              <a:rPr lang="en-US" sz="1600" b="1" dirty="0">
                <a:latin typeface="Arial" panose="020B0604020202020204" pitchFamily="34" charset="0"/>
                <a:cs typeface="Arial" panose="020B0604020202020204" pitchFamily="34" charset="0"/>
              </a:rPr>
              <a:t>Final Discussion:</a:t>
            </a:r>
            <a:br>
              <a:rPr lang="en-US" sz="1600" b="1" dirty="0">
                <a:latin typeface="Arial" panose="020B0604020202020204" pitchFamily="34" charset="0"/>
                <a:cs typeface="Arial" panose="020B0604020202020204" pitchFamily="34" charset="0"/>
              </a:rPr>
            </a:br>
            <a:endParaRPr lang="en-IN" sz="16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F2561DE-40EA-40C6-99C3-63850BFFD403}"/>
              </a:ext>
            </a:extLst>
          </p:cNvPr>
          <p:cNvSpPr>
            <a:spLocks noGrp="1"/>
          </p:cNvSpPr>
          <p:nvPr>
            <p:ph idx="1"/>
          </p:nvPr>
        </p:nvSpPr>
        <p:spPr>
          <a:xfrm>
            <a:off x="838200" y="1312333"/>
            <a:ext cx="10515600" cy="4864630"/>
          </a:xfrm>
        </p:spPr>
        <p:txBody>
          <a:bodyPr>
            <a:normAutofit/>
          </a:bodyPr>
          <a:lstStyle/>
          <a:p>
            <a:pPr marL="0" indent="0">
              <a:buNone/>
            </a:pPr>
            <a:r>
              <a:rPr lang="en-US" sz="1600" b="1" dirty="0">
                <a:latin typeface="Arial" panose="020B0604020202020204" pitchFamily="34" charset="0"/>
                <a:cs typeface="Arial" panose="020B0604020202020204" pitchFamily="34" charset="0"/>
              </a:rPr>
              <a:t>Contribution:</a:t>
            </a:r>
          </a:p>
          <a:p>
            <a:r>
              <a:rPr lang="en-IN" sz="1600" dirty="0">
                <a:latin typeface="Arial" panose="020B0604020202020204" pitchFamily="34" charset="0"/>
                <a:cs typeface="Arial" panose="020B0604020202020204" pitchFamily="34" charset="0"/>
              </a:rPr>
              <a:t>Proposed a ML model to detect pathogens without laboratory testing. Found relationship between pathogens and several features of disease cases.</a:t>
            </a:r>
          </a:p>
          <a:p>
            <a:r>
              <a:rPr lang="en-IN" sz="1600" dirty="0">
                <a:latin typeface="Arial" panose="020B0604020202020204" pitchFamily="34" charset="0"/>
                <a:cs typeface="Arial" panose="020B0604020202020204" pitchFamily="34" charset="0"/>
              </a:rPr>
              <a:t>This approach can help doctors to quickly identify pathogens, if there is no sufficient equipment and budget. This in turn can help doctors to give medical treatment and provide support for more accurate diseases.</a:t>
            </a:r>
          </a:p>
          <a:p>
            <a:pPr marL="0" indent="0">
              <a:buNone/>
            </a:pPr>
            <a:r>
              <a:rPr lang="en-IN" sz="1600" b="1" dirty="0">
                <a:latin typeface="Arial" panose="020B0604020202020204" pitchFamily="34" charset="0"/>
                <a:cs typeface="Arial" panose="020B0604020202020204" pitchFamily="34" charset="0"/>
              </a:rPr>
              <a:t>Limitations:</a:t>
            </a:r>
          </a:p>
          <a:p>
            <a:r>
              <a:rPr lang="en-IN" sz="1600" dirty="0">
                <a:latin typeface="Arial" panose="020B0604020202020204" pitchFamily="34" charset="0"/>
                <a:cs typeface="Arial" panose="020B0604020202020204" pitchFamily="34" charset="0"/>
              </a:rPr>
              <a:t>The disease case data from surveillance platform should be merged with social network or search engine data in order to apply ML models on larger data.</a:t>
            </a:r>
          </a:p>
          <a:p>
            <a:r>
              <a:rPr lang="en-IN" sz="1600" dirty="0">
                <a:latin typeface="Arial" panose="020B0604020202020204" pitchFamily="34" charset="0"/>
                <a:cs typeface="Arial" panose="020B0604020202020204" pitchFamily="34" charset="0"/>
              </a:rPr>
              <a:t>Geographical distribution of pathogens may be affected by population size. So incidence may be differed.</a:t>
            </a:r>
          </a:p>
          <a:p>
            <a:pPr marL="0" indent="0">
              <a:buNone/>
            </a:pPr>
            <a:r>
              <a:rPr lang="en-IN" sz="1600" b="1" dirty="0">
                <a:latin typeface="Arial" panose="020B0604020202020204" pitchFamily="34" charset="0"/>
                <a:cs typeface="Arial" panose="020B0604020202020204" pitchFamily="34" charset="0"/>
              </a:rPr>
              <a:t>Conclusions:</a:t>
            </a:r>
          </a:p>
          <a:p>
            <a:r>
              <a:rPr lang="en-IN" sz="1600" dirty="0">
                <a:latin typeface="Arial" panose="020B0604020202020204" pitchFamily="34" charset="0"/>
                <a:cs typeface="Arial" panose="020B0604020202020204" pitchFamily="34" charset="0"/>
              </a:rPr>
              <a:t>Presented a optimal ML model for detection of pathogens with an accuracy of 69%.</a:t>
            </a:r>
          </a:p>
          <a:p>
            <a:r>
              <a:rPr lang="en-IN" sz="1600" dirty="0">
                <a:latin typeface="Arial" panose="020B0604020202020204" pitchFamily="34" charset="0"/>
                <a:cs typeface="Arial" panose="020B0604020202020204" pitchFamily="34" charset="0"/>
              </a:rPr>
              <a:t>Although it cannot replace traditional laboratory testing, it can be used to assist for identifying with little cost and time.</a:t>
            </a:r>
          </a:p>
          <a:p>
            <a:r>
              <a:rPr lang="en-IN" sz="1600" dirty="0">
                <a:latin typeface="Arial" panose="020B0604020202020204" pitchFamily="34" charset="0"/>
                <a:cs typeface="Arial" panose="020B0604020202020204" pitchFamily="34" charset="0"/>
              </a:rPr>
              <a:t>In future, compare the results with the data of outbreak surveillance system and try to add other domain knowledge to get reliable results.</a:t>
            </a: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512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74AEAF-C3D8-42AF-9FF2-228DBDC1F40B}"/>
              </a:ext>
            </a:extLst>
          </p:cNvPr>
          <p:cNvSpPr>
            <a:spLocks noGrp="1"/>
          </p:cNvSpPr>
          <p:nvPr>
            <p:ph type="title"/>
          </p:nvPr>
        </p:nvSpPr>
        <p:spPr>
          <a:xfrm>
            <a:off x="3716866" y="1202267"/>
            <a:ext cx="7636933" cy="3429000"/>
          </a:xfrm>
        </p:spPr>
        <p:txBody>
          <a:bodyPr>
            <a:normAutofit/>
          </a:bodyPr>
          <a:lstStyle/>
          <a:p>
            <a:r>
              <a:rPr lang="en-US" sz="4800" dirty="0">
                <a:latin typeface="Arial" panose="020B0604020202020204" pitchFamily="34" charset="0"/>
                <a:cs typeface="Arial" panose="020B0604020202020204" pitchFamily="34" charset="0"/>
              </a:rPr>
              <a:t>Thank You</a:t>
            </a:r>
            <a:endParaRPr lang="en-IN" sz="4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478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39E396-2CA7-4DE1-AF89-67BFD01AB61C}"/>
              </a:ext>
            </a:extLst>
          </p:cNvPr>
          <p:cNvSpPr txBox="1"/>
          <p:nvPr/>
        </p:nvSpPr>
        <p:spPr>
          <a:xfrm>
            <a:off x="394636" y="875899"/>
            <a:ext cx="11405937" cy="5078313"/>
          </a:xfrm>
          <a:prstGeom prst="rect">
            <a:avLst/>
          </a:prstGeom>
          <a:noFill/>
        </p:spPr>
        <p:txBody>
          <a:bodyPr wrap="square">
            <a:spAutoFit/>
          </a:bodyPr>
          <a:lstStyle/>
          <a:p>
            <a:pPr marL="0" indent="0">
              <a:buNone/>
            </a:pPr>
            <a:r>
              <a:rPr lang="en-IN" b="1" i="0" u="sng" dirty="0">
                <a:solidFill>
                  <a:srgbClr val="000000"/>
                </a:solidFill>
                <a:effectLst/>
                <a:latin typeface="Arial" panose="020B0604020202020204" pitchFamily="34" charset="0"/>
                <a:cs typeface="Arial" panose="020B0604020202020204" pitchFamily="34" charset="0"/>
              </a:rPr>
              <a:t>Abstract</a:t>
            </a:r>
          </a:p>
          <a:p>
            <a:pPr marL="0" indent="0">
              <a:buNone/>
            </a:pPr>
            <a:br>
              <a:rPr lang="en-IN" sz="1800" b="1" i="0" dirty="0">
                <a:solidFill>
                  <a:srgbClr val="000000"/>
                </a:solidFill>
                <a:effectLst/>
                <a:latin typeface="Arial" panose="020B0604020202020204" pitchFamily="34" charset="0"/>
                <a:cs typeface="Arial" panose="020B0604020202020204" pitchFamily="34" charset="0"/>
              </a:rPr>
            </a:br>
            <a:r>
              <a:rPr lang="en-IN" sz="1600" b="1" i="0" u="none" strike="noStrike" dirty="0">
                <a:solidFill>
                  <a:srgbClr val="000000"/>
                </a:solidFill>
                <a:effectLst/>
                <a:latin typeface="Arial" panose="020B0604020202020204" pitchFamily="34" charset="0"/>
                <a:cs typeface="Arial" panose="020B0604020202020204" pitchFamily="34" charset="0"/>
              </a:rPr>
              <a:t>Background: </a:t>
            </a:r>
            <a:r>
              <a:rPr lang="en-IN" sz="1600" i="0" u="none" strike="noStrike" dirty="0">
                <a:solidFill>
                  <a:srgbClr val="000000"/>
                </a:solidFill>
                <a:effectLst/>
                <a:latin typeface="Arial" panose="020B0604020202020204" pitchFamily="34" charset="0"/>
                <a:cs typeface="Arial" panose="020B0604020202020204" pitchFamily="34" charset="0"/>
              </a:rPr>
              <a:t>Foodborne diseases have significant health and economic impacts, primarily driven by foodborne pathogens. Despite their importance, clinical symptoms lack specificity, and actual pathogen detection is infrequent in practice.</a:t>
            </a:r>
          </a:p>
          <a:p>
            <a:pPr marL="0" indent="0">
              <a:buNone/>
            </a:pPr>
            <a:endParaRPr lang="en-IN" sz="1600" i="0" u="none" strike="noStrike" dirty="0">
              <a:solidFill>
                <a:srgbClr val="000000"/>
              </a:solidFill>
              <a:effectLst/>
              <a:latin typeface="Arial" panose="020B0604020202020204" pitchFamily="34" charset="0"/>
              <a:cs typeface="Arial" panose="020B0604020202020204" pitchFamily="34" charset="0"/>
            </a:endParaRPr>
          </a:p>
          <a:p>
            <a:pPr marL="0" indent="0">
              <a:buNone/>
            </a:pPr>
            <a:r>
              <a:rPr lang="en-IN" sz="1600" b="1" dirty="0">
                <a:solidFill>
                  <a:srgbClr val="000000"/>
                </a:solidFill>
                <a:latin typeface="Arial" panose="020B0604020202020204" pitchFamily="34" charset="0"/>
                <a:cs typeface="Arial" panose="020B0604020202020204" pitchFamily="34" charset="0"/>
              </a:rPr>
              <a:t>Objective: </a:t>
            </a:r>
            <a:r>
              <a:rPr lang="en-IN" sz="1600" dirty="0">
                <a:solidFill>
                  <a:srgbClr val="000000"/>
                </a:solidFill>
                <a:latin typeface="Arial" panose="020B0604020202020204" pitchFamily="34" charset="0"/>
                <a:cs typeface="Arial" panose="020B0604020202020204" pitchFamily="34" charset="0"/>
              </a:rPr>
              <a:t>The main objective is, the author </a:t>
            </a:r>
            <a:r>
              <a:rPr lang="en-IN" sz="1600" dirty="0" err="1">
                <a:solidFill>
                  <a:srgbClr val="000000"/>
                </a:solidFill>
                <a:latin typeface="Arial" panose="020B0604020202020204" pitchFamily="34" charset="0"/>
                <a:cs typeface="Arial" panose="020B0604020202020204" pitchFamily="34" charset="0"/>
              </a:rPr>
              <a:t>analyzes</a:t>
            </a:r>
            <a:r>
              <a:rPr lang="en-IN" sz="1600" dirty="0">
                <a:solidFill>
                  <a:srgbClr val="000000"/>
                </a:solidFill>
                <a:latin typeface="Arial" panose="020B0604020202020204" pitchFamily="34" charset="0"/>
                <a:cs typeface="Arial" panose="020B0604020202020204" pitchFamily="34" charset="0"/>
              </a:rPr>
              <a:t> foodborne disease case data, select appropriate features and use machine learning methods to classify and predict the foodborne disease pathogens for cases where it is not tested.</a:t>
            </a:r>
          </a:p>
          <a:p>
            <a:pPr marL="0" indent="0">
              <a:buNone/>
            </a:pPr>
            <a:endParaRPr lang="en-IN" sz="1600" dirty="0">
              <a:solidFill>
                <a:srgbClr val="000000"/>
              </a:solidFill>
              <a:latin typeface="Arial" panose="020B0604020202020204" pitchFamily="34" charset="0"/>
              <a:cs typeface="Arial" panose="020B0604020202020204" pitchFamily="34" charset="0"/>
            </a:endParaRPr>
          </a:p>
          <a:p>
            <a:pPr marL="0" indent="0">
              <a:buNone/>
            </a:pPr>
            <a:r>
              <a:rPr lang="en-IN" sz="1600" b="1" dirty="0">
                <a:solidFill>
                  <a:srgbClr val="000000"/>
                </a:solidFill>
                <a:effectLst/>
                <a:latin typeface="Arial" panose="020B0604020202020204" pitchFamily="34" charset="0"/>
                <a:cs typeface="Arial" panose="020B0604020202020204" pitchFamily="34" charset="0"/>
              </a:rPr>
              <a:t>Methods: </a:t>
            </a:r>
            <a:r>
              <a:rPr lang="en-IN" sz="1600" dirty="0">
                <a:solidFill>
                  <a:srgbClr val="000000"/>
                </a:solidFill>
                <a:latin typeface="Arial" panose="020B0604020202020204" pitchFamily="34" charset="0"/>
                <a:cs typeface="Arial" panose="020B0604020202020204" pitchFamily="34" charset="0"/>
              </a:rPr>
              <a:t>Extracted features like time, location and food types from foodborne disease case data and looked into the relationship between features and disease pathogen using machine learning methods to classify them. And compared the results of models to obtain pathogen prediction model with highest accuracy.</a:t>
            </a:r>
          </a:p>
          <a:p>
            <a:pPr marL="0" indent="0">
              <a:buNone/>
            </a:pPr>
            <a:endParaRPr lang="en-IN" sz="1600" dirty="0">
              <a:solidFill>
                <a:srgbClr val="000000"/>
              </a:solidFill>
              <a:latin typeface="Arial" panose="020B0604020202020204" pitchFamily="34" charset="0"/>
              <a:cs typeface="Arial" panose="020B0604020202020204" pitchFamily="34" charset="0"/>
            </a:endParaRPr>
          </a:p>
          <a:p>
            <a:pPr marL="0" indent="0">
              <a:buNone/>
            </a:pPr>
            <a:r>
              <a:rPr lang="en-IN" sz="1600" b="1" dirty="0">
                <a:solidFill>
                  <a:srgbClr val="000000"/>
                </a:solidFill>
                <a:effectLst/>
                <a:latin typeface="Arial" panose="020B0604020202020204" pitchFamily="34" charset="0"/>
                <a:cs typeface="Arial" panose="020B0604020202020204" pitchFamily="34" charset="0"/>
              </a:rPr>
              <a:t>Result</a:t>
            </a:r>
            <a:r>
              <a:rPr lang="en-IN" sz="1600" b="1" dirty="0">
                <a:solidFill>
                  <a:srgbClr val="000000"/>
                </a:solidFill>
                <a:latin typeface="Arial" panose="020B0604020202020204" pitchFamily="34" charset="0"/>
                <a:cs typeface="Arial" panose="020B0604020202020204" pitchFamily="34" charset="0"/>
              </a:rPr>
              <a:t>s: </a:t>
            </a:r>
            <a:r>
              <a:rPr lang="en-IN" sz="1600" dirty="0">
                <a:solidFill>
                  <a:srgbClr val="000000"/>
                </a:solidFill>
                <a:latin typeface="Arial" panose="020B0604020202020204" pitchFamily="34" charset="0"/>
                <a:cs typeface="Arial" panose="020B0604020202020204" pitchFamily="34" charset="0"/>
              </a:rPr>
              <a:t>It is observed that gradient boost decision tree model obtained highest accuracy with 69 % in identifying pathogens like </a:t>
            </a:r>
            <a:r>
              <a:rPr lang="it-IT" sz="1600" b="0" i="0" u="none" strike="noStrike" baseline="0" dirty="0">
                <a:latin typeface="Arial" panose="020B0604020202020204" pitchFamily="34" charset="0"/>
                <a:cs typeface="Arial" panose="020B0604020202020204" pitchFamily="34" charset="0"/>
              </a:rPr>
              <a:t>Salmonella, Norovirus, Escherichia coli, and Vibrio parahaemolyticus. </a:t>
            </a:r>
            <a:r>
              <a:rPr lang="it-IT" sz="1600" dirty="0">
                <a:latin typeface="Arial" panose="020B0604020202020204" pitchFamily="34" charset="0"/>
                <a:cs typeface="Arial" panose="020B0604020202020204" pitchFamily="34" charset="0"/>
              </a:rPr>
              <a:t>Evaluation of features </a:t>
            </a:r>
            <a:r>
              <a:rPr lang="en-IN" sz="1600" b="0" i="0" u="none" strike="noStrike" baseline="0" dirty="0">
                <a:latin typeface="Arial" panose="020B0604020202020204" pitchFamily="34" charset="0"/>
                <a:cs typeface="Arial" panose="020B0604020202020204" pitchFamily="34" charset="0"/>
              </a:rPr>
              <a:t> like time of illness, geographical coordinates, and </a:t>
            </a:r>
            <a:r>
              <a:rPr lang="en-IN" sz="1600" b="0" i="0" u="none" strike="noStrike" baseline="0" dirty="0" err="1">
                <a:latin typeface="Arial" panose="020B0604020202020204" pitchFamily="34" charset="0"/>
                <a:cs typeface="Arial" panose="020B0604020202020204" pitchFamily="34" charset="0"/>
              </a:rPr>
              <a:t>diarrhea</a:t>
            </a:r>
            <a:r>
              <a:rPr lang="en-IN" sz="1600" b="0" i="0" u="none" strike="noStrike" baseline="0" dirty="0">
                <a:latin typeface="Arial" panose="020B0604020202020204" pitchFamily="34" charset="0"/>
                <a:cs typeface="Arial" panose="020B0604020202020204" pitchFamily="34" charset="0"/>
              </a:rPr>
              <a:t> frequency, </a:t>
            </a:r>
            <a:r>
              <a:rPr lang="en-IN" sz="1600" dirty="0">
                <a:latin typeface="Arial" panose="020B0604020202020204" pitchFamily="34" charset="0"/>
                <a:cs typeface="Arial" panose="020B0604020202020204" pitchFamily="34" charset="0"/>
              </a:rPr>
              <a:t>implied that</a:t>
            </a:r>
            <a:r>
              <a:rPr lang="en-IN" sz="1600" b="0" i="0" u="none" strike="noStrike" baseline="0" dirty="0">
                <a:latin typeface="Arial" panose="020B0604020202020204" pitchFamily="34" charset="0"/>
                <a:cs typeface="Arial" panose="020B0604020202020204" pitchFamily="34" charset="0"/>
              </a:rPr>
              <a:t> these features are significant in classifying foodborne disease pathogens.</a:t>
            </a:r>
          </a:p>
          <a:p>
            <a:pPr marL="0" indent="0">
              <a:buNone/>
            </a:pPr>
            <a:endParaRPr lang="en-IN" sz="1600" b="0" i="0" u="none" strike="noStrike" baseline="0" dirty="0">
              <a:latin typeface="Times New Roman" panose="02020603050405020304" pitchFamily="18" charset="0"/>
              <a:cs typeface="Times New Roman" panose="02020603050405020304" pitchFamily="18" charset="0"/>
            </a:endParaRPr>
          </a:p>
          <a:p>
            <a:pPr marL="0" indent="0">
              <a:buNone/>
            </a:pPr>
            <a:r>
              <a:rPr lang="en-IN" sz="1600" b="1" dirty="0">
                <a:effectLst/>
                <a:latin typeface="Arial" panose="020B0604020202020204" pitchFamily="34" charset="0"/>
                <a:cs typeface="Arial" panose="020B0604020202020204" pitchFamily="34" charset="0"/>
              </a:rPr>
              <a:t>Conclusions: </a:t>
            </a:r>
            <a:r>
              <a:rPr lang="en-IN" sz="1600" dirty="0">
                <a:effectLst/>
                <a:latin typeface="Arial" panose="020B0604020202020204" pitchFamily="34" charset="0"/>
                <a:cs typeface="Arial" panose="020B0604020202020204" pitchFamily="34" charset="0"/>
              </a:rPr>
              <a:t>Data analysis can reflect the distribution of some features of foodborne diseases and the relationships among them. Utilizing this information and machine learning methods for pathogen classification can offer valuable support for clinical diagnosis and treatment of foodborne diseases.</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083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 calcmode="lin" valueType="num">
                                      <p:cBhvr additive="base">
                                        <p:cTn id="1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 calcmode="lin" valueType="num">
                                      <p:cBhvr additive="base">
                                        <p:cTn id="1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 calcmode="lin" valueType="num">
                                      <p:cBhvr additive="base">
                                        <p:cTn id="1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anim calcmode="lin" valueType="num">
                                      <p:cBhvr additive="base">
                                        <p:cTn id="2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70AEB-E71E-4A2D-8C8F-66D9BFFE152F}"/>
              </a:ext>
            </a:extLst>
          </p:cNvPr>
          <p:cNvSpPr>
            <a:spLocks noGrp="1"/>
          </p:cNvSpPr>
          <p:nvPr>
            <p:ph type="title"/>
          </p:nvPr>
        </p:nvSpPr>
        <p:spPr/>
        <p:txBody>
          <a:bodyPr>
            <a:normAutofit/>
          </a:bodyPr>
          <a:lstStyle/>
          <a:p>
            <a:r>
              <a:rPr lang="en-US" sz="1800" b="1" u="sng" dirty="0">
                <a:latin typeface="Arial" panose="020B0604020202020204" pitchFamily="34" charset="0"/>
                <a:cs typeface="Arial" panose="020B0604020202020204" pitchFamily="34" charset="0"/>
              </a:rPr>
              <a:t>Introduction:</a:t>
            </a:r>
            <a:endParaRPr lang="en-IN" sz="1800" b="1"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91F599-C27D-46AF-9F18-51CC36749A1A}"/>
              </a:ext>
            </a:extLst>
          </p:cNvPr>
          <p:cNvSpPr>
            <a:spLocks noGrp="1"/>
          </p:cNvSpPr>
          <p:nvPr>
            <p:ph idx="1"/>
          </p:nvPr>
        </p:nvSpPr>
        <p:spPr>
          <a:xfrm>
            <a:off x="838200" y="1588168"/>
            <a:ext cx="10515600" cy="4904707"/>
          </a:xfrm>
        </p:spPr>
        <p:txBody>
          <a:bodyPr>
            <a:normAutofit/>
          </a:bodyPr>
          <a:lstStyle/>
          <a:p>
            <a:pPr marL="0" indent="0">
              <a:buNone/>
            </a:pPr>
            <a:r>
              <a:rPr lang="en-US" sz="1600" b="1" dirty="0">
                <a:latin typeface="Arial" panose="020B0604020202020204" pitchFamily="34" charset="0"/>
                <a:cs typeface="Arial" panose="020B0604020202020204" pitchFamily="34" charset="0"/>
              </a:rPr>
              <a:t>Background:</a:t>
            </a:r>
          </a:p>
          <a:p>
            <a:r>
              <a:rPr lang="en-IN" sz="1600" dirty="0">
                <a:latin typeface="Arial" panose="020B0604020202020204" pitchFamily="34" charset="0"/>
                <a:cs typeface="Arial" panose="020B0604020202020204" pitchFamily="34" charset="0"/>
              </a:rPr>
              <a:t>Foodborne diseases are usually caused by taking contaminated foods and pathogens or virus contained in it.</a:t>
            </a:r>
          </a:p>
          <a:p>
            <a:r>
              <a:rPr lang="en-IN" sz="1600" dirty="0">
                <a:latin typeface="Arial" panose="020B0604020202020204" pitchFamily="34" charset="0"/>
                <a:cs typeface="Arial" panose="020B0604020202020204" pitchFamily="34" charset="0"/>
              </a:rPr>
              <a:t>According to WHO, Every year 600 million suffer from foodborne diseases out of which 4.2 million people die.</a:t>
            </a:r>
          </a:p>
          <a:p>
            <a:r>
              <a:rPr lang="en-IN" sz="1600" dirty="0">
                <a:latin typeface="Arial" panose="020B0604020202020204" pitchFamily="34" charset="0"/>
                <a:cs typeface="Arial" panose="020B0604020202020204" pitchFamily="34" charset="0"/>
              </a:rPr>
              <a:t>As per CDC, 48 million people are infected in the US every year in which 128,000 are hospitalised and 3000 die.</a:t>
            </a:r>
          </a:p>
          <a:p>
            <a:r>
              <a:rPr lang="en-IN" sz="1600" dirty="0">
                <a:latin typeface="Arial" panose="020B0604020202020204" pitchFamily="34" charset="0"/>
                <a:cs typeface="Arial" panose="020B0604020202020204" pitchFamily="34" charset="0"/>
              </a:rPr>
              <a:t>Recently, China began to monitor this and found that 3 lakh people suffered from it ,out of which 6 died.</a:t>
            </a:r>
          </a:p>
          <a:p>
            <a:r>
              <a:rPr lang="en-IN" sz="1600" dirty="0">
                <a:latin typeface="Arial" panose="020B0604020202020204" pitchFamily="34" charset="0"/>
                <a:cs typeface="Arial" panose="020B0604020202020204" pitchFamily="34" charset="0"/>
              </a:rPr>
              <a:t>Researchers then started to study these that includes monitoring, identification and outbreak prediction.</a:t>
            </a:r>
          </a:p>
          <a:p>
            <a:r>
              <a:rPr lang="en-IN" sz="1600" dirty="0">
                <a:latin typeface="Arial" panose="020B0604020202020204" pitchFamily="34" charset="0"/>
                <a:cs typeface="Arial" panose="020B0604020202020204" pitchFamily="34" charset="0"/>
              </a:rPr>
              <a:t>As a result, US established Active Surveillance Network and China established National Foodborne Disease Surveillance Reporting System to store, monitor and </a:t>
            </a:r>
            <a:r>
              <a:rPr lang="en-IN" sz="1600" dirty="0" err="1">
                <a:latin typeface="Arial" panose="020B0604020202020204" pitchFamily="34" charset="0"/>
                <a:cs typeface="Arial" panose="020B0604020202020204" pitchFamily="34" charset="0"/>
              </a:rPr>
              <a:t>analyze</a:t>
            </a:r>
            <a:r>
              <a:rPr lang="en-IN" sz="1600" dirty="0">
                <a:latin typeface="Arial" panose="020B0604020202020204" pitchFamily="34" charset="0"/>
                <a:cs typeface="Arial" panose="020B0604020202020204" pitchFamily="34" charset="0"/>
              </a:rPr>
              <a:t> surveillance data collected nationwide.</a:t>
            </a:r>
          </a:p>
          <a:p>
            <a:r>
              <a:rPr lang="en-IN" sz="1600" dirty="0">
                <a:latin typeface="Arial" panose="020B0604020202020204" pitchFamily="34" charset="0"/>
                <a:cs typeface="Arial" panose="020B0604020202020204" pitchFamily="34" charset="0"/>
              </a:rPr>
              <a:t>Methods for identification and diagnosis are categorized into 2 types. One is biochemical tests of molecular subtypes and other uses machine learning algorithms.</a:t>
            </a:r>
          </a:p>
          <a:p>
            <a:r>
              <a:rPr lang="en-IN" sz="1600" dirty="0">
                <a:latin typeface="Arial" panose="020B0604020202020204" pitchFamily="34" charset="0"/>
                <a:cs typeface="Arial" panose="020B0604020202020204" pitchFamily="34" charset="0"/>
              </a:rPr>
              <a:t>Although some clinical trails and laboratory testing was done to identify pathogens, the results were not clear as it needs to be applied on each patient information and disease description. </a:t>
            </a:r>
          </a:p>
          <a:p>
            <a:r>
              <a:rPr lang="en-IN" sz="1600" dirty="0">
                <a:latin typeface="Arial" panose="020B0604020202020204" pitchFamily="34" charset="0"/>
                <a:cs typeface="Arial" panose="020B0604020202020204" pitchFamily="34" charset="0"/>
              </a:rPr>
              <a:t>Some researchers proposed several methods like nucleic acid, immune and biosensors. But it was carried for low proportion of data as the equipment cost is high. This has a negative effect on disease burden estimation and outbreak prediction.</a:t>
            </a:r>
          </a:p>
        </p:txBody>
      </p:sp>
    </p:spTree>
    <p:extLst>
      <p:ext uri="{BB962C8B-B14F-4D97-AF65-F5344CB8AC3E}">
        <p14:creationId xmlns:p14="http://schemas.microsoft.com/office/powerpoint/2010/main" val="348963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9B39A2F-6D83-4D90-87F1-A6E7A5092583}"/>
              </a:ext>
            </a:extLst>
          </p:cNvPr>
          <p:cNvSpPr>
            <a:spLocks noGrp="1"/>
          </p:cNvSpPr>
          <p:nvPr>
            <p:ph idx="1"/>
          </p:nvPr>
        </p:nvSpPr>
        <p:spPr>
          <a:xfrm>
            <a:off x="838200" y="1328286"/>
            <a:ext cx="10515600" cy="5164588"/>
          </a:xfrm>
        </p:spPr>
        <p:txBody>
          <a:bodyPr>
            <a:normAutofit lnSpcReduction="10000"/>
          </a:bodyPr>
          <a:lstStyle/>
          <a:p>
            <a:pPr marL="0" indent="0">
              <a:buNone/>
            </a:pPr>
            <a:r>
              <a:rPr lang="en-US" sz="1600" b="1" dirty="0">
                <a:latin typeface="Arial" panose="020B0604020202020204" pitchFamily="34" charset="0"/>
                <a:cs typeface="Arial" panose="020B0604020202020204" pitchFamily="34" charset="0"/>
              </a:rPr>
              <a:t>Foodborne Disease Analysis Based on Surveillance Platform Data</a:t>
            </a:r>
          </a:p>
          <a:p>
            <a:r>
              <a:rPr lang="en-US" sz="1600" dirty="0">
                <a:latin typeface="Arial" panose="020B0604020202020204" pitchFamily="34" charset="0"/>
                <a:cs typeface="Arial" panose="020B0604020202020204" pitchFamily="34" charset="0"/>
              </a:rPr>
              <a:t>International community gave great importance to research on Foodborne diseases. They have taken data sources from surveillance platforms, social networks, search engines and food samplings.</a:t>
            </a:r>
          </a:p>
          <a:p>
            <a:r>
              <a:rPr lang="en-US" sz="1600" dirty="0">
                <a:latin typeface="Arial" panose="020B0604020202020204" pitchFamily="34" charset="0"/>
                <a:cs typeface="Arial" panose="020B0604020202020204" pitchFamily="34" charset="0"/>
              </a:rPr>
              <a:t>But found that, the data from surveillance network was reliable and </a:t>
            </a:r>
            <a:r>
              <a:rPr lang="en-US" sz="1600" dirty="0" err="1">
                <a:latin typeface="Arial" panose="020B0604020202020204" pitchFamily="34" charset="0"/>
                <a:cs typeface="Arial" panose="020B0604020202020204" pitchFamily="34" charset="0"/>
              </a:rPr>
              <a:t>authoriative</a:t>
            </a:r>
            <a:r>
              <a:rPr lang="en-US" sz="1600" dirty="0">
                <a:latin typeface="Arial" panose="020B0604020202020204" pitchFamily="34" charset="0"/>
                <a:cs typeface="Arial" panose="020B0604020202020204" pitchFamily="34" charset="0"/>
              </a:rPr>
              <a:t> as it is the original data taken from hospital and health departments.</a:t>
            </a:r>
          </a:p>
          <a:p>
            <a:r>
              <a:rPr lang="en-US" sz="1600" dirty="0">
                <a:latin typeface="Arial" panose="020B0604020202020204" pitchFamily="34" charset="0"/>
                <a:cs typeface="Arial" panose="020B0604020202020204" pitchFamily="34" charset="0"/>
              </a:rPr>
              <a:t>As mentioned earlier US and China governments established reporting systems and performed statistical and aggregate analysis that was not proved to detect pathogens because of its limitations. Therefore accurate identification approach is still necessary.</a:t>
            </a:r>
          </a:p>
          <a:p>
            <a:endParaRPr lang="en-US" sz="1600"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Foodborne disease Analysis Based on Machine Learning</a:t>
            </a:r>
          </a:p>
          <a:p>
            <a:r>
              <a:rPr lang="en-IN" sz="1600" dirty="0">
                <a:latin typeface="Arial" panose="020B0604020202020204" pitchFamily="34" charset="0"/>
                <a:cs typeface="Arial" panose="020B0604020202020204" pitchFamily="34" charset="0"/>
              </a:rPr>
              <a:t>Machine Learning gained popularity in various field including Epidemiology in recent years. Researchers proposed many ML models to diagnose and outbreak and </a:t>
            </a:r>
            <a:r>
              <a:rPr lang="en-IN" sz="1600" dirty="0" err="1">
                <a:latin typeface="Arial" panose="020B0604020202020204" pitchFamily="34" charset="0"/>
                <a:cs typeface="Arial" panose="020B0604020202020204" pitchFamily="34" charset="0"/>
              </a:rPr>
              <a:t>analyze</a:t>
            </a:r>
            <a:r>
              <a:rPr lang="en-IN" sz="1600" dirty="0">
                <a:latin typeface="Arial" panose="020B0604020202020204" pitchFamily="34" charset="0"/>
                <a:cs typeface="Arial" panose="020B0604020202020204" pitchFamily="34" charset="0"/>
              </a:rPr>
              <a:t> gene of disease pathogens.</a:t>
            </a:r>
          </a:p>
          <a:p>
            <a:r>
              <a:rPr lang="en-IN" sz="1600" dirty="0">
                <a:latin typeface="Arial" panose="020B0604020202020204" pitchFamily="34" charset="0"/>
                <a:cs typeface="Arial" panose="020B0604020202020204" pitchFamily="34" charset="0"/>
              </a:rPr>
              <a:t>For identification of diseases many chose supervised classification and unsupervised clustering methods and for outbreak prediction hidden Markov model and DB scan models are used instead of traditional and proved that these studies gave good results.</a:t>
            </a:r>
          </a:p>
          <a:p>
            <a:r>
              <a:rPr lang="en-IN" sz="1600" dirty="0">
                <a:latin typeface="Arial" panose="020B0604020202020204" pitchFamily="34" charset="0"/>
                <a:cs typeface="Arial" panose="020B0604020202020204" pitchFamily="34" charset="0"/>
              </a:rPr>
              <a:t>Several classifications models identified pathogens by using near infrared laser scatter images. ML is used in gene sequence that results in more and quicker analysis. Decision tree was also used to associate between food, location and pathogens based on CDC data.</a:t>
            </a:r>
          </a:p>
          <a:p>
            <a:r>
              <a:rPr lang="en-IN" sz="1600" dirty="0">
                <a:latin typeface="Arial" panose="020B0604020202020204" pitchFamily="34" charset="0"/>
                <a:cs typeface="Arial" panose="020B0604020202020204" pitchFamily="34" charset="0"/>
              </a:rPr>
              <a:t>Out of most related works, only few were applied on disease case information and </a:t>
            </a:r>
            <a:r>
              <a:rPr lang="en-IN" sz="1600" dirty="0" err="1">
                <a:latin typeface="Arial" panose="020B0604020202020204" pitchFamily="34" charset="0"/>
                <a:cs typeface="Arial" panose="020B0604020202020204" pitchFamily="34" charset="0"/>
              </a:rPr>
              <a:t>binded</a:t>
            </a:r>
            <a:r>
              <a:rPr lang="en-IN" sz="1600" dirty="0">
                <a:latin typeface="Arial" panose="020B0604020202020204" pitchFamily="34" charset="0"/>
                <a:cs typeface="Arial" panose="020B0604020202020204" pitchFamily="34" charset="0"/>
              </a:rPr>
              <a:t> relation between pathogens and disease case data.</a:t>
            </a:r>
          </a:p>
        </p:txBody>
      </p:sp>
      <p:sp>
        <p:nvSpPr>
          <p:cNvPr id="7" name="Title 6">
            <a:extLst>
              <a:ext uri="{FF2B5EF4-FFF2-40B4-BE49-F238E27FC236}">
                <a16:creationId xmlns:a16="http://schemas.microsoft.com/office/drawing/2014/main" id="{31C3B589-03A7-4209-9A72-7719324965A9}"/>
              </a:ext>
            </a:extLst>
          </p:cNvPr>
          <p:cNvSpPr>
            <a:spLocks noGrp="1"/>
          </p:cNvSpPr>
          <p:nvPr>
            <p:ph type="title"/>
          </p:nvPr>
        </p:nvSpPr>
        <p:spPr>
          <a:xfrm>
            <a:off x="838200" y="365126"/>
            <a:ext cx="10515600" cy="828408"/>
          </a:xfrm>
        </p:spPr>
        <p:txBody>
          <a:bodyPr>
            <a:normAutofit/>
          </a:bodyPr>
          <a:lstStyle/>
          <a:p>
            <a:r>
              <a:rPr lang="en-US" sz="1800" b="1" dirty="0">
                <a:latin typeface="Arial" panose="020B0604020202020204" pitchFamily="34" charset="0"/>
                <a:cs typeface="Arial" panose="020B0604020202020204" pitchFamily="34" charset="0"/>
              </a:rPr>
              <a:t>Related Work:</a:t>
            </a:r>
            <a:endParaRPr lang="en-IN"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951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 calcmode="lin" valueType="num">
                                      <p:cBhvr additive="base">
                                        <p:cTn id="4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 calcmode="lin" valueType="num">
                                      <p:cBhvr additive="base">
                                        <p:cTn id="4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80FF7-A33D-49F7-BDEB-C50D28386BBA}"/>
              </a:ext>
            </a:extLst>
          </p:cNvPr>
          <p:cNvSpPr>
            <a:spLocks noGrp="1"/>
          </p:cNvSpPr>
          <p:nvPr>
            <p:ph type="title"/>
          </p:nvPr>
        </p:nvSpPr>
        <p:spPr>
          <a:xfrm>
            <a:off x="838200" y="120317"/>
            <a:ext cx="10515600" cy="563077"/>
          </a:xfrm>
        </p:spPr>
        <p:txBody>
          <a:bodyPr>
            <a:normAutofit/>
          </a:bodyPr>
          <a:lstStyle/>
          <a:p>
            <a:r>
              <a:rPr lang="en-US" sz="1800" b="1" u="sng" dirty="0">
                <a:latin typeface="Arial" panose="020B0604020202020204" pitchFamily="34" charset="0"/>
                <a:cs typeface="Arial" panose="020B0604020202020204" pitchFamily="34" charset="0"/>
              </a:rPr>
              <a:t>Methods:</a:t>
            </a:r>
            <a:endParaRPr lang="en-IN" sz="1800" b="1"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7B54D5A-C31D-42B8-B062-DDF58147853F}"/>
              </a:ext>
            </a:extLst>
          </p:cNvPr>
          <p:cNvSpPr>
            <a:spLocks noGrp="1"/>
          </p:cNvSpPr>
          <p:nvPr>
            <p:ph idx="1"/>
          </p:nvPr>
        </p:nvSpPr>
        <p:spPr>
          <a:xfrm>
            <a:off x="838200" y="683394"/>
            <a:ext cx="10515600" cy="5707781"/>
          </a:xfrm>
        </p:spPr>
        <p:txBody>
          <a:bodyPr>
            <a:normAutofit/>
          </a:bodyPr>
          <a:lstStyle/>
          <a:p>
            <a:pPr marL="0" indent="0">
              <a:buNone/>
            </a:pPr>
            <a:r>
              <a:rPr lang="en-US" sz="1600" b="1" dirty="0">
                <a:latin typeface="Arial" panose="020B0604020202020204" pitchFamily="34" charset="0"/>
                <a:cs typeface="Arial" panose="020B0604020202020204" pitchFamily="34" charset="0"/>
              </a:rPr>
              <a:t>Data Description:</a:t>
            </a:r>
          </a:p>
          <a:p>
            <a:r>
              <a:rPr lang="en-IN" sz="1600" dirty="0">
                <a:latin typeface="Arial" panose="020B0604020202020204" pitchFamily="34" charset="0"/>
                <a:cs typeface="Arial" panose="020B0604020202020204" pitchFamily="34" charset="0"/>
              </a:rPr>
              <a:t>The data source was National Foodborne Disease Surveillance Reporting System that collected 2.6 million cases from 2011-2018. 60,000 test cases accounted only 3% cases. A total 26 of pathogens were identified. </a:t>
            </a:r>
          </a:p>
          <a:p>
            <a:r>
              <a:rPr lang="en-IN" sz="1600" dirty="0">
                <a:latin typeface="Arial" panose="020B0604020202020204" pitchFamily="34" charset="0"/>
                <a:cs typeface="Arial" panose="020B0604020202020204" pitchFamily="34" charset="0"/>
              </a:rPr>
              <a:t>Among them, China Food safety risk </a:t>
            </a:r>
            <a:r>
              <a:rPr lang="en-IN" sz="1600" dirty="0" err="1">
                <a:latin typeface="Arial" panose="020B0604020202020204" pitchFamily="34" charset="0"/>
                <a:cs typeface="Arial" panose="020B0604020202020204" pitchFamily="34" charset="0"/>
              </a:rPr>
              <a:t>assesment</a:t>
            </a:r>
            <a:r>
              <a:rPr lang="en-IN" sz="1600" dirty="0">
                <a:latin typeface="Arial" panose="020B0604020202020204" pitchFamily="34" charset="0"/>
                <a:cs typeface="Arial" panose="020B0604020202020204" pitchFamily="34" charset="0"/>
              </a:rPr>
              <a:t> </a:t>
            </a:r>
            <a:r>
              <a:rPr lang="en-IN" sz="1600" dirty="0" err="1">
                <a:latin typeface="Arial" panose="020B0604020202020204" pitchFamily="34" charset="0"/>
                <a:cs typeface="Arial" panose="020B0604020202020204" pitchFamily="34" charset="0"/>
              </a:rPr>
              <a:t>center</a:t>
            </a:r>
            <a:r>
              <a:rPr lang="en-IN" sz="1600" dirty="0">
                <a:latin typeface="Arial" panose="020B0604020202020204" pitchFamily="34" charset="0"/>
                <a:cs typeface="Arial" panose="020B0604020202020204" pitchFamily="34" charset="0"/>
              </a:rPr>
              <a:t> focused on Salmonella, Norovirus, Escherichia coli, Vibrio </a:t>
            </a:r>
            <a:r>
              <a:rPr lang="en-IN" sz="1600" dirty="0" err="1">
                <a:latin typeface="Arial" panose="020B0604020202020204" pitchFamily="34" charset="0"/>
                <a:cs typeface="Arial" panose="020B0604020202020204" pitchFamily="34" charset="0"/>
              </a:rPr>
              <a:t>parahaemoolyticus</a:t>
            </a:r>
            <a:r>
              <a:rPr lang="en-IN" sz="1600" dirty="0">
                <a:latin typeface="Arial" panose="020B0604020202020204" pitchFamily="34" charset="0"/>
                <a:cs typeface="Arial" panose="020B0604020202020204" pitchFamily="34" charset="0"/>
              </a:rPr>
              <a:t> (26.5%, 25.9%, 20.9%,18.6%) accounts 92% of cases. </a:t>
            </a:r>
          </a:p>
          <a:p>
            <a:r>
              <a:rPr lang="en-IN" sz="1600" dirty="0">
                <a:latin typeface="Arial" panose="020B0604020202020204" pitchFamily="34" charset="0"/>
                <a:cs typeface="Arial" panose="020B0604020202020204" pitchFamily="34" charset="0"/>
              </a:rPr>
              <a:t>Considered pathogens as labels and as a process of feature selection, Patient age, Gender, Home address, time of illness, symptoms, food name and food type. Performed data analysis and guide data </a:t>
            </a:r>
            <a:r>
              <a:rPr lang="en-IN" sz="1600" dirty="0" err="1">
                <a:latin typeface="Arial" panose="020B0604020202020204" pitchFamily="34" charset="0"/>
                <a:cs typeface="Arial" panose="020B0604020202020204" pitchFamily="34" charset="0"/>
              </a:rPr>
              <a:t>preprocessing</a:t>
            </a:r>
            <a:r>
              <a:rPr lang="en-IN" sz="1600" dirty="0">
                <a:latin typeface="Arial" panose="020B0604020202020204" pitchFamily="34" charset="0"/>
                <a:cs typeface="Arial" panose="020B0604020202020204" pitchFamily="34" charset="0"/>
              </a:rPr>
              <a:t>. They used map to show geographical distribution of detection rate of 4 pathogens. </a:t>
            </a:r>
          </a:p>
          <a:p>
            <a:r>
              <a:rPr lang="en-IN" sz="1600" dirty="0">
                <a:latin typeface="Arial" panose="020B0604020202020204" pitchFamily="34" charset="0"/>
                <a:cs typeface="Arial" panose="020B0604020202020204" pitchFamily="34" charset="0"/>
              </a:rPr>
              <a:t>The author performed visual analysis of detection rate pathogens by time, patient’s age, gender and type of exposed food which can be seen by going down.</a:t>
            </a:r>
          </a:p>
          <a:p>
            <a:pPr marL="0" indent="0">
              <a:buNone/>
            </a:pPr>
            <a:endParaRPr lang="en-IN" sz="16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1CAEEB2-14BF-47A6-821C-45D0EE44CBB0}"/>
              </a:ext>
            </a:extLst>
          </p:cNvPr>
          <p:cNvPicPr>
            <a:picLocks noChangeAspect="1"/>
          </p:cNvPicPr>
          <p:nvPr/>
        </p:nvPicPr>
        <p:blipFill>
          <a:blip r:embed="rId2"/>
          <a:stretch>
            <a:fillRect/>
          </a:stretch>
        </p:blipFill>
        <p:spPr>
          <a:xfrm>
            <a:off x="2290813" y="3522846"/>
            <a:ext cx="7392202" cy="3335155"/>
          </a:xfrm>
          <a:prstGeom prst="rect">
            <a:avLst/>
          </a:prstGeom>
        </p:spPr>
      </p:pic>
    </p:spTree>
    <p:extLst>
      <p:ext uri="{BB962C8B-B14F-4D97-AF65-F5344CB8AC3E}">
        <p14:creationId xmlns:p14="http://schemas.microsoft.com/office/powerpoint/2010/main" val="216995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662C-5B1D-4AD2-9A4F-6F10F9014695}"/>
              </a:ext>
            </a:extLst>
          </p:cNvPr>
          <p:cNvSpPr>
            <a:spLocks noGrp="1"/>
          </p:cNvSpPr>
          <p:nvPr>
            <p:ph type="title"/>
          </p:nvPr>
        </p:nvSpPr>
        <p:spPr/>
        <p:txBody>
          <a:bodyPr>
            <a:normAutofit/>
          </a:bodyPr>
          <a:lstStyle/>
          <a:p>
            <a:r>
              <a:rPr lang="en-US" sz="1600" b="1" dirty="0">
                <a:latin typeface="Arial" panose="020B0604020202020204" pitchFamily="34" charset="0"/>
                <a:cs typeface="Arial" panose="020B0604020202020204" pitchFamily="34" charset="0"/>
              </a:rPr>
              <a:t>Data Preprocessing:</a:t>
            </a:r>
            <a:endParaRPr lang="en-IN" sz="16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6861B02-C534-4E36-9B40-FCAD7BEC2A78}"/>
              </a:ext>
            </a:extLst>
          </p:cNvPr>
          <p:cNvSpPr>
            <a:spLocks noGrp="1"/>
          </p:cNvSpPr>
          <p:nvPr>
            <p:ph idx="1"/>
          </p:nvPr>
        </p:nvSpPr>
        <p:spPr>
          <a:xfrm>
            <a:off x="838200" y="1299411"/>
            <a:ext cx="10515600" cy="4877552"/>
          </a:xfrm>
        </p:spPr>
        <p:txBody>
          <a:bodyPr/>
          <a:lstStyle/>
          <a:p>
            <a:r>
              <a:rPr lang="en-IN" sz="1800" b="0" i="0" u="none" strike="noStrike" baseline="0" dirty="0">
                <a:latin typeface="Times New Roman" panose="02020603050405020304" pitchFamily="18" charset="0"/>
              </a:rPr>
              <a:t>Taken the 4 pathogens as labels. The gender data in nominal format is converted into a binary variable, and extracted the month value from the time of illness as a time attribute. For the age attribute, they used 10-year intervals. Home address was converted into latitude and longitude as location attributes. </a:t>
            </a:r>
          </a:p>
          <a:p>
            <a:pPr algn="l"/>
            <a:endParaRPr lang="en-IN" dirty="0"/>
          </a:p>
        </p:txBody>
      </p:sp>
      <p:pic>
        <p:nvPicPr>
          <p:cNvPr id="5" name="Picture 4">
            <a:extLst>
              <a:ext uri="{FF2B5EF4-FFF2-40B4-BE49-F238E27FC236}">
                <a16:creationId xmlns:a16="http://schemas.microsoft.com/office/drawing/2014/main" id="{0D569ED3-6AF5-4031-8875-23A494EC6888}"/>
              </a:ext>
            </a:extLst>
          </p:cNvPr>
          <p:cNvPicPr>
            <a:picLocks noChangeAspect="1"/>
          </p:cNvPicPr>
          <p:nvPr/>
        </p:nvPicPr>
        <p:blipFill>
          <a:blip r:embed="rId2"/>
          <a:stretch>
            <a:fillRect/>
          </a:stretch>
        </p:blipFill>
        <p:spPr>
          <a:xfrm>
            <a:off x="1576938" y="2281187"/>
            <a:ext cx="9038123" cy="4081112"/>
          </a:xfrm>
          <a:prstGeom prst="rect">
            <a:avLst/>
          </a:prstGeom>
        </p:spPr>
      </p:pic>
    </p:spTree>
    <p:extLst>
      <p:ext uri="{BB962C8B-B14F-4D97-AF65-F5344CB8AC3E}">
        <p14:creationId xmlns:p14="http://schemas.microsoft.com/office/powerpoint/2010/main" val="412602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DF9652-B60E-45BE-AD47-A8DD5C30EE78}"/>
              </a:ext>
            </a:extLst>
          </p:cNvPr>
          <p:cNvSpPr>
            <a:spLocks noGrp="1"/>
          </p:cNvSpPr>
          <p:nvPr>
            <p:ph type="title"/>
          </p:nvPr>
        </p:nvSpPr>
        <p:spPr/>
        <p:txBody>
          <a:bodyPr>
            <a:noAutofit/>
          </a:bodyPr>
          <a:lstStyle/>
          <a:p>
            <a:pPr marL="285750" indent="-285750" algn="l">
              <a:buFont typeface="Arial" panose="020B0604020202020204" pitchFamily="34" charset="0"/>
              <a:buChar char="•"/>
            </a:pPr>
            <a:r>
              <a:rPr lang="en-US" sz="1600" dirty="0">
                <a:latin typeface="Arial" panose="020B0604020202020204" pitchFamily="34" charset="0"/>
                <a:cs typeface="Arial" panose="020B0604020202020204" pitchFamily="34" charset="0"/>
              </a:rPr>
              <a:t>Symptoms field in word segmentation divided into different symptoms. For diarrhea trait and frequency, it was assigned with a corresponding values in the dictionary. Similarly, for the vomiting symptom it was taken as vomiting frequency. And for remaining symptoms they set to threshold value and converted to binary variables.</a:t>
            </a:r>
            <a:br>
              <a:rPr lang="en-US" sz="16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FDF7621-BD7C-4499-B5B9-7B02AD36F3ED}"/>
              </a:ext>
            </a:extLst>
          </p:cNvPr>
          <p:cNvPicPr>
            <a:picLocks noChangeAspect="1"/>
          </p:cNvPicPr>
          <p:nvPr/>
        </p:nvPicPr>
        <p:blipFill>
          <a:blip r:embed="rId2"/>
          <a:stretch>
            <a:fillRect/>
          </a:stretch>
        </p:blipFill>
        <p:spPr>
          <a:xfrm>
            <a:off x="1087655" y="1690688"/>
            <a:ext cx="9798518" cy="4257725"/>
          </a:xfrm>
          <a:prstGeom prst="rect">
            <a:avLst/>
          </a:prstGeom>
        </p:spPr>
      </p:pic>
    </p:spTree>
    <p:extLst>
      <p:ext uri="{BB962C8B-B14F-4D97-AF65-F5344CB8AC3E}">
        <p14:creationId xmlns:p14="http://schemas.microsoft.com/office/powerpoint/2010/main" val="372900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F722C-B208-43F0-8DE0-25FA29625FF3}"/>
              </a:ext>
            </a:extLst>
          </p:cNvPr>
          <p:cNvSpPr>
            <a:spLocks noGrp="1"/>
          </p:cNvSpPr>
          <p:nvPr>
            <p:ph type="title"/>
          </p:nvPr>
        </p:nvSpPr>
        <p:spPr/>
        <p:txBody>
          <a:bodyPr>
            <a:no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Then the exposed food information contains food type and name. it consists of 19 food categories . Using word2vec an approach of N-gram language model , the food name text data can find vectors. To equal this, they found mean of all food names and used 300 dimension space vector.  Using t-distributed </a:t>
            </a:r>
            <a:r>
              <a:rPr lang="en-US" sz="1600" dirty="0" err="1">
                <a:latin typeface="Arial" panose="020B0604020202020204" pitchFamily="34" charset="0"/>
                <a:cs typeface="Arial" panose="020B0604020202020204" pitchFamily="34" charset="0"/>
              </a:rPr>
              <a:t>stochostaic</a:t>
            </a:r>
            <a:r>
              <a:rPr lang="en-US" sz="1600" dirty="0">
                <a:latin typeface="Arial" panose="020B0604020202020204" pitchFamily="34" charset="0"/>
                <a:cs typeface="Arial" panose="020B0604020202020204" pitchFamily="34" charset="0"/>
              </a:rPr>
              <a:t> embedding method, to plot top 5  foods in to 2 dimension vector that can reduce the time for training the model. Total 349 dimension vector was used.</a:t>
            </a:r>
            <a:br>
              <a:rPr lang="en-US" sz="16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E47F1F7-E991-495D-866C-FF51C743D003}"/>
              </a:ext>
            </a:extLst>
          </p:cNvPr>
          <p:cNvPicPr>
            <a:picLocks noChangeAspect="1"/>
          </p:cNvPicPr>
          <p:nvPr/>
        </p:nvPicPr>
        <p:blipFill>
          <a:blip r:embed="rId2"/>
          <a:stretch>
            <a:fillRect/>
          </a:stretch>
        </p:blipFill>
        <p:spPr>
          <a:xfrm>
            <a:off x="2252312" y="1491916"/>
            <a:ext cx="7738711" cy="5169253"/>
          </a:xfrm>
          <a:prstGeom prst="rect">
            <a:avLst/>
          </a:prstGeom>
        </p:spPr>
      </p:pic>
    </p:spTree>
    <p:extLst>
      <p:ext uri="{BB962C8B-B14F-4D97-AF65-F5344CB8AC3E}">
        <p14:creationId xmlns:p14="http://schemas.microsoft.com/office/powerpoint/2010/main" val="190664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FA865C-E165-4BEF-8936-DBB2F4149CDA}"/>
              </a:ext>
            </a:extLst>
          </p:cNvPr>
          <p:cNvSpPr>
            <a:spLocks noGrp="1"/>
          </p:cNvSpPr>
          <p:nvPr>
            <p:ph type="title"/>
          </p:nvPr>
        </p:nvSpPr>
        <p:spPr>
          <a:xfrm>
            <a:off x="838200" y="173255"/>
            <a:ext cx="10515600" cy="500513"/>
          </a:xfrm>
        </p:spPr>
        <p:txBody>
          <a:bodyPr>
            <a:normAutofit/>
          </a:bodyPr>
          <a:lstStyle/>
          <a:p>
            <a:r>
              <a:rPr lang="en-US" sz="1800" b="1" dirty="0">
                <a:latin typeface="Arial" panose="020B0604020202020204" pitchFamily="34" charset="0"/>
                <a:cs typeface="Arial" panose="020B0604020202020204" pitchFamily="34" charset="0"/>
              </a:rPr>
              <a:t>Classification Methods:</a:t>
            </a:r>
            <a:endParaRPr lang="en-IN" sz="1800" b="1"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F42FB7D2-A59E-4AA1-A79A-7DAA22F063EE}"/>
              </a:ext>
            </a:extLst>
          </p:cNvPr>
          <p:cNvSpPr>
            <a:spLocks noGrp="1"/>
          </p:cNvSpPr>
          <p:nvPr>
            <p:ph idx="1"/>
          </p:nvPr>
        </p:nvSpPr>
        <p:spPr>
          <a:xfrm>
            <a:off x="838200" y="673768"/>
            <a:ext cx="10515600" cy="5909912"/>
          </a:xfrm>
        </p:spPr>
        <p:txBody>
          <a:bodyPr>
            <a:normAutofit/>
          </a:bodyPr>
          <a:lstStyle/>
          <a:p>
            <a:r>
              <a:rPr lang="en-US" sz="1600" dirty="0">
                <a:latin typeface="Arial" panose="020B0604020202020204" pitchFamily="34" charset="0"/>
                <a:cs typeface="Arial" panose="020B0604020202020204" pitchFamily="34" charset="0"/>
              </a:rPr>
              <a:t>Decision tree, Random forest, Gradient Boost decision tree and Adaptive Boosting are the models that are used here.</a:t>
            </a:r>
          </a:p>
          <a:p>
            <a:pPr marL="0" indent="0">
              <a:buNone/>
            </a:pPr>
            <a:r>
              <a:rPr lang="en-US" sz="1600" b="1" dirty="0">
                <a:latin typeface="Arial" panose="020B0604020202020204" pitchFamily="34" charset="0"/>
                <a:cs typeface="Arial" panose="020B0604020202020204" pitchFamily="34" charset="0"/>
              </a:rPr>
              <a:t>Decision tree:</a:t>
            </a:r>
          </a:p>
          <a:p>
            <a:r>
              <a:rPr lang="en-US" sz="1600" dirty="0">
                <a:latin typeface="Arial" panose="020B0604020202020204" pitchFamily="34" charset="0"/>
                <a:cs typeface="Arial" panose="020B0604020202020204" pitchFamily="34" charset="0"/>
              </a:rPr>
              <a:t>It is a non-parametric supervised learning method used in classification and regression. </a:t>
            </a:r>
          </a:p>
          <a:p>
            <a:r>
              <a:rPr lang="en-US" sz="1600" dirty="0">
                <a:latin typeface="Arial" panose="020B0604020202020204" pitchFamily="34" charset="0"/>
                <a:cs typeface="Arial" panose="020B0604020202020204" pitchFamily="34" charset="0"/>
              </a:rPr>
              <a:t>It puts all features in the classifier at once and then decomposes the complex-making process into recursive steps, dividing the features. </a:t>
            </a:r>
          </a:p>
          <a:p>
            <a:r>
              <a:rPr lang="en-US" sz="1600" dirty="0">
                <a:latin typeface="Arial" panose="020B0604020202020204" pitchFamily="34" charset="0"/>
                <a:cs typeface="Arial" panose="020B0604020202020204" pitchFamily="34" charset="0"/>
              </a:rPr>
              <a:t>It does not need data normalization.</a:t>
            </a:r>
          </a:p>
          <a:p>
            <a:pPr marL="0" indent="0">
              <a:buNone/>
            </a:pPr>
            <a:r>
              <a:rPr lang="en-US" sz="1600" b="1" dirty="0">
                <a:latin typeface="Arial" panose="020B0604020202020204" pitchFamily="34" charset="0"/>
                <a:cs typeface="Arial" panose="020B0604020202020204" pitchFamily="34" charset="0"/>
              </a:rPr>
              <a:t>Random Forest:</a:t>
            </a:r>
          </a:p>
          <a:p>
            <a:r>
              <a:rPr lang="en-US" sz="1600" dirty="0">
                <a:latin typeface="Arial" panose="020B0604020202020204" pitchFamily="34" charset="0"/>
                <a:cs typeface="Arial" panose="020B0604020202020204" pitchFamily="34" charset="0"/>
              </a:rPr>
              <a:t>It is an ensemble model based on decision trees that can solve problem of weak generalizability.</a:t>
            </a:r>
          </a:p>
          <a:p>
            <a:r>
              <a:rPr lang="en-US" sz="1600" dirty="0">
                <a:latin typeface="Arial" panose="020B0604020202020204" pitchFamily="34" charset="0"/>
                <a:cs typeface="Arial" panose="020B0604020202020204" pitchFamily="34" charset="0"/>
              </a:rPr>
              <a:t>It builds multiple decision trees and uses replacement method to train data.</a:t>
            </a:r>
          </a:p>
          <a:p>
            <a:r>
              <a:rPr lang="en-US" sz="1600" dirty="0">
                <a:latin typeface="Arial" panose="020B0604020202020204" pitchFamily="34" charset="0"/>
                <a:cs typeface="Arial" panose="020B0604020202020204" pitchFamily="34" charset="0"/>
              </a:rPr>
              <a:t>It can process high dimensional data without feature selection and errors can be balanced for unbalanced data.</a:t>
            </a:r>
          </a:p>
          <a:p>
            <a:r>
              <a:rPr lang="en-US" sz="1600" dirty="0">
                <a:latin typeface="Arial" panose="020B0604020202020204" pitchFamily="34" charset="0"/>
                <a:cs typeface="Arial" panose="020B0604020202020204" pitchFamily="34" charset="0"/>
              </a:rPr>
              <a:t>However, it may be overfitted for noisy datasets.</a:t>
            </a:r>
          </a:p>
          <a:p>
            <a:pPr marL="0" indent="0">
              <a:buNone/>
            </a:pPr>
            <a:r>
              <a:rPr lang="en-US" sz="1600" b="1" dirty="0">
                <a:latin typeface="Arial" panose="020B0604020202020204" pitchFamily="34" charset="0"/>
                <a:cs typeface="Arial" panose="020B0604020202020204" pitchFamily="34" charset="0"/>
              </a:rPr>
              <a:t>GBDT:</a:t>
            </a:r>
          </a:p>
          <a:p>
            <a:r>
              <a:rPr lang="en-US" sz="1600" dirty="0">
                <a:latin typeface="Arial" panose="020B0604020202020204" pitchFamily="34" charset="0"/>
                <a:cs typeface="Arial" panose="020B0604020202020204" pitchFamily="34" charset="0"/>
              </a:rPr>
              <a:t>It is </a:t>
            </a:r>
            <a:r>
              <a:rPr lang="en-IN" sz="1600" dirty="0">
                <a:latin typeface="Arial" panose="020B0604020202020204" pitchFamily="34" charset="0"/>
                <a:cs typeface="Arial" panose="020B0604020202020204" pitchFamily="34" charset="0"/>
              </a:rPr>
              <a:t>integrated model based on decision trees. Unlike random forest, which uses bagging to randomly select samples, GBDT uses the boosting method; it uses a serial training method to add the results of weak classifiers to obtain the prediction value. </a:t>
            </a:r>
          </a:p>
          <a:p>
            <a:r>
              <a:rPr lang="en-IN" sz="1600" dirty="0">
                <a:latin typeface="Arial" panose="020B0604020202020204" pitchFamily="34" charset="0"/>
                <a:cs typeface="Arial" panose="020B0604020202020204" pitchFamily="34" charset="0"/>
              </a:rPr>
              <a:t>When training the next weak classifier, it fits the residual between the predicted value of the previous round of classifiers and the true value to improve the classification result.</a:t>
            </a:r>
          </a:p>
          <a:p>
            <a:pPr marL="0" indent="0">
              <a:buNone/>
            </a:pPr>
            <a:endParaRPr lang="en-IN" sz="1600"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925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additive="base">
                                        <p:cTn id="2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 calcmode="lin" valueType="num">
                                      <p:cBhvr additive="base">
                                        <p:cTn id="2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 calcmode="lin" valueType="num">
                                      <p:cBhvr additive="base">
                                        <p:cTn id="3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anim calcmode="lin" valueType="num">
                                      <p:cBhvr additive="base">
                                        <p:cTn id="4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 calcmode="lin" valueType="num">
                                      <p:cBhvr additive="base">
                                        <p:cTn id="4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 calcmode="lin" valueType="num">
                                      <p:cBhvr additive="base">
                                        <p:cTn id="4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anim calcmode="lin" valueType="num">
                                      <p:cBhvr additive="base">
                                        <p:cTn id="53"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anim calcmode="lin" valueType="num">
                                      <p:cBhvr additive="base">
                                        <p:cTn id="57"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anim calcmode="lin" valueType="num">
                                      <p:cBhvr additive="base">
                                        <p:cTn id="61"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8830</TotalTime>
  <Words>2213</Words>
  <Application>Microsoft Office PowerPoint</Application>
  <PresentationFormat>Widescreen</PresentationFormat>
  <Paragraphs>116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Times New Roman</vt:lpstr>
      <vt:lpstr>Office Theme</vt:lpstr>
      <vt:lpstr>                                                                                                  </vt:lpstr>
      <vt:lpstr>PowerPoint Presentation</vt:lpstr>
      <vt:lpstr>Introduction:</vt:lpstr>
      <vt:lpstr>Related Work:</vt:lpstr>
      <vt:lpstr>Methods:</vt:lpstr>
      <vt:lpstr>Data Preprocessing:</vt:lpstr>
      <vt:lpstr>Symptoms field in word segmentation divided into different symptoms. For diarrhea trait and frequency, it was assigned with a corresponding values in the dictionary. Similarly, for the vomiting symptom it was taken as vomiting frequency. And for remaining symptoms they set to threshold value and converted to binary variables.  </vt:lpstr>
      <vt:lpstr>Then the exposed food information contains food type and name. it consists of 19 food categories . Using word2vec an approach of N-gram language model , the food name text data can find vectors. To equal this, they found mean of all food names and used 300 dimension space vector.  Using t-distributed stochostaic embedding method, to plot top 5  foods in to 2 dimension vector that can reduce the time for training the model. Total 349 dimension vector was used.  </vt:lpstr>
      <vt:lpstr>Classification Methods:</vt:lpstr>
      <vt:lpstr>    </vt:lpstr>
      <vt:lpstr>Feature Importance Evaluation:</vt:lpstr>
      <vt:lpstr>PowerPoint Presentation</vt:lpstr>
      <vt:lpstr>PowerPoint Presentation</vt:lpstr>
      <vt:lpstr>Classification Results:</vt:lpstr>
      <vt:lpstr>Feature Importance Evaluation:</vt:lpstr>
      <vt:lpstr>Final Discussion: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Machine Learning Prediction of Foodborne Disease Pathogens:                                     Algorithm Development and Validation Study                   </dc:title>
  <dc:creator>revanth raavi</dc:creator>
  <cp:lastModifiedBy>revanth raavi</cp:lastModifiedBy>
  <cp:revision>52</cp:revision>
  <dcterms:created xsi:type="dcterms:W3CDTF">2023-11-04T21:09:57Z</dcterms:created>
  <dcterms:modified xsi:type="dcterms:W3CDTF">2023-11-11T00:20:22Z</dcterms:modified>
</cp:coreProperties>
</file>