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Libre Franklin" panose="020B0604020202020204" charset="0"/>
      <p:regular r:id="rId23"/>
      <p:bold r:id="rId24"/>
      <p:italic r:id="rId25"/>
      <p:boldItalic r:id="rId26"/>
    </p:embeddedFont>
    <p:embeddedFont>
      <p:font typeface="Franklin Gothic" panose="020B0604020202020204" charset="0"/>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93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443245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30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c87b8010c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c87b8010c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2c87b8010ce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10</a:t>
            </a:fld>
            <a:endParaRPr/>
          </a:p>
        </p:txBody>
      </p:sp>
    </p:spTree>
    <p:extLst>
      <p:ext uri="{BB962C8B-B14F-4D97-AF65-F5344CB8AC3E}">
        <p14:creationId xmlns:p14="http://schemas.microsoft.com/office/powerpoint/2010/main" val="157775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c87b8010ce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c87b8010ce_0_8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2c87b8010ce_0_8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11</a:t>
            </a:fld>
            <a:endParaRPr/>
          </a:p>
        </p:txBody>
      </p:sp>
    </p:spTree>
    <p:extLst>
      <p:ext uri="{BB962C8B-B14F-4D97-AF65-F5344CB8AC3E}">
        <p14:creationId xmlns:p14="http://schemas.microsoft.com/office/powerpoint/2010/main" val="104588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86722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8125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41083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3518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7253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5610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9084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57863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0137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7588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7</a:t>
            </a:fld>
            <a:endParaRPr/>
          </a:p>
        </p:txBody>
      </p:sp>
    </p:spTree>
    <p:extLst>
      <p:ext uri="{BB962C8B-B14F-4D97-AF65-F5344CB8AC3E}">
        <p14:creationId xmlns:p14="http://schemas.microsoft.com/office/powerpoint/2010/main" val="2128026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8</a:t>
            </a:fld>
            <a:endParaRPr/>
          </a:p>
        </p:txBody>
      </p:sp>
    </p:spTree>
    <p:extLst>
      <p:ext uri="{BB962C8B-B14F-4D97-AF65-F5344CB8AC3E}">
        <p14:creationId xmlns:p14="http://schemas.microsoft.com/office/powerpoint/2010/main" val="547616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9</a:t>
            </a:fld>
            <a:endParaRPr/>
          </a:p>
        </p:txBody>
      </p:sp>
    </p:spTree>
    <p:extLst>
      <p:ext uri="{BB962C8B-B14F-4D97-AF65-F5344CB8AC3E}">
        <p14:creationId xmlns:p14="http://schemas.microsoft.com/office/powerpoint/2010/main" val="1712793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lnSpc>
                <a:spcPct val="100000"/>
              </a:lnSpc>
              <a:spcBef>
                <a:spcPts val="600"/>
              </a:spcBef>
              <a:spcAft>
                <a:spcPts val="0"/>
              </a:spcAft>
              <a:buSzPts val="1288"/>
              <a:buChar char="◼"/>
              <a:defRPr/>
            </a:lvl2pPr>
            <a:lvl3pPr marL="1371600" lvl="2" indent="-304546" algn="l">
              <a:lnSpc>
                <a:spcPct val="100000"/>
              </a:lnSpc>
              <a:spcBef>
                <a:spcPts val="600"/>
              </a:spcBef>
              <a:spcAft>
                <a:spcPts val="0"/>
              </a:spcAft>
              <a:buSzPts val="1196"/>
              <a:buChar char="◼"/>
              <a:defRPr/>
            </a:lvl3pPr>
            <a:lvl4pPr marL="1828800" lvl="3" indent="-292861" algn="l">
              <a:lnSpc>
                <a:spcPct val="100000"/>
              </a:lnSpc>
              <a:spcBef>
                <a:spcPts val="600"/>
              </a:spcBef>
              <a:spcAft>
                <a:spcPts val="0"/>
              </a:spcAft>
              <a:buSzPts val="1012"/>
              <a:buChar char="◼"/>
              <a:defRPr/>
            </a:lvl4pPr>
            <a:lvl5pPr marL="2286000" lvl="4" indent="-292861" algn="l">
              <a:lnSpc>
                <a:spcPct val="100000"/>
              </a:lnSpc>
              <a:spcBef>
                <a:spcPts val="600"/>
              </a:spcBef>
              <a:spcAft>
                <a:spcPts val="0"/>
              </a:spcAft>
              <a:buSzPts val="1012"/>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lnSpc>
                <a:spcPct val="100000"/>
              </a:lnSpc>
              <a:spcBef>
                <a:spcPts val="600"/>
              </a:spcBef>
              <a:spcAft>
                <a:spcPts val="0"/>
              </a:spcAft>
              <a:buSzPts val="1656"/>
              <a:buNone/>
              <a:defRPr sz="1800">
                <a:solidFill>
                  <a:srgbClr val="888888"/>
                </a:solidFill>
              </a:defRPr>
            </a:lvl2pPr>
            <a:lvl3pPr marL="1371600" lvl="2" indent="-228600" algn="l">
              <a:lnSpc>
                <a:spcPct val="100000"/>
              </a:lnSpc>
              <a:spcBef>
                <a:spcPts val="600"/>
              </a:spcBef>
              <a:spcAft>
                <a:spcPts val="0"/>
              </a:spcAft>
              <a:buSzPts val="1472"/>
              <a:buNone/>
              <a:defRPr sz="1600">
                <a:solidFill>
                  <a:srgbClr val="888888"/>
                </a:solidFill>
              </a:defRPr>
            </a:lvl3pPr>
            <a:lvl4pPr marL="1828800" lvl="3" indent="-228600" algn="l">
              <a:lnSpc>
                <a:spcPct val="100000"/>
              </a:lnSpc>
              <a:spcBef>
                <a:spcPts val="600"/>
              </a:spcBef>
              <a:spcAft>
                <a:spcPts val="0"/>
              </a:spcAft>
              <a:buSzPts val="1288"/>
              <a:buNone/>
              <a:defRPr sz="1400">
                <a:solidFill>
                  <a:srgbClr val="888888"/>
                </a:solidFill>
              </a:defRPr>
            </a:lvl4pPr>
            <a:lvl5pPr marL="2286000" lvl="4" indent="-228600" algn="l">
              <a:lnSpc>
                <a:spcPct val="100000"/>
              </a:lnSpc>
              <a:spcBef>
                <a:spcPts val="600"/>
              </a:spcBef>
              <a:spcAft>
                <a:spcPts val="0"/>
              </a:spcAft>
              <a:buSzPts val="1288"/>
              <a:buNone/>
              <a:defRPr sz="1400">
                <a:solidFill>
                  <a:srgbClr val="888888"/>
                </a:solidFill>
              </a:defRPr>
            </a:lvl5pPr>
            <a:lvl6pPr marL="2743200" lvl="5" indent="-228600" algn="l">
              <a:lnSpc>
                <a:spcPct val="100000"/>
              </a:lnSpc>
              <a:spcBef>
                <a:spcPts val="600"/>
              </a:spcBef>
              <a:spcAft>
                <a:spcPts val="0"/>
              </a:spcAft>
              <a:buSzPts val="1288"/>
              <a:buNone/>
              <a:defRPr sz="1400">
                <a:solidFill>
                  <a:srgbClr val="888888"/>
                </a:solidFill>
              </a:defRPr>
            </a:lvl6pPr>
            <a:lvl7pPr marL="3200400" lvl="6" indent="-228600" algn="l">
              <a:lnSpc>
                <a:spcPct val="100000"/>
              </a:lnSpc>
              <a:spcBef>
                <a:spcPts val="600"/>
              </a:spcBef>
              <a:spcAft>
                <a:spcPts val="0"/>
              </a:spcAft>
              <a:buSzPts val="1288"/>
              <a:buNone/>
              <a:defRPr sz="1400">
                <a:solidFill>
                  <a:srgbClr val="888888"/>
                </a:solidFill>
              </a:defRPr>
            </a:lvl7pPr>
            <a:lvl8pPr marL="3657600" lvl="7" indent="-228600" algn="l">
              <a:lnSpc>
                <a:spcPct val="100000"/>
              </a:lnSpc>
              <a:spcBef>
                <a:spcPts val="600"/>
              </a:spcBef>
              <a:spcAft>
                <a:spcPts val="0"/>
              </a:spcAft>
              <a:buSzPts val="1288"/>
              <a:buNone/>
              <a:defRPr sz="1400">
                <a:solidFill>
                  <a:srgbClr val="888888"/>
                </a:solidFill>
              </a:defRPr>
            </a:lvl8pPr>
            <a:lvl9pPr marL="4114800" lvl="8" indent="-228600" algn="l">
              <a:lnSpc>
                <a:spcPct val="100000"/>
              </a:lnSpc>
              <a:spcBef>
                <a:spcPts val="600"/>
              </a:spcBef>
              <a:spcAft>
                <a:spcPts val="600"/>
              </a:spcAft>
              <a:buSzPts val="1288"/>
              <a:buNone/>
              <a:defRPr sz="1400">
                <a:solidFill>
                  <a:srgbClr val="888888"/>
                </a:solidFill>
              </a:defRPr>
            </a:lvl9pPr>
          </a:lstStyle>
          <a:p>
            <a:endParaRPr/>
          </a:p>
        </p:txBody>
      </p:sp>
      <p:sp>
        <p:nvSpPr>
          <p:cNvPr id="38" name="Google Shape;38;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4" name="Google Shape;44;p6"/>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5" name="Google Shape;45;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1" name="Google Shape;51;p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2" name="Google Shape;52;p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3" name="Google Shape;53;p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4" name="Google Shape;54;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lnSpc>
                <a:spcPct val="100000"/>
              </a:lnSpc>
              <a:spcBef>
                <a:spcPts val="600"/>
              </a:spcBef>
              <a:spcAft>
                <a:spcPts val="0"/>
              </a:spcAft>
              <a:buSzPts val="1656"/>
              <a:buChar char="◼"/>
              <a:defRPr sz="1800">
                <a:solidFill>
                  <a:schemeClr val="dk2"/>
                </a:solidFill>
              </a:defRPr>
            </a:lvl2pPr>
            <a:lvl3pPr marL="1371600" lvl="2" indent="-322072" algn="l">
              <a:lnSpc>
                <a:spcPct val="100000"/>
              </a:lnSpc>
              <a:spcBef>
                <a:spcPts val="600"/>
              </a:spcBef>
              <a:spcAft>
                <a:spcPts val="0"/>
              </a:spcAft>
              <a:buSzPts val="1472"/>
              <a:buChar char="◼"/>
              <a:defRPr sz="1600">
                <a:solidFill>
                  <a:schemeClr val="dk2"/>
                </a:solidFill>
              </a:defRPr>
            </a:lvl3pPr>
            <a:lvl4pPr marL="1828800" lvl="3" indent="-310388" algn="l">
              <a:lnSpc>
                <a:spcPct val="100000"/>
              </a:lnSpc>
              <a:spcBef>
                <a:spcPts val="600"/>
              </a:spcBef>
              <a:spcAft>
                <a:spcPts val="0"/>
              </a:spcAft>
              <a:buSzPts val="1288"/>
              <a:buChar char="◼"/>
              <a:defRPr sz="1400">
                <a:solidFill>
                  <a:schemeClr val="dk2"/>
                </a:solidFill>
              </a:defRPr>
            </a:lvl4pPr>
            <a:lvl5pPr marL="2286000" lvl="4" indent="-310388" algn="l">
              <a:lnSpc>
                <a:spcPct val="100000"/>
              </a:lnSpc>
              <a:spcBef>
                <a:spcPts val="600"/>
              </a:spcBef>
              <a:spcAft>
                <a:spcPts val="0"/>
              </a:spcAft>
              <a:buSzPts val="1288"/>
              <a:buChar char="◼"/>
              <a:defRPr sz="1400">
                <a:solidFill>
                  <a:schemeClr val="dk2"/>
                </a:solidFill>
              </a:defRPr>
            </a:lvl5pPr>
            <a:lvl6pPr marL="2743200" lvl="5" indent="-310388" algn="l">
              <a:lnSpc>
                <a:spcPct val="100000"/>
              </a:lnSpc>
              <a:spcBef>
                <a:spcPts val="600"/>
              </a:spcBef>
              <a:spcAft>
                <a:spcPts val="0"/>
              </a:spcAft>
              <a:buSzPts val="1288"/>
              <a:buChar char="◼"/>
              <a:defRPr sz="1400">
                <a:solidFill>
                  <a:schemeClr val="dk2"/>
                </a:solidFill>
              </a:defRPr>
            </a:lvl6pPr>
            <a:lvl7pPr marL="3200400" lvl="6" indent="-310388" algn="l">
              <a:lnSpc>
                <a:spcPct val="100000"/>
              </a:lnSpc>
              <a:spcBef>
                <a:spcPts val="600"/>
              </a:spcBef>
              <a:spcAft>
                <a:spcPts val="0"/>
              </a:spcAft>
              <a:buSzPts val="1288"/>
              <a:buChar char="◼"/>
              <a:defRPr sz="1400">
                <a:solidFill>
                  <a:schemeClr val="dk2"/>
                </a:solidFill>
              </a:defRPr>
            </a:lvl7pPr>
            <a:lvl8pPr marL="3657600" lvl="7" indent="-310388" algn="l">
              <a:lnSpc>
                <a:spcPct val="100000"/>
              </a:lnSpc>
              <a:spcBef>
                <a:spcPts val="600"/>
              </a:spcBef>
              <a:spcAft>
                <a:spcPts val="0"/>
              </a:spcAft>
              <a:buSzPts val="1288"/>
              <a:buChar char="◼"/>
              <a:defRPr sz="1400">
                <a:solidFill>
                  <a:schemeClr val="dk2"/>
                </a:solidFill>
              </a:defRPr>
            </a:lvl8pPr>
            <a:lvl9pPr marL="4114800" lvl="8" indent="-310388" algn="l">
              <a:lnSpc>
                <a:spcPct val="100000"/>
              </a:lnSpc>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lnSpc>
                <a:spcPct val="100000"/>
              </a:lnSpc>
              <a:spcBef>
                <a:spcPts val="600"/>
              </a:spcBef>
              <a:spcAft>
                <a:spcPts val="0"/>
              </a:spcAft>
              <a:buSzPts val="1012"/>
              <a:buNone/>
              <a:defRPr sz="11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lnSpc>
                <a:spcPct val="100000"/>
              </a:lnSpc>
              <a:spcBef>
                <a:spcPts val="600"/>
              </a:spcBef>
              <a:spcAft>
                <a:spcPts val="0"/>
              </a:spcAft>
              <a:buSzPts val="1104"/>
              <a:buNone/>
              <a:defRPr sz="12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lnSpc>
                <a:spcPct val="100000"/>
              </a:lnSpc>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lnSpc>
                <a:spcPct val="100000"/>
              </a:lnSpc>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lnSpc>
                <a:spcPct val="100000"/>
              </a:lnSpc>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1" i="0" u="none" strike="noStrike" cap="none">
                <a:solidFill>
                  <a:srgbClr val="1482AB"/>
                </a:solidFill>
                <a:latin typeface="Arial"/>
                <a:ea typeface="Arial"/>
                <a:cs typeface="Arial"/>
                <a:sym typeface="Arial"/>
              </a:rPr>
              <a:t>CAPSTONE PROJECT</a:t>
            </a:r>
            <a:endParaRPr sz="1400" b="0" i="0" u="none" strike="noStrike" cap="none">
              <a:solidFill>
                <a:srgbClr val="000000"/>
              </a:solidFill>
              <a:latin typeface="Arial"/>
              <a:ea typeface="Arial"/>
              <a:cs typeface="Arial"/>
              <a:sym typeface="Arial"/>
            </a:endParaRPr>
          </a:p>
        </p:txBody>
      </p:sp>
      <p:sp>
        <p:nvSpPr>
          <p:cNvPr id="98" name="Google Shape;98;p13"/>
          <p:cNvSpPr txBox="1"/>
          <p:nvPr/>
        </p:nvSpPr>
        <p:spPr>
          <a:xfrm>
            <a:off x="3117529" y="4586365"/>
            <a:ext cx="79803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Presented By: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1. </a:t>
            </a:r>
            <a:r>
              <a:rPr lang="en-IN" sz="2000" b="1" smtClean="0">
                <a:solidFill>
                  <a:srgbClr val="1482AB"/>
                </a:solidFill>
              </a:rPr>
              <a:t>REVANTH KUMAR K</a:t>
            </a:r>
            <a:endParaRPr sz="2000" b="1" i="0" u="none" strike="noStrike" cap="none">
              <a:solidFill>
                <a:srgbClr val="1482AB"/>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2. University College Engineering, </a:t>
            </a:r>
            <a:r>
              <a:rPr lang="en-IN" sz="2000" b="1" i="0" u="none" strike="noStrike" cap="none" dirty="0" err="1">
                <a:solidFill>
                  <a:srgbClr val="1482AB"/>
                </a:solidFill>
                <a:latin typeface="Arial"/>
                <a:ea typeface="Arial"/>
                <a:cs typeface="Arial"/>
                <a:sym typeface="Arial"/>
              </a:rPr>
              <a:t>kanchipuram</a:t>
            </a:r>
            <a:r>
              <a:rPr lang="en-IN" sz="2000" b="1" i="0" u="none" strike="noStrike" cap="none" dirty="0">
                <a:solidFill>
                  <a:srgbClr val="1482AB"/>
                </a:solidFill>
                <a:latin typeface="Arial"/>
                <a:ea typeface="Arial"/>
                <a:cs typeface="Arial"/>
                <a:sym typeface="Arial"/>
              </a:rPr>
              <a:t>.</a:t>
            </a:r>
            <a:endParaRPr sz="2000" b="1" i="0" u="none" strike="noStrike" cap="none" dirty="0">
              <a:solidFill>
                <a:srgbClr val="1482AB"/>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3. B.E(CSE).</a:t>
            </a:r>
            <a:endParaRPr sz="2000" b="1" i="0" u="none" strike="noStrike" cap="none" dirty="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581192" y="702156"/>
            <a:ext cx="11029500" cy="5304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IN" b="1">
                <a:solidFill>
                  <a:schemeClr val="accent1"/>
                </a:solidFill>
              </a:rPr>
              <a:t>OUTPUT :</a:t>
            </a:r>
            <a:endParaRPr b="1">
              <a:solidFill>
                <a:schemeClr val="accent1"/>
              </a:solidFill>
            </a:endParaRPr>
          </a:p>
        </p:txBody>
      </p:sp>
      <p:sp>
        <p:nvSpPr>
          <p:cNvPr id="159" name="Google Shape;159;p22"/>
          <p:cNvSpPr txBox="1">
            <a:spLocks noGrp="1"/>
          </p:cNvSpPr>
          <p:nvPr>
            <p:ph type="body" idx="1"/>
          </p:nvPr>
        </p:nvSpPr>
        <p:spPr>
          <a:xfrm>
            <a:off x="581192" y="1302026"/>
            <a:ext cx="11029500" cy="4673400"/>
          </a:xfrm>
          <a:prstGeom prst="rect">
            <a:avLst/>
          </a:prstGeom>
        </p:spPr>
        <p:txBody>
          <a:bodyPr spcFirstLastPara="1" wrap="square" lIns="91425" tIns="45700" rIns="91425" bIns="45700" anchor="ctr" anchorCtr="0">
            <a:normAutofit/>
          </a:bodyPr>
          <a:lstStyle/>
          <a:p>
            <a:pPr marL="0" lvl="0" indent="0" algn="l" rtl="0">
              <a:spcBef>
                <a:spcPts val="360"/>
              </a:spcBef>
              <a:spcAft>
                <a:spcPts val="0"/>
              </a:spcAft>
              <a:buNone/>
            </a:pPr>
            <a:endParaRPr sz="1500" b="1"/>
          </a:p>
          <a:p>
            <a:pPr marL="0" lvl="0" indent="0" algn="l" rtl="0">
              <a:spcBef>
                <a:spcPts val="360"/>
              </a:spcBef>
              <a:spcAft>
                <a:spcPts val="0"/>
              </a:spcAft>
              <a:buNone/>
            </a:pPr>
            <a:r>
              <a:rPr lang="en-IN" sz="1500" b="1"/>
              <a:t>Key_log.json :</a:t>
            </a:r>
            <a:endParaRPr sz="1500" b="1"/>
          </a:p>
          <a:p>
            <a:pPr marL="0" lvl="0" indent="0" algn="l" rtl="0">
              <a:spcBef>
                <a:spcPts val="360"/>
              </a:spcBef>
              <a:spcAft>
                <a:spcPts val="0"/>
              </a:spcAft>
              <a:buNone/>
            </a:pPr>
            <a:endParaRPr sz="1250"/>
          </a:p>
          <a:p>
            <a:pPr marL="0" lvl="0" indent="0" algn="l" rtl="0">
              <a:spcBef>
                <a:spcPts val="360"/>
              </a:spcBef>
              <a:spcAft>
                <a:spcPts val="0"/>
              </a:spcAft>
              <a:buNone/>
            </a:pPr>
            <a:endParaRPr sz="1250"/>
          </a:p>
          <a:p>
            <a:pPr marL="0" lvl="0" indent="0" algn="l" rtl="0">
              <a:spcBef>
                <a:spcPts val="360"/>
              </a:spcBef>
              <a:spcAft>
                <a:spcPts val="0"/>
              </a:spcAft>
              <a:buClr>
                <a:schemeClr val="dk1"/>
              </a:buClr>
              <a:buSzPts val="1100"/>
              <a:buFont typeface="Arial"/>
              <a:buNone/>
            </a:pPr>
            <a:r>
              <a:rPr lang="en-IN" sz="1400"/>
              <a:t>[{"Pressed": "Key.f11"}, {"Held": "Key.f11"}, {"Released": "Key.f11"}, {"Pressed": "Key.cmd"}, {"Held": "Key.cmd"}, {"Held": "Key.shift"}, {"Held": "'S'"}, {"Released": "'S'"}, {"Released": "Key.shift"}, {"Released": "Key.cmd"}, {"Pressed": "Key.backspace"},  </a:t>
            </a:r>
            <a:endParaRPr sz="1400"/>
          </a:p>
          <a:p>
            <a:pPr marL="0" lvl="0" indent="0" algn="l" rtl="0">
              <a:spcBef>
                <a:spcPts val="360"/>
              </a:spcBef>
              <a:spcAft>
                <a:spcPts val="0"/>
              </a:spcAft>
              <a:buClr>
                <a:schemeClr val="dk1"/>
              </a:buClr>
              <a:buSzPts val="1100"/>
              <a:buFont typeface="Arial"/>
              <a:buNone/>
            </a:pPr>
            <a:r>
              <a:rPr lang="en-IN" sz="1400"/>
              <a:t>{"Held": "Key.backspace"}, {"Released": "Key.backspace"}, {"Pressed": "'k'"},  {"Held": "'k'"},{"Released": "'k'"}, {"Pressed": "'e'"}, {"Held": "'e'"}, {"Released": "'e'"}, {"Pressed": "'y'"},{"Held": "'y'"}, {"Released": "'y'"}, {"Pressed": "'l'"}, {"Held": "'l'"}, {"Released": "'l'"}, {"Pressed": "'o'"}, {"Held": "'o'"}, {"Released": "'o'"}, {"Pressed": "'g'"}, {"Held": "'g'"},{"Released": "'g'"}, {"Pressed": "'g'"}, {"Held": "'g'"}, {"Released": "'g'"},{"Pressed": "'e'"},{"Held": "'e'"}, {"Held": "'r'"}, {"Released": "'e'"}, {"Released": "'r'"}, {"Pressed": "Key.space"},{"Held": "Key.space"}, {"Released": "Key.space"}, {"Pressed": "'o'"}, {"Held": "'o'"},{"Released": "'o'"}, {"Pressed": "'u'"}, {"Held": "'u'"}, {"Released": "'u'"}, {"Pressed": "'t'"},{"Held": "'t'"}, {"Released": "'t'"}, {"Pressed": "'p'"}, {"Held": "'p'"}, {"Released": "'p'"},{"Pressed": "'u'"}, {"Held": "'u'"}, {"Released": "'u'"}, {"Pressed": "'t'"}, {"Held": "'t'"},</a:t>
            </a:r>
            <a:endParaRPr sz="1400"/>
          </a:p>
          <a:p>
            <a:pPr marL="0" lvl="0" indent="0" algn="l" rtl="0">
              <a:spcBef>
                <a:spcPts val="360"/>
              </a:spcBef>
              <a:spcAft>
                <a:spcPts val="0"/>
              </a:spcAft>
              <a:buClr>
                <a:schemeClr val="dk1"/>
              </a:buClr>
              <a:buSzPts val="1100"/>
              <a:buFont typeface="Arial"/>
              <a:buNone/>
            </a:pPr>
            <a:r>
              <a:rPr lang="en-IN" sz="1400"/>
              <a:t> {"Released": "'t'"}]</a:t>
            </a:r>
            <a:endParaRPr sz="1400"/>
          </a:p>
          <a:p>
            <a:pPr marL="0" lvl="0" indent="0" algn="l" rtl="0">
              <a:spcBef>
                <a:spcPts val="36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a:spLocks noGrp="1"/>
          </p:cNvSpPr>
          <p:nvPr>
            <p:ph type="title"/>
          </p:nvPr>
        </p:nvSpPr>
        <p:spPr>
          <a:xfrm>
            <a:off x="581192" y="702156"/>
            <a:ext cx="11029500" cy="5304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IN" b="1">
                <a:solidFill>
                  <a:schemeClr val="accent1"/>
                </a:solidFill>
              </a:rPr>
              <a:t>OUTPUT :</a:t>
            </a:r>
            <a:endParaRPr b="1">
              <a:solidFill>
                <a:schemeClr val="accent1"/>
              </a:solidFill>
            </a:endParaRPr>
          </a:p>
        </p:txBody>
      </p:sp>
      <p:sp>
        <p:nvSpPr>
          <p:cNvPr id="166" name="Google Shape;166;p23"/>
          <p:cNvSpPr txBox="1">
            <a:spLocks noGrp="1"/>
          </p:cNvSpPr>
          <p:nvPr>
            <p:ph type="body" idx="1"/>
          </p:nvPr>
        </p:nvSpPr>
        <p:spPr>
          <a:xfrm>
            <a:off x="581192" y="1302026"/>
            <a:ext cx="11029500" cy="4673400"/>
          </a:xfrm>
          <a:prstGeom prst="rect">
            <a:avLst/>
          </a:prstGeom>
        </p:spPr>
        <p:txBody>
          <a:bodyPr spcFirstLastPara="1" wrap="square" lIns="91425" tIns="45700" rIns="91425" bIns="45700" anchor="ctr" anchorCtr="0">
            <a:normAutofit/>
          </a:bodyPr>
          <a:lstStyle/>
          <a:p>
            <a:pPr marL="0" lvl="0" indent="0" algn="l" rtl="0">
              <a:spcBef>
                <a:spcPts val="360"/>
              </a:spcBef>
              <a:spcAft>
                <a:spcPts val="0"/>
              </a:spcAft>
              <a:buNone/>
            </a:pPr>
            <a:r>
              <a:rPr lang="en-IN" b="1"/>
              <a:t>Key_log.txt :</a:t>
            </a:r>
            <a:endParaRPr b="1"/>
          </a:p>
          <a:p>
            <a:pPr marL="0" lvl="0" indent="0" algn="l" rtl="0">
              <a:spcBef>
                <a:spcPts val="360"/>
              </a:spcBef>
              <a:spcAft>
                <a:spcPts val="0"/>
              </a:spcAft>
              <a:buNone/>
            </a:pPr>
            <a:endParaRPr b="1"/>
          </a:p>
          <a:p>
            <a:pPr marL="0" lvl="0" indent="0" algn="l" rtl="0">
              <a:spcBef>
                <a:spcPts val="360"/>
              </a:spcBef>
              <a:spcAft>
                <a:spcPts val="0"/>
              </a:spcAft>
              <a:buNone/>
            </a:pPr>
            <a:r>
              <a:rPr lang="en-IN"/>
              <a:t>Key.f11'S'Key.shiftKey.cmdKey.backspace'k''e''y''l''o''g''g''e''r'Key.space'o''u''t''p''u''t'</a:t>
            </a: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72" name="Google Shape;172;p24"/>
          <p:cNvSpPr txBox="1">
            <a:spLocks noGrp="1"/>
          </p:cNvSpPr>
          <p:nvPr>
            <p:ph type="body" idx="1"/>
          </p:nvPr>
        </p:nvSpPr>
        <p:spPr>
          <a:xfrm>
            <a:off x="581192" y="1232451"/>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SzPts val="1100"/>
              <a:buNone/>
            </a:pPr>
            <a:endParaRPr sz="25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Implementing a comprehensive framework for mitigating keylogger threats involves careful selection of ensemble learning techniques like Random Forest and Gradient Boosting to detect patterns efficiently. Collecting diverse datasets and ensuring secure data input pipelines are vital for robustness. Rigorous preprocessing and training processes enhance model accuracy, validated through cross-validation techniques. Deploying trained models for real-time monitoring and automating alert mechanisms ensure rapid response to keylogger threats, safeguarding against identity theft, financial loss, and privacy breaches in today's digital age.</a:t>
            </a:r>
            <a:endParaRPr sz="2500">
              <a:solidFill>
                <a:schemeClr val="dk1"/>
              </a:solidFill>
              <a:latin typeface="Calibri"/>
              <a:ea typeface="Calibri"/>
              <a:cs typeface="Calibri"/>
              <a:sym typeface="Calibri"/>
            </a:endParaRPr>
          </a:p>
          <a:p>
            <a:pPr marL="0" lvl="0" indent="0" algn="l" rtl="0">
              <a:lnSpc>
                <a:spcPct val="110000"/>
              </a:lnSpc>
              <a:spcBef>
                <a:spcPts val="0"/>
              </a:spcBef>
              <a:spcAft>
                <a:spcPts val="0"/>
              </a:spcAft>
              <a:buSzPts val="2208"/>
              <a:buNone/>
            </a:pPr>
            <a:endParaRPr sz="2400">
              <a:solidFill>
                <a:srgbClr val="0F0F0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78" name="Google Shape;178;p25"/>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The implementation of a comprehensive keylogger threat mitigation framework, utilizing ensemble learning techniques and robust data input pipelines, offers a proactive approach to safeguarding against identity theft, financial loss, and privacy breaches in today's digital age. By rigorously preprocessing data, training models effectively, and deploying them for real-time monitoring with automated alert mechanisms, organizations can mitigate the risks posed by keyloggers, ensuring the protection of sensitive information and enhancing overall cybersecurity resilience.</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6"/>
          <p:cNvSpPr txBox="1">
            <a:spLocks noGrp="1"/>
          </p:cNvSpPr>
          <p:nvPr>
            <p:ph type="body" idx="1"/>
          </p:nvPr>
        </p:nvSpPr>
        <p:spPr>
          <a:xfrm>
            <a:off x="581200" y="1302025"/>
            <a:ext cx="11029500" cy="4786500"/>
          </a:xfrm>
          <a:prstGeom prst="rect">
            <a:avLst/>
          </a:prstGeom>
          <a:noFill/>
          <a:ln>
            <a:noFill/>
          </a:ln>
        </p:spPr>
        <p:txBody>
          <a:bodyPr spcFirstLastPara="1" wrap="square" lIns="91425" tIns="45700" rIns="91425" bIns="45700" anchor="ctr" anchorCtr="0">
            <a:normAutofit fontScale="85000" lnSpcReduction="10000"/>
          </a:bodyPr>
          <a:lstStyle/>
          <a:p>
            <a:pPr marL="0" lvl="0" indent="0" algn="l" rtl="0">
              <a:lnSpc>
                <a:spcPct val="110000"/>
              </a:lnSpc>
              <a:spcBef>
                <a:spcPts val="0"/>
              </a:spcBef>
              <a:spcAft>
                <a:spcPts val="0"/>
              </a:spcAft>
              <a:buSzPct val="76666"/>
              <a:buNone/>
            </a:pPr>
            <a:endParaRPr sz="2400" b="1"/>
          </a:p>
          <a:p>
            <a:pPr marL="0" lvl="0" indent="0" algn="l" rtl="0">
              <a:lnSpc>
                <a:spcPct val="115000"/>
              </a:lnSpc>
              <a:spcBef>
                <a:spcPts val="0"/>
              </a:spcBef>
              <a:spcAft>
                <a:spcPts val="0"/>
              </a:spcAft>
              <a:buSzPct val="81176"/>
              <a:buNone/>
            </a:pP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In the realm of keylogger threat mitigation, the future holds promising avenues for advancement. One such area is the integration of advanced threat detection mechanisms, including behavior-based analysis and anomaly detection. By incorporating these techniques, the framework can adapt to the evolving landscape of keylogger variants, ensuring robust protection against emerging threats.</a:t>
            </a: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ct val="45833"/>
              <a:buFont typeface="Arial"/>
              <a:buNone/>
            </a:pP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Furthermore, exploring the integration of IoT security measures and blockchain technology offers additional layers of defense. Extending the framework to include IoT devices and leveraging blockchain for data integrity can enhance overall cybersecurity resilience. Additionally, advancements in artificial intelligence, user behavioral biometrics, and cloud security integration present opportunities to bolster the framework's capabilities further, enabling organizations to stay ahead of the curve in combating keylogger threats in the digital age.</a:t>
            </a:r>
            <a:endParaRPr sz="2400">
              <a:solidFill>
                <a:schemeClr val="dk1"/>
              </a:solidFill>
              <a:latin typeface="Calibri"/>
              <a:ea typeface="Calibri"/>
              <a:cs typeface="Calibri"/>
              <a:sym typeface="Calibri"/>
            </a:endParaRPr>
          </a:p>
          <a:p>
            <a:pPr marL="306000" lvl="0" indent="0" algn="l" rtl="0">
              <a:lnSpc>
                <a:spcPct val="110000"/>
              </a:lnSpc>
              <a:spcBef>
                <a:spcPts val="1000"/>
              </a:spcBef>
              <a:spcAft>
                <a:spcPts val="0"/>
              </a:spcAft>
              <a:buSzPct val="97411"/>
              <a:buNone/>
            </a:pPr>
            <a:endParaRPr sz="2000"/>
          </a:p>
          <a:p>
            <a:pPr marL="305435" lvl="0" indent="-206121" algn="l" rtl="0">
              <a:lnSpc>
                <a:spcPct val="110000"/>
              </a:lnSpc>
              <a:spcBef>
                <a:spcPts val="940"/>
              </a:spcBef>
              <a:spcAft>
                <a:spcPts val="0"/>
              </a:spcAft>
              <a:buSzPct val="92000"/>
              <a:buNone/>
            </a:pPr>
            <a:endParaRPr/>
          </a:p>
        </p:txBody>
      </p:sp>
      <p:sp>
        <p:nvSpPr>
          <p:cNvPr id="184" name="Google Shape;184;p26"/>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i="0" u="none" strike="noStrike" cap="none">
                <a:solidFill>
                  <a:schemeClr val="accent1"/>
                </a:solidFill>
                <a:latin typeface="Arial"/>
                <a:ea typeface="Arial"/>
                <a:cs typeface="Arial"/>
                <a:sym typeface="Arial"/>
              </a:rPr>
              <a:t>FUTURE SCOPE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90" name="Google Shape;190;p27"/>
          <p:cNvSpPr txBox="1">
            <a:spLocks noGrp="1"/>
          </p:cNvSpPr>
          <p:nvPr>
            <p:ph type="body" idx="1"/>
          </p:nvPr>
        </p:nvSpPr>
        <p:spPr>
          <a:xfrm>
            <a:off x="581200" y="1302025"/>
            <a:ext cx="11029500" cy="5046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656"/>
              <a:buNone/>
            </a:pP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1. Christodorescu, Mihai, et al. </a:t>
            </a:r>
            <a:r>
              <a:rPr lang="en-IN" sz="1800" b="1">
                <a:solidFill>
                  <a:schemeClr val="dk1"/>
                </a:solidFill>
                <a:latin typeface="Calibri"/>
                <a:ea typeface="Calibri"/>
                <a:cs typeface="Calibri"/>
                <a:sym typeface="Calibri"/>
              </a:rPr>
              <a:t>"Semantics-aware malware detection."</a:t>
            </a:r>
            <a:r>
              <a:rPr lang="en-IN" sz="1800">
                <a:solidFill>
                  <a:schemeClr val="dk1"/>
                </a:solidFill>
                <a:latin typeface="Calibri"/>
                <a:ea typeface="Calibri"/>
                <a:cs typeface="Calibri"/>
                <a:sym typeface="Calibri"/>
              </a:rPr>
              <a:t> Proceedings of the 2005 ACM SIGPLAN conference on Programming language design and implementation. 2005.</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This paper discusses the importance of semantics-aware malware detection techniques, which can be applicable in detecting keyloggers.</a:t>
            </a: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2. Roesch, Martin. </a:t>
            </a:r>
            <a:r>
              <a:rPr lang="en-IN" sz="1800" b="1">
                <a:solidFill>
                  <a:schemeClr val="dk1"/>
                </a:solidFill>
                <a:latin typeface="Calibri"/>
                <a:ea typeface="Calibri"/>
                <a:cs typeface="Calibri"/>
                <a:sym typeface="Calibri"/>
              </a:rPr>
              <a:t>"Snort: Lightweight intrusion detection for networks."</a:t>
            </a:r>
            <a:r>
              <a:rPr lang="en-IN" sz="1800">
                <a:solidFill>
                  <a:schemeClr val="dk1"/>
                </a:solidFill>
                <a:latin typeface="Calibri"/>
                <a:ea typeface="Calibri"/>
                <a:cs typeface="Calibri"/>
                <a:sym typeface="Calibri"/>
              </a:rPr>
              <a:t> Proceedings of the 13th USENIX conference on System administration. 1999.</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Snort is a widely used open-source intrusion detection system (IDS) that can be instrumental in detecting keylogger activities on networks.</a:t>
            </a: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3. Ahmad, Rashid, et al. </a:t>
            </a:r>
            <a:r>
              <a:rPr lang="en-IN" sz="1800" b="1">
                <a:solidFill>
                  <a:schemeClr val="dk1"/>
                </a:solidFill>
                <a:latin typeface="Calibri"/>
                <a:ea typeface="Calibri"/>
                <a:cs typeface="Calibri"/>
                <a:sym typeface="Calibri"/>
              </a:rPr>
              <a:t>"Anomaly detection techniques in computer network security: A review."</a:t>
            </a:r>
            <a:r>
              <a:rPr lang="en-IN" sz="1800">
                <a:solidFill>
                  <a:schemeClr val="dk1"/>
                </a:solidFill>
                <a:latin typeface="Calibri"/>
                <a:ea typeface="Calibri"/>
                <a:cs typeface="Calibri"/>
                <a:sym typeface="Calibri"/>
              </a:rPr>
              <a:t> International Journal of Computer Applications 69.22 (2013): 1-5.</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This review paper provides insights into various anomaly detection techniques, which can be valuable in detecting keylogger activities as anomalies in user behavior.</a:t>
            </a:r>
            <a:endParaRPr sz="1800">
              <a:solidFill>
                <a:schemeClr val="dk1"/>
              </a:solidFill>
              <a:latin typeface="Calibri"/>
              <a:ea typeface="Calibri"/>
              <a:cs typeface="Calibri"/>
              <a:sym typeface="Calibri"/>
            </a:endParaRPr>
          </a:p>
          <a:p>
            <a:pPr marL="306000" lvl="0" indent="0" algn="l" rtl="0">
              <a:lnSpc>
                <a:spcPct val="110000"/>
              </a:lnSpc>
              <a:spcBef>
                <a:spcPts val="0"/>
              </a:spcBef>
              <a:spcAft>
                <a:spcPts val="0"/>
              </a:spcAft>
              <a:buSzPts val="1656"/>
              <a:buNone/>
            </a:pPr>
            <a:endParaRPr sz="2400">
              <a:solidFill>
                <a:srgbClr val="0F0F0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r>
              <a:rPr lang="en-IN" sz="2000">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501053" y="1232457"/>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944"/>
              <a:buNone/>
            </a:pPr>
            <a:r>
              <a:rPr lang="en-IN" sz="26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txBox="1">
            <a:spLocks noGrp="1"/>
          </p:cNvSpPr>
          <p:nvPr>
            <p:ph type="body" idx="1"/>
          </p:nvPr>
        </p:nvSpPr>
        <p:spPr>
          <a:xfrm>
            <a:off x="441671" y="1087378"/>
            <a:ext cx="11613485" cy="5563973"/>
          </a:xfrm>
          <a:prstGeom prst="rect">
            <a:avLst/>
          </a:prstGeom>
          <a:noFill/>
          <a:ln>
            <a:noFill/>
          </a:ln>
        </p:spPr>
        <p:txBody>
          <a:bodyPr spcFirstLastPara="1" wrap="square" lIns="91425" tIns="45700" rIns="91425" bIns="45700" anchor="ctr" anchorCtr="0">
            <a:noAutofit/>
          </a:bodyPr>
          <a:lstStyle/>
          <a:p>
            <a:pPr marL="305435" lvl="0" indent="-235329" algn="l" rtl="0">
              <a:lnSpc>
                <a:spcPct val="110000"/>
              </a:lnSpc>
              <a:spcBef>
                <a:spcPts val="0"/>
              </a:spcBef>
              <a:spcAft>
                <a:spcPts val="0"/>
              </a:spcAft>
              <a:buSzPts val="1104"/>
              <a:buNone/>
            </a:pPr>
            <a:endParaRPr sz="1200" b="1">
              <a:latin typeface="Calibri"/>
              <a:ea typeface="Calibri"/>
              <a:cs typeface="Calibri"/>
              <a:sym typeface="Calibri"/>
            </a:endParaRPr>
          </a:p>
          <a:p>
            <a:pPr marL="0" lvl="0" indent="0" algn="l" rtl="0">
              <a:lnSpc>
                <a:spcPct val="115000"/>
              </a:lnSpc>
              <a:spcBef>
                <a:spcPts val="0"/>
              </a:spcBef>
              <a:spcAft>
                <a:spcPts val="0"/>
              </a:spcAft>
              <a:buSzPts val="1656"/>
              <a:buNone/>
            </a:pPr>
            <a:endParaRPr sz="1500">
              <a:solidFill>
                <a:schemeClr val="dk1"/>
              </a:solidFill>
              <a:latin typeface="Arial"/>
              <a:ea typeface="Arial"/>
              <a:cs typeface="Arial"/>
              <a:sym typeface="Arial"/>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1. Data Collection:</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"Efficiently gather diverse datasets encompassing keystroke dynamics and contextual information from users across various platforms and applications."</a:t>
            </a:r>
            <a:endParaRPr sz="1500">
              <a:solidFill>
                <a:schemeClr val="dk1"/>
              </a:solidFill>
              <a:latin typeface="Calibri"/>
              <a:ea typeface="Calibri"/>
              <a:cs typeface="Calibri"/>
              <a:sym typeface="Calibri"/>
            </a:endParaRPr>
          </a:p>
          <a:p>
            <a:pPr marL="0" lvl="0" indent="0" algn="l" rtl="0">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2. Data Preprocessing:</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"Implement thorough data cleansing, normalization, and feature engineering techniques to prepare keystroke data for machine learning analysis, ensuring accuracy and reliability."</a:t>
            </a:r>
            <a:endParaRPr sz="1500">
              <a:solidFill>
                <a:schemeClr val="dk1"/>
              </a:solidFill>
              <a:latin typeface="Calibri"/>
              <a:ea typeface="Calibri"/>
              <a:cs typeface="Calibri"/>
              <a:sym typeface="Calibri"/>
            </a:endParaRPr>
          </a:p>
          <a:p>
            <a:pPr marL="306000" lvl="0" indent="0" algn="l" rtl="0">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3. Machine Learning Algorithm:</a:t>
            </a: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"Leverage advanced machine learning algorithms such as deep neural networks or ensemble methods to detect and classify keylogger behavior accurately while minimizing false positives."</a:t>
            </a:r>
            <a:endParaRPr sz="1500">
              <a:solidFill>
                <a:schemeClr val="dk1"/>
              </a:solidFill>
              <a:latin typeface="Calibri"/>
              <a:ea typeface="Calibri"/>
              <a:cs typeface="Calibri"/>
              <a:sym typeface="Calibri"/>
            </a:endParaRPr>
          </a:p>
          <a:p>
            <a:pPr marL="306000" lvl="0" indent="0" algn="l" rtl="0">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4. Deployment:</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"Deploy the trained model into production environments using scalable infrastructure and integration protocols, ensuring seamless operation across diverse systems and applications."</a:t>
            </a:r>
            <a:endParaRPr sz="1500">
              <a:solidFill>
                <a:schemeClr val="dk1"/>
              </a:solidFill>
              <a:latin typeface="Calibri"/>
              <a:ea typeface="Calibri"/>
              <a:cs typeface="Calibri"/>
              <a:sym typeface="Calibri"/>
            </a:endParaRPr>
          </a:p>
          <a:p>
            <a:pPr marL="306000" lvl="0" indent="0" algn="l" rtl="0">
              <a:lnSpc>
                <a:spcPct val="115000"/>
              </a:lnSpc>
              <a:spcBef>
                <a:spcPts val="0"/>
              </a:spcBef>
              <a:spcAft>
                <a:spcPts val="0"/>
              </a:spcAft>
              <a:buSzPts val="1656"/>
              <a:buNone/>
            </a:pP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5. Evaluation:</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"Conduct rigorous performance evaluation using metrics such as precision, recall, and F1-score to assess the model's effectiveness in detecting keyloggers while considering real-world usability and practicality."</a:t>
            </a:r>
            <a:endParaRPr sz="1500"/>
          </a:p>
          <a:p>
            <a:pPr marL="0" lvl="0" indent="0" algn="l" rtl="0">
              <a:lnSpc>
                <a:spcPct val="110000"/>
              </a:lnSpc>
              <a:spcBef>
                <a:spcPts val="940"/>
              </a:spcBef>
              <a:spcAft>
                <a:spcPts val="0"/>
              </a:spcAft>
              <a:buSzPts val="1564"/>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Clr>
                <a:schemeClr val="dk1"/>
              </a:buClr>
              <a:buSzPts val="1100"/>
              <a:buFont typeface="Arial"/>
              <a:buNone/>
            </a:pPr>
            <a:r>
              <a:rPr lang="en-IN" b="1">
                <a:solidFill>
                  <a:schemeClr val="dk1"/>
                </a:solidFill>
                <a:latin typeface="Calibri"/>
                <a:ea typeface="Calibri"/>
                <a:cs typeface="Calibri"/>
                <a:sym typeface="Calibri"/>
              </a:rPr>
              <a:t>System Approach for Keylogger Threat Mitigation:</a:t>
            </a:r>
            <a:endParaRPr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b="1">
                <a:solidFill>
                  <a:schemeClr val="dk1"/>
                </a:solidFill>
                <a:latin typeface="Calibri"/>
                <a:ea typeface="Calibri"/>
                <a:cs typeface="Calibri"/>
                <a:sym typeface="Calibri"/>
              </a:rPr>
              <a:t>1. System Requirements:</a:t>
            </a:r>
            <a:endParaRPr b="1">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Ensure compatibility with multiple operating systems.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Develop lightweight and efficient monitoring capabilities.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Enable real-time detection and response.</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Design for scalability and integration flexibility.</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b="1">
                <a:solidFill>
                  <a:schemeClr val="dk1"/>
                </a:solidFill>
                <a:latin typeface="Calibri"/>
                <a:ea typeface="Calibri"/>
                <a:cs typeface="Calibri"/>
                <a:sym typeface="Calibri"/>
              </a:rPr>
              <a:t>2. Libraries Required:</a:t>
            </a:r>
            <a:endParaRPr b="1">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Python for machine learning development.</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TensorFlow/Keras for deep learning models.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Scikit-learn for traditional machine learning algorithms.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Pandas/Numpy for data manipulation.</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Matplotlib/Seaborn for visualization.</a:t>
            </a:r>
            <a:endParaRPr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8" name="Google Shape;128;p18"/>
          <p:cNvSpPr txBox="1">
            <a:spLocks noGrp="1"/>
          </p:cNvSpPr>
          <p:nvPr>
            <p:ph type="body" idx="1"/>
          </p:nvPr>
        </p:nvSpPr>
        <p:spPr>
          <a:xfrm>
            <a:off x="581200" y="1302025"/>
            <a:ext cx="11029500" cy="5191800"/>
          </a:xfrm>
          <a:prstGeom prst="rect">
            <a:avLst/>
          </a:prstGeom>
          <a:noFill/>
          <a:ln>
            <a:noFill/>
          </a:ln>
        </p:spPr>
        <p:txBody>
          <a:bodyPr spcFirstLastPara="1" wrap="square" lIns="91425" tIns="45700" rIns="91425" bIns="45700" anchor="ctr" anchorCtr="0">
            <a:normAutofit fontScale="85000" lnSpcReduction="10000"/>
          </a:bodyPr>
          <a:lstStyle/>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1. Algorithm Selection:</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Choose machine learning algorithms capable of detecting patterns indicative of keylogger activity, such as anomaly detection algorithms, deep learning models, or ensemble methods.</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Prioritize algorithms with high accuracy, scalability, and efficiency to effectively identify and mitigate keylogger threats.</a:t>
            </a: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2. Data Input:</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Collect diverse datasets containing keystroke dynamics and contextual information from users' systems, including timestamps, application usage, and user interactions.</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 Ensure data input pipelines are robust and secure, protecting sensitive information from interception or tampering by potential keyloggers.</a:t>
            </a: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3. Training Process:</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Preprocess input data using techniques such as normalization, feature extraction, and dimensionality reduction to enhance model performance.</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Train machine learning models using labeled datasets, emphasizing the importance of representative samples and balanced class distributions to improve detection accuracy.</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Validate models using cross-validation techniques to assess generalization performance and identify potential overfitting or underfitting issues.</a:t>
            </a: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4. Prediction Process:</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Deploy trained models to continuously monitor user keystroke activities in real-time, leveraging efficient prediction algorithms to detect suspicious behavior indicative of keylogger activity.</a:t>
            </a:r>
            <a:endParaRPr sz="1600">
              <a:solidFill>
                <a:schemeClr val="dk1"/>
              </a:solidFill>
              <a:latin typeface="Calibri"/>
              <a:ea typeface="Calibri"/>
              <a:cs typeface="Calibri"/>
              <a:sym typeface="Calibri"/>
            </a:endParaRPr>
          </a:p>
          <a:p>
            <a:pPr marL="457200" lvl="0" indent="-309562" algn="l" rtl="0">
              <a:lnSpc>
                <a:spcPct val="115000"/>
              </a:lnSpc>
              <a:spcBef>
                <a:spcPts val="0"/>
              </a:spcBef>
              <a:spcAft>
                <a:spcPts val="0"/>
              </a:spcAft>
              <a:buClr>
                <a:schemeClr val="dk1"/>
              </a:buClr>
              <a:buSzPct val="93750"/>
              <a:buFont typeface="Calibri"/>
              <a:buChar char="●"/>
            </a:pPr>
            <a:r>
              <a:rPr lang="en-IN" sz="1600">
                <a:solidFill>
                  <a:schemeClr val="dk1"/>
                </a:solidFill>
                <a:latin typeface="Calibri"/>
                <a:ea typeface="Calibri"/>
                <a:cs typeface="Calibri"/>
                <a:sym typeface="Calibri"/>
              </a:rPr>
              <a:t>Implement mechanisms to trigger alerts or responses when keylogger threats are detected, enabling rapid mitigation actions to prevent data compromise and mitigate potential damages</a:t>
            </a:r>
            <a:r>
              <a:rPr lang="en-IN" sz="1500">
                <a:solidFill>
                  <a:schemeClr val="dk1"/>
                </a:solidFill>
                <a:latin typeface="Calibri"/>
                <a:ea typeface="Calibri"/>
                <a:cs typeface="Calibri"/>
                <a:sym typeface="Calibri"/>
              </a:rPr>
              <a: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135" name="Google Shape;135;p19"/>
          <p:cNvPicPr preferRelativeResize="0"/>
          <p:nvPr/>
        </p:nvPicPr>
        <p:blipFill rotWithShape="1">
          <a:blip r:embed="rId3">
            <a:alphaModFix/>
          </a:blip>
          <a:srcRect/>
          <a:stretch/>
        </p:blipFill>
        <p:spPr>
          <a:xfrm>
            <a:off x="581200" y="1326950"/>
            <a:ext cx="4773424" cy="5340926"/>
          </a:xfrm>
          <a:prstGeom prst="rect">
            <a:avLst/>
          </a:prstGeom>
          <a:noFill/>
          <a:ln>
            <a:noFill/>
          </a:ln>
        </p:spPr>
      </p:pic>
      <p:pic>
        <p:nvPicPr>
          <p:cNvPr id="136" name="Google Shape;136;p19"/>
          <p:cNvPicPr preferRelativeResize="0"/>
          <p:nvPr/>
        </p:nvPicPr>
        <p:blipFill rotWithShape="1">
          <a:blip r:embed="rId4">
            <a:alphaModFix/>
          </a:blip>
          <a:srcRect/>
          <a:stretch/>
        </p:blipFill>
        <p:spPr>
          <a:xfrm>
            <a:off x="5766425" y="1336300"/>
            <a:ext cx="4773426" cy="5092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143" name="Google Shape;143;p20"/>
          <p:cNvPicPr preferRelativeResize="0"/>
          <p:nvPr/>
        </p:nvPicPr>
        <p:blipFill rotWithShape="1">
          <a:blip r:embed="rId3">
            <a:alphaModFix/>
          </a:blip>
          <a:srcRect/>
          <a:stretch/>
        </p:blipFill>
        <p:spPr>
          <a:xfrm>
            <a:off x="820875" y="1378225"/>
            <a:ext cx="4879101" cy="4896301"/>
          </a:xfrm>
          <a:prstGeom prst="rect">
            <a:avLst/>
          </a:prstGeom>
          <a:noFill/>
          <a:ln>
            <a:noFill/>
          </a:ln>
        </p:spPr>
      </p:pic>
      <p:pic>
        <p:nvPicPr>
          <p:cNvPr id="144" name="Google Shape;144;p20"/>
          <p:cNvPicPr preferRelativeResize="0"/>
          <p:nvPr/>
        </p:nvPicPr>
        <p:blipFill rotWithShape="1">
          <a:blip r:embed="rId4">
            <a:alphaModFix/>
          </a:blip>
          <a:srcRect/>
          <a:stretch/>
        </p:blipFill>
        <p:spPr>
          <a:xfrm>
            <a:off x="5819951" y="3071081"/>
            <a:ext cx="6187224" cy="189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a:solidFill>
                  <a:schemeClr val="accent1"/>
                </a:solidFill>
                <a:latin typeface="Arial"/>
                <a:ea typeface="Arial"/>
                <a:cs typeface="Arial"/>
                <a:sym typeface="Arial"/>
              </a:rPr>
              <a:t>OUTPUT :</a:t>
            </a:r>
            <a:endParaRPr b="1">
              <a:solidFill>
                <a:schemeClr val="accent1"/>
              </a:solidFill>
              <a:latin typeface="Arial"/>
              <a:ea typeface="Arial"/>
              <a:cs typeface="Arial"/>
              <a:sym typeface="Arial"/>
            </a:endParaRPr>
          </a:p>
        </p:txBody>
      </p:sp>
      <p:pic>
        <p:nvPicPr>
          <p:cNvPr id="151" name="Google Shape;151;p21"/>
          <p:cNvPicPr preferRelativeResize="0"/>
          <p:nvPr/>
        </p:nvPicPr>
        <p:blipFill rotWithShape="1">
          <a:blip r:embed="rId3">
            <a:alphaModFix/>
          </a:blip>
          <a:srcRect/>
          <a:stretch/>
        </p:blipFill>
        <p:spPr>
          <a:xfrm>
            <a:off x="1209800" y="1362438"/>
            <a:ext cx="4076749" cy="4904725"/>
          </a:xfrm>
          <a:prstGeom prst="rect">
            <a:avLst/>
          </a:prstGeom>
          <a:noFill/>
          <a:ln>
            <a:noFill/>
          </a:ln>
        </p:spPr>
      </p:pic>
      <p:pic>
        <p:nvPicPr>
          <p:cNvPr id="152" name="Google Shape;152;p21"/>
          <p:cNvPicPr preferRelativeResize="0"/>
          <p:nvPr/>
        </p:nvPicPr>
        <p:blipFill rotWithShape="1">
          <a:blip r:embed="rId4">
            <a:alphaModFix/>
          </a:blip>
          <a:srcRect/>
          <a:stretch/>
        </p:blipFill>
        <p:spPr>
          <a:xfrm>
            <a:off x="6149075" y="1400400"/>
            <a:ext cx="4199100" cy="4828800"/>
          </a:xfrm>
          <a:prstGeom prst="rect">
            <a:avLst/>
          </a:prstGeom>
          <a:noFill/>
          <a:ln>
            <a:noFill/>
          </a:ln>
        </p:spPr>
      </p:pic>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1439</Words>
  <Application>Microsoft Office PowerPoint</Application>
  <PresentationFormat>Widescreen</PresentationFormat>
  <Paragraphs>109</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Libre Franklin</vt:lpstr>
      <vt:lpstr>Noto Sans Symbols</vt:lpstr>
      <vt:lpstr>Arial</vt:lpstr>
      <vt:lpstr>Franklin Gothic</vt:lpstr>
      <vt:lpstr>DividendVTI</vt:lpstr>
      <vt:lpstr>KEYLOGGER</vt:lpstr>
      <vt:lpstr>OUTLINE</vt:lpstr>
      <vt:lpstr>PROBLEM STATEMENT</vt:lpstr>
      <vt:lpstr>PROPOSED SOLUTION</vt:lpstr>
      <vt:lpstr>SYSTEM  APPROACH</vt:lpstr>
      <vt:lpstr>ALGORITHM &amp; DEPLOYMENT</vt:lpstr>
      <vt:lpstr>PROGRAM :</vt:lpstr>
      <vt:lpstr>PROGRAM :</vt:lpstr>
      <vt:lpstr>OUTPUT :</vt:lpstr>
      <vt:lpstr>OUTPUT :</vt:lpstr>
      <vt:lpstr>OUTPUT :</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cselab</dc:creator>
  <cp:lastModifiedBy>cselab</cp:lastModifiedBy>
  <cp:revision>1</cp:revision>
  <dcterms:modified xsi:type="dcterms:W3CDTF">2024-04-04T03:57:06Z</dcterms:modified>
</cp:coreProperties>
</file>