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4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7" name="Picture 36"/>
          <p:cNvPicPr/>
          <p:nvPr/>
        </p:nvPicPr>
        <p:blipFill>
          <a:blip r:embed="rId2"/>
          <a:stretch/>
        </p:blipFill>
        <p:spPr>
          <a:xfrm>
            <a:off x="2292120" y="1768680"/>
            <a:ext cx="5495040" cy="4384440"/>
          </a:xfrm>
          <a:prstGeom prst="rect">
            <a:avLst/>
          </a:prstGeom>
          <a:ln>
            <a:noFill/>
          </a:ln>
        </p:spPr>
      </p:pic>
      <p:pic>
        <p:nvPicPr>
          <p:cNvPr id="38" name="Picture 37"/>
          <p:cNvPicPr/>
          <p:nvPr/>
        </p:nvPicPr>
        <p:blipFill>
          <a:blip r:embed="rId2"/>
          <a:stretch/>
        </p:blipFill>
        <p:spPr>
          <a:xfrm>
            <a:off x="2292120" y="1768680"/>
            <a:ext cx="549504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IN" sz="1400" b="0" strike="noStrike" spc="-1">
                <a:solidFill>
                  <a:srgbClr val="000000"/>
                </a:solidFill>
                <a:uFill>
                  <a:solidFill>
                    <a:srgbClr val="FFFFFF"/>
                  </a:solidFill>
                </a:uFill>
                <a:latin typeface="Times New Roman"/>
              </a:rPr>
              <a:t> </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2C89ADD1-7E1B-41A7-90C7-0E997EA3C827}"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mailto:testuser@example.com"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Source control</a:t>
            </a:r>
          </a:p>
        </p:txBody>
      </p:sp>
      <p:sp>
        <p:nvSpPr>
          <p:cNvPr id="40" name="TextShape 2"/>
          <p:cNvSpPr txBox="1"/>
          <p:nvPr/>
        </p:nvSpPr>
        <p:spPr>
          <a:xfrm>
            <a:off x="504000" y="1769040"/>
            <a:ext cx="9071640" cy="4384440"/>
          </a:xfrm>
          <a:prstGeom prst="rect">
            <a:avLst/>
          </a:prstGeom>
          <a:noFill/>
          <a:ln>
            <a:noFill/>
          </a:ln>
        </p:spPr>
        <p:txBody>
          <a:bodyPr lIns="0" tIns="0" rIns="0" bIns="0" anchor="ctr"/>
          <a:lstStyle/>
          <a:p>
            <a:pPr algn="ctr"/>
            <a:r>
              <a:rPr lang="en-IN" sz="3200" b="0" strike="noStrike" spc="-1">
                <a:solidFill>
                  <a:srgbClr val="000000"/>
                </a:solidFill>
                <a:uFill>
                  <a:solidFill>
                    <a:srgbClr val="FFFFFF"/>
                  </a:solidFill>
                </a:uFill>
                <a:latin typeface="Arial"/>
              </a:rPr>
              <a:t>Source control (or version control) is the practice of tracking and managing changes to code. Source control management (SCM) systems provide a running history of code development and help to resolve conflicts when merging contributions from multiple sources. Source Control Basics.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Work in Sync</a:t>
            </a:r>
          </a:p>
        </p:txBody>
      </p:sp>
      <p:pic>
        <p:nvPicPr>
          <p:cNvPr id="58" name="Picture 57"/>
          <p:cNvPicPr/>
          <p:nvPr/>
        </p:nvPicPr>
        <p:blipFill>
          <a:blip r:embed="rId2"/>
          <a:stretch/>
        </p:blipFill>
        <p:spPr>
          <a:xfrm>
            <a:off x="1440000" y="1728000"/>
            <a:ext cx="7488000" cy="5061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Git Installation</a:t>
            </a:r>
          </a:p>
        </p:txBody>
      </p:sp>
      <p:sp>
        <p:nvSpPr>
          <p:cNvPr id="60"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apt-get update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Install Git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apt-get install git-core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may be asked to confirm the download and installation; simply enter y to confirm. It’s that simple, git should be installed and ready to use!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–version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config --global user.name "testuser"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config --global user.email "</a:t>
            </a:r>
            <a:r>
              <a:rPr lang="en-IN" sz="3200" b="0" strike="noStrike" spc="-1">
                <a:solidFill>
                  <a:srgbClr val="000000"/>
                </a:solidFill>
                <a:uFill>
                  <a:solidFill>
                    <a:srgbClr val="FFFFFF"/>
                  </a:solidFill>
                </a:uFill>
                <a:latin typeface="Arial"/>
                <a:hlinkClick r:id="rId2"/>
              </a:rPr>
              <a:t>testuser@example.com</a:t>
            </a:r>
            <a:r>
              <a:rPr lang="en-IN" sz="3200" b="0" strike="noStrike" spc="-1">
                <a:solidFill>
                  <a:srgbClr val="000000"/>
                </a:solidFill>
                <a:uFill>
                  <a:solidFill>
                    <a:srgbClr val="FFFFFF"/>
                  </a:solidFill>
                </a:uFill>
                <a:latin typeface="Arial"/>
              </a:rPr>
              <a: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cat ~/.gitconfig or git config --list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Centralized Workflow</a:t>
            </a:r>
          </a:p>
        </p:txBody>
      </p:sp>
      <p:sp>
        <p:nvSpPr>
          <p:cNvPr id="62"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Initialize the central repository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Hosted central repositories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Clone the central repository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Make changes and commit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Push new commits to central repository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Managing conflicts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EXAMPLE</a:t>
            </a:r>
          </a:p>
        </p:txBody>
      </p:sp>
      <p:sp>
        <p:nvSpPr>
          <p:cNvPr id="64"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John works on his feature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Mary works on her feature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John publishes his feature - git push origin master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Mary tries to publish her feature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Mary rebases on top of John’s commit(s) - git pull --rebase origin master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Mary resolves a merge conflict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Mary successfully publishes her feature</a:t>
            </a:r>
          </a:p>
        </p:txBody>
      </p:sp>
      <p:sp>
        <p:nvSpPr>
          <p:cNvPr id="65" name="TextShape 3"/>
          <p:cNvSpPr txBox="1"/>
          <p:nvPr/>
        </p:nvSpPr>
        <p:spPr>
          <a:xfrm>
            <a:off x="651960" y="6192000"/>
            <a:ext cx="9644040" cy="1296000"/>
          </a:xfrm>
          <a:prstGeom prst="rect">
            <a:avLst/>
          </a:prstGeom>
          <a:noFill/>
          <a:ln>
            <a:noFill/>
          </a:ln>
        </p:spPr>
        <p:txBody>
          <a:bodyPr lIns="90000" tIns="45000" rIns="90000" bIns="45000"/>
          <a:lstStyle/>
          <a:p>
            <a:r>
              <a:rPr lang="en-IN" sz="1200" b="0" strike="noStrike" spc="-1">
                <a:solidFill>
                  <a:srgbClr val="000000"/>
                </a:solidFill>
                <a:uFill>
                  <a:solidFill>
                    <a:srgbClr val="FFFFFF"/>
                  </a:solidFill>
                </a:uFill>
                <a:latin typeface="Courier New"/>
              </a:rPr>
              <a:t>error: failed to push some refs to '/path/to/repo.git'</a:t>
            </a:r>
            <a:endParaRPr lang="en-IN" sz="1000" b="0" strike="noStrike" spc="-1">
              <a:solidFill>
                <a:srgbClr val="000000"/>
              </a:solidFill>
              <a:uFill>
                <a:solidFill>
                  <a:srgbClr val="FFFFFF"/>
                </a:solidFill>
              </a:uFill>
              <a:latin typeface="Courier New"/>
              <a:ea typeface="Courier New"/>
            </a:endParaRPr>
          </a:p>
          <a:p>
            <a:r>
              <a:rPr lang="en-IN" sz="1200" b="0" strike="noStrike" spc="-1">
                <a:solidFill>
                  <a:srgbClr val="000000"/>
                </a:solidFill>
                <a:uFill>
                  <a:solidFill>
                    <a:srgbClr val="FFFFFF"/>
                  </a:solidFill>
                </a:uFill>
                <a:latin typeface="Courier New"/>
              </a:rPr>
              <a:t>hint: Updates were rejected because the tip of your current branch is behind</a:t>
            </a:r>
            <a:endParaRPr lang="en-IN" sz="1000" b="0" strike="noStrike" spc="-1">
              <a:solidFill>
                <a:srgbClr val="000000"/>
              </a:solidFill>
              <a:uFill>
                <a:solidFill>
                  <a:srgbClr val="FFFFFF"/>
                </a:solidFill>
              </a:uFill>
              <a:latin typeface="Courier New"/>
              <a:ea typeface="Courier New"/>
            </a:endParaRPr>
          </a:p>
          <a:p>
            <a:r>
              <a:rPr lang="en-IN" sz="1200" b="0" strike="noStrike" spc="-1">
                <a:solidFill>
                  <a:srgbClr val="000000"/>
                </a:solidFill>
                <a:uFill>
                  <a:solidFill>
                    <a:srgbClr val="FFFFFF"/>
                  </a:solidFill>
                </a:uFill>
                <a:latin typeface="Courier New"/>
              </a:rPr>
              <a:t>hint: its remote counterpart. Merge the remote changes (e.g. 'git pull')</a:t>
            </a:r>
            <a:endParaRPr lang="en-IN" sz="1000" b="0" strike="noStrike" spc="-1">
              <a:solidFill>
                <a:srgbClr val="000000"/>
              </a:solidFill>
              <a:uFill>
                <a:solidFill>
                  <a:srgbClr val="FFFFFF"/>
                </a:solidFill>
              </a:uFill>
              <a:latin typeface="Courier New"/>
              <a:ea typeface="Courier New"/>
            </a:endParaRPr>
          </a:p>
          <a:p>
            <a:r>
              <a:rPr lang="en-IN" sz="1200" b="0" strike="noStrike" spc="-1">
                <a:solidFill>
                  <a:srgbClr val="000000"/>
                </a:solidFill>
                <a:uFill>
                  <a:solidFill>
                    <a:srgbClr val="FFFFFF"/>
                  </a:solidFill>
                </a:uFill>
                <a:latin typeface="Courier New"/>
              </a:rPr>
              <a:t>hint: before pushing again.</a:t>
            </a:r>
            <a:endParaRPr lang="en-IN" sz="1000" b="0" strike="noStrike" spc="-1">
              <a:solidFill>
                <a:srgbClr val="000000"/>
              </a:solidFill>
              <a:uFill>
                <a:solidFill>
                  <a:srgbClr val="FFFFFF"/>
                </a:solidFill>
              </a:uFill>
              <a:latin typeface="Courier New"/>
              <a:ea typeface="Courier New"/>
            </a:endParaRPr>
          </a:p>
          <a:p>
            <a:r>
              <a:rPr lang="en-IN" sz="1200" b="0" strike="noStrike" spc="-1">
                <a:solidFill>
                  <a:srgbClr val="000000"/>
                </a:solidFill>
                <a:uFill>
                  <a:solidFill>
                    <a:srgbClr val="FFFFFF"/>
                  </a:solidFill>
                </a:uFill>
                <a:latin typeface="Courier New"/>
              </a:rPr>
              <a:t>hint: See the 'Note about fast-forwards' in 'git push --help' for details.</a:t>
            </a:r>
            <a:endParaRPr lang="en-IN" sz="1000" b="0" strike="noStrike" spc="-1">
              <a:solidFill>
                <a:srgbClr val="000000"/>
              </a:solidFill>
              <a:uFill>
                <a:solidFill>
                  <a:srgbClr val="FFFFFF"/>
                </a:solidFill>
              </a:uFill>
              <a:latin typeface="Courier New"/>
              <a:ea typeface="Courier New"/>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Guidelines</a:t>
            </a:r>
          </a:p>
        </p:txBody>
      </p:sp>
      <p:sp>
        <p:nvSpPr>
          <p:cNvPr id="67"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Short-lived branches - The longer a branch lives separate from the production branch, the higher the risk for merge conflicts and deployment challenges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Minimize and simplify reverts-It’s important to have a workflow that helps proactively prevent merges that will have to be reverted.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Match a release schedule - A workflow should complement your business’s software development release cycle.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432000" y="14400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How it works</a:t>
            </a:r>
          </a:p>
        </p:txBody>
      </p:sp>
      <p:sp>
        <p:nvSpPr>
          <p:cNvPr id="69" name="TextShape 2"/>
          <p:cNvSpPr txBox="1"/>
          <p:nvPr/>
        </p:nvSpPr>
        <p:spPr>
          <a:xfrm>
            <a:off x="360000" y="1224000"/>
            <a:ext cx="9288000" cy="612000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600" b="0" strike="noStrike" spc="-1">
                <a:solidFill>
                  <a:srgbClr val="000000"/>
                </a:solidFill>
                <a:uFill>
                  <a:solidFill>
                    <a:srgbClr val="FFFFFF"/>
                  </a:solidFill>
                </a:uFill>
                <a:latin typeface="Arial"/>
              </a:rPr>
              <a:t>Start with the master branch</a:t>
            </a:r>
            <a:endParaRPr lang="en-IN"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checkout master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fetch origin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reset --hard origin/master</a:t>
            </a:r>
          </a:p>
          <a:p>
            <a:pPr marL="432000" indent="-324000">
              <a:buClr>
                <a:srgbClr val="000000"/>
              </a:buClr>
              <a:buSzPct val="45000"/>
              <a:buFont typeface="Wingdings" charset="2"/>
              <a:buChar char=""/>
            </a:pPr>
            <a:r>
              <a:rPr lang="en-IN" sz="3600" b="0" strike="noStrike" spc="-1">
                <a:solidFill>
                  <a:srgbClr val="000000"/>
                </a:solidFill>
                <a:uFill>
                  <a:solidFill>
                    <a:srgbClr val="FFFFFF"/>
                  </a:solidFill>
                </a:uFill>
                <a:latin typeface="Arial"/>
              </a:rPr>
              <a:t>Create a new-branch</a:t>
            </a:r>
            <a:endParaRPr lang="en-IN"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checkout -b new-feature</a:t>
            </a:r>
          </a:p>
          <a:p>
            <a:pPr marL="432000" indent="-324000">
              <a:buClr>
                <a:srgbClr val="000000"/>
              </a:buClr>
              <a:buSzPct val="45000"/>
              <a:buFont typeface="Wingdings" charset="2"/>
              <a:buChar char=""/>
            </a:pPr>
            <a:r>
              <a:rPr lang="en-IN" sz="3600" b="0" strike="noStrike" spc="-1">
                <a:solidFill>
                  <a:srgbClr val="000000"/>
                </a:solidFill>
                <a:uFill>
                  <a:solidFill>
                    <a:srgbClr val="FFFFFF"/>
                  </a:solidFill>
                </a:uFill>
                <a:latin typeface="Arial"/>
              </a:rPr>
              <a:t>Update, add, commit, and push changes</a:t>
            </a:r>
            <a:endParaRPr lang="en-IN"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status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add &lt;some-file&gt;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commit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Push feature branch to remote</a:t>
            </a:r>
          </a:p>
          <a:p>
            <a:pPr marL="432000" indent="-324000">
              <a:buClr>
                <a:srgbClr val="000000"/>
              </a:buClr>
              <a:buSzPct val="45000"/>
              <a:buFont typeface="Wingdings" charset="2"/>
              <a:buChar char=""/>
            </a:pPr>
            <a:r>
              <a:rPr lang="en-IN" sz="2800" b="0" strike="noStrike" spc="-1">
                <a:solidFill>
                  <a:srgbClr val="000000"/>
                </a:solidFill>
                <a:uFill>
                  <a:solidFill>
                    <a:srgbClr val="FFFFFF"/>
                  </a:solidFill>
                </a:uFill>
                <a:latin typeface="Arial"/>
              </a:rPr>
              <a:t>git push -u origin new-feature</a:t>
            </a:r>
            <a:endParaRPr lang="en-IN"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IN" sz="2800" b="0" strike="noStrike" spc="-1">
                <a:solidFill>
                  <a:srgbClr val="000000"/>
                </a:solidFill>
                <a:uFill>
                  <a:solidFill>
                    <a:srgbClr val="FFFFFF"/>
                  </a:solidFill>
                </a:uFill>
                <a:latin typeface="Arial"/>
              </a:rPr>
              <a:t>Resolve feedback </a:t>
            </a:r>
            <a:endParaRPr lang="en-IN"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IN" sz="2800" b="0" strike="noStrike" spc="-1">
                <a:solidFill>
                  <a:srgbClr val="000000"/>
                </a:solidFill>
                <a:uFill>
                  <a:solidFill>
                    <a:srgbClr val="FFFFFF"/>
                  </a:solidFill>
                </a:uFill>
                <a:latin typeface="Arial"/>
              </a:rPr>
              <a:t>Merge your pull request</a:t>
            </a:r>
            <a:endParaRPr lang="en-IN"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Create Project</a:t>
            </a:r>
          </a:p>
        </p:txBody>
      </p:sp>
      <p:sp>
        <p:nvSpPr>
          <p:cNvPr id="71" name="TextShape 2"/>
          <p:cNvSpPr txBox="1"/>
          <p:nvPr/>
        </p:nvSpPr>
        <p:spPr>
          <a:xfrm>
            <a:off x="504000" y="1454400"/>
            <a:ext cx="9071640" cy="5013720"/>
          </a:xfrm>
          <a:prstGeom prst="rect">
            <a:avLst/>
          </a:prstGeom>
          <a:noFill/>
          <a:ln>
            <a:noFill/>
          </a:ln>
        </p:spPr>
        <p:txBody>
          <a:bodyPr lIns="0" tIns="0" rIns="0" bIns="0" anchor="ctr"/>
          <a:lstStyle/>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Go into the directory containing the project.</a:t>
            </a:r>
          </a:p>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Type git init.</a:t>
            </a:r>
          </a:p>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Type git add to add all of the relevant files.</a:t>
            </a:r>
          </a:p>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You’ll probably want to create a .gitignore file right away, to indicate all of the files you don’t want to track. Use git add .gitignore, too.</a:t>
            </a:r>
          </a:p>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Type git commit.</a:t>
            </a:r>
          </a:p>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remote add origin git@github.com:username/new_repo</a:t>
            </a:r>
          </a:p>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push -u origin master</a:t>
            </a:r>
          </a:p>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432000" y="-110160"/>
            <a:ext cx="9071640" cy="1262160"/>
          </a:xfrm>
          <a:prstGeom prst="rect">
            <a:avLst/>
          </a:prstGeom>
          <a:noFill/>
          <a:ln>
            <a:noFill/>
          </a:ln>
        </p:spPr>
        <p:txBody>
          <a:bodyPr lIns="0" tIns="0" rIns="0" bIns="0" anchor="ctr"/>
          <a:lstStyle/>
          <a:p>
            <a:pPr marL="216000" indent="-216000" algn="ctr">
              <a:buClr>
                <a:srgbClr val="000000"/>
              </a:buClr>
              <a:buSzPct val="45000"/>
              <a:buFont typeface="Wingdings" charset="2"/>
              <a:buChar char=""/>
            </a:pPr>
            <a:r>
              <a:rPr lang="en-IN" sz="4400" b="0" strike="noStrike" spc="-1">
                <a:solidFill>
                  <a:srgbClr val="000000"/>
                </a:solidFill>
                <a:uFill>
                  <a:solidFill>
                    <a:srgbClr val="FFFFFF"/>
                  </a:solidFill>
                </a:uFill>
                <a:latin typeface="Arial"/>
              </a:rPr>
              <a:t>To create a new repository</a:t>
            </a:r>
          </a:p>
        </p:txBody>
      </p:sp>
      <p:sp>
        <p:nvSpPr>
          <p:cNvPr id="73" name="TextShape 2"/>
          <p:cNvSpPr txBox="1"/>
          <p:nvPr/>
        </p:nvSpPr>
        <p:spPr>
          <a:xfrm>
            <a:off x="288360" y="43956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In the upper right corner, next to your avatar or identicon, click and then select New repository.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Name your repository hello-world.</a:t>
            </a:r>
          </a:p>
        </p:txBody>
      </p:sp>
      <p:pic>
        <p:nvPicPr>
          <p:cNvPr id="74" name="Picture 73"/>
          <p:cNvPicPr/>
          <p:nvPr/>
        </p:nvPicPr>
        <p:blipFill>
          <a:blip r:embed="rId2"/>
          <a:stretch/>
        </p:blipFill>
        <p:spPr>
          <a:xfrm>
            <a:off x="792000" y="2605320"/>
            <a:ext cx="8064000" cy="4882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Shape 1"/>
          <p:cNvSpPr txBox="1"/>
          <p:nvPr/>
        </p:nvSpPr>
        <p:spPr>
          <a:xfrm>
            <a:off x="576000" y="-18216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Step 2. Create a Branch</a:t>
            </a:r>
          </a:p>
        </p:txBody>
      </p:sp>
      <p:sp>
        <p:nvSpPr>
          <p:cNvPr id="76" name="TextShape 2"/>
          <p:cNvSpPr txBox="1"/>
          <p:nvPr/>
        </p:nvSpPr>
        <p:spPr>
          <a:xfrm>
            <a:off x="432360" y="1080000"/>
            <a:ext cx="9071640" cy="4032000"/>
          </a:xfrm>
          <a:prstGeom prst="rect">
            <a:avLst/>
          </a:prstGeom>
          <a:noFill/>
          <a:ln>
            <a:noFill/>
          </a:ln>
        </p:spPr>
        <p:txBody>
          <a:bodyPr lIns="0" tIns="0" rIns="0" bIns="0"/>
          <a:lstStyle/>
          <a:p>
            <a:r>
              <a:rPr lang="en-IN" sz="2800" b="0" strike="noStrike" spc="-1">
                <a:solidFill>
                  <a:srgbClr val="000000"/>
                </a:solidFill>
                <a:uFill>
                  <a:solidFill>
                    <a:srgbClr val="FFFFFF"/>
                  </a:solidFill>
                </a:uFill>
                <a:latin typeface="Arial"/>
              </a:rPr>
              <a:t>    Go to your new repository hello-world.</a:t>
            </a:r>
            <a:endParaRPr lang="en-IN" sz="32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rPr>
              <a:t>    Click the drop down at the top of the file list that says branch: master.</a:t>
            </a:r>
            <a:endParaRPr lang="en-IN" sz="32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rPr>
              <a:t>    Type a branch name, readme-edits, into the new branch text box.</a:t>
            </a:r>
            <a:endParaRPr lang="en-IN" sz="32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rPr>
              <a:t>    Select the blue Create branch box or hit “Enter” on your keyboard.</a:t>
            </a:r>
            <a:endParaRPr lang="en-IN" sz="3200" b="0" strike="noStrike" spc="-1">
              <a:solidFill>
                <a:srgbClr val="000000"/>
              </a:solidFill>
              <a:uFill>
                <a:solidFill>
                  <a:srgbClr val="FFFFFF"/>
                </a:solidFill>
              </a:uFill>
              <a:latin typeface="Arial"/>
            </a:endParaRPr>
          </a:p>
          <a:p>
            <a:endParaRPr lang="en-IN" sz="3200" b="0" strike="noStrike" spc="-1">
              <a:solidFill>
                <a:srgbClr val="000000"/>
              </a:solidFill>
              <a:uFill>
                <a:solidFill>
                  <a:srgbClr val="FFFFFF"/>
                </a:solidFill>
              </a:uFill>
              <a:latin typeface="Arial"/>
            </a:endParaRPr>
          </a:p>
          <a:p>
            <a:endParaRPr lang="en-IN" sz="3200" b="0" strike="noStrike" spc="-1">
              <a:solidFill>
                <a:srgbClr val="000000"/>
              </a:solidFill>
              <a:uFill>
                <a:solidFill>
                  <a:srgbClr val="FFFFFF"/>
                </a:solidFill>
              </a:uFill>
              <a:latin typeface="Arial"/>
            </a:endParaRPr>
          </a:p>
        </p:txBody>
      </p:sp>
      <p:pic>
        <p:nvPicPr>
          <p:cNvPr id="77" name="Picture 76"/>
          <p:cNvPicPr/>
          <p:nvPr/>
        </p:nvPicPr>
        <p:blipFill>
          <a:blip r:embed="rId2"/>
          <a:stretch/>
        </p:blipFill>
        <p:spPr>
          <a:xfrm>
            <a:off x="-396000" y="4392000"/>
            <a:ext cx="11159640" cy="280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Make and commit changes</a:t>
            </a:r>
          </a:p>
        </p:txBody>
      </p:sp>
      <p:sp>
        <p:nvSpPr>
          <p:cNvPr id="79"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the README.md file.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the pencil icon in the upper right corner of the file view to edit.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In the editor, write a bit about yourself.</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Write a commit message that describes your changes.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Commit changes button.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Need</a:t>
            </a:r>
          </a:p>
        </p:txBody>
      </p:sp>
      <p:sp>
        <p:nvSpPr>
          <p:cNvPr id="42"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Wikipedia defines Source control as "Revision controlis the management of multiple revisions of the same unit of information."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Source control allows distributed work in teams of any size, at different locations, while avoiding conflicts in source code changes.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Collaboration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Storing Versions (Properly)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Restoring Previous Versions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Understanding What Happened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Backup</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Open a Pull Request</a:t>
            </a:r>
          </a:p>
        </p:txBody>
      </p:sp>
      <p:sp>
        <p:nvSpPr>
          <p:cNvPr id="81"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the Pull Request tab, then from the Pull Request page, click the green New pull request button.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\In the Example Comparisons box, select the branch you made, readme-edits, to compare with master (the original).</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Look over your changes in the diffs on the Compare page, make sure they’re what you want to submit.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When you’re satisfied that these are the changes you want to submit, click the big green Create Pull Request button.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Give your pull request a title and write a brief description of your changes. 	pr-form</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When you’re done with your message, click Create pull request!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Step 5. Merge your Pull Request</a:t>
            </a:r>
          </a:p>
        </p:txBody>
      </p:sp>
      <p:sp>
        <p:nvSpPr>
          <p:cNvPr id="83"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In this final step, it’s time to bring your changes together – merging your readme-edits branch into the master branch.</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Click the green Merge pull request button to merge the changes into master.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Click Confirm merge.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Go ahead and delete the branch, since its changes have been incorporated, with the Delete branch button in the purple box.</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a:noFill/>
          <a:ln>
            <a:noFill/>
          </a:ln>
        </p:spPr>
        <p:txBody>
          <a:bodyPr lIns="0" tIns="0" rIns="0" bIns="0" anchor="ctr"/>
          <a:lstStyle/>
          <a:p>
            <a:pPr marL="216000" indent="-216000" algn="ctr">
              <a:buClr>
                <a:srgbClr val="000000"/>
              </a:buClr>
              <a:buSzPct val="45000"/>
              <a:buFont typeface="Wingdings" charset="2"/>
              <a:buChar char=""/>
            </a:pPr>
            <a:r>
              <a:rPr lang="en-IN" sz="4400" b="0" strike="noStrike" spc="-1">
                <a:solidFill>
                  <a:srgbClr val="000000"/>
                </a:solidFill>
                <a:uFill>
                  <a:solidFill>
                    <a:srgbClr val="FFFFFF"/>
                  </a:solidFill>
                </a:uFill>
                <a:latin typeface="Arial"/>
              </a:rPr>
              <a:t>Here’s what you accomplished </a:t>
            </a:r>
          </a:p>
        </p:txBody>
      </p:sp>
      <p:sp>
        <p:nvSpPr>
          <p:cNvPr id="85"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Create and use a repository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Started and managed a new branch</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Changed a file and committed those changes to GitHub as commits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Opened and merged a Pull Request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HISTORY</a:t>
            </a:r>
          </a:p>
        </p:txBody>
      </p:sp>
      <p:sp>
        <p:nvSpPr>
          <p:cNvPr id="87" name="TextShape 2"/>
          <p:cNvSpPr txBox="1"/>
          <p:nvPr/>
        </p:nvSpPr>
        <p:spPr>
          <a:xfrm>
            <a:off x="576360" y="180000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log –full-diff file.txt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commit –amend --no-edit= to changelast commit message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rebase -i HEAD~3</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Stopped at f7f3f6d... changed my name a bit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can amend the commit now, with</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commit –amend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Once you’re satisfied with your changes, run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rebase --continue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Branching</a:t>
            </a:r>
          </a:p>
        </p:txBody>
      </p:sp>
      <p:sp>
        <p:nvSpPr>
          <p:cNvPr id="89"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checkout -b iss53</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Switched to a new branch "iss53"</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or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branch iss53</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checkout iss53</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Vi file.txt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commit -a -m 'added a new footer [issue 53]'</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DELETE A BRANCH</a:t>
            </a:r>
          </a:p>
        </p:txBody>
      </p:sp>
      <p:sp>
        <p:nvSpPr>
          <p:cNvPr id="91"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branch -d hotfix</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Deleted branch hotfix (3a0874c).</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checkout iss53</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BRANCHING AND MERGING</a:t>
            </a:r>
          </a:p>
        </p:txBody>
      </p:sp>
      <p:sp>
        <p:nvSpPr>
          <p:cNvPr id="93"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checkout -b hotfix</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vi index.html</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commit -a -m 'fixed the broken email address'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checkout master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merge hotfix</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Working Dir, Staged Area</a:t>
            </a:r>
          </a:p>
        </p:txBody>
      </p:sp>
      <p:sp>
        <p:nvSpPr>
          <p:cNvPr id="95"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Working Directory → files in your working directory.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Staging Area (aka cache, index) → a temp area that git add is placed into.</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HEAD → A reference to a specific commit (think of it as a variable). Normally, it points to the last commit in local repository. (that is, after you did git commit).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LOCAL AND REMOTE</a:t>
            </a:r>
          </a:p>
        </p:txBody>
      </p:sp>
      <p:sp>
        <p:nvSpPr>
          <p:cNvPr id="97"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A local branch is a branch that only you (the local user) can see. It exists only on your local machine.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A remote tracking branch is a local copy of a remote branch. When myNewBranch is pushed to origin using the command above, a remote tracking branch named origin/myNewBranch is created on your machine.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push -u origin myNewBranch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04000" y="301320"/>
            <a:ext cx="9071640" cy="1262160"/>
          </a:xfrm>
          <a:prstGeom prst="rect">
            <a:avLst/>
          </a:prstGeom>
          <a:noFill/>
          <a:ln>
            <a:noFill/>
          </a:ln>
        </p:spPr>
        <p:txBody>
          <a:bodyPr lIns="0" tIns="0" rIns="0" bIns="0" anchor="ctr"/>
          <a:lstStyle/>
          <a:p>
            <a:pPr marL="216000" indent="-216000" algn="ctr">
              <a:buClr>
                <a:srgbClr val="000000"/>
              </a:buClr>
              <a:buSzPct val="45000"/>
              <a:buFont typeface="Wingdings" charset="2"/>
              <a:buChar char=""/>
            </a:pPr>
            <a:r>
              <a:rPr lang="en-IN" sz="4400" b="0" strike="noStrike" spc="-1">
                <a:solidFill>
                  <a:srgbClr val="000000"/>
                </a:solidFill>
                <a:uFill>
                  <a:solidFill>
                    <a:srgbClr val="FFFFFF"/>
                  </a:solidFill>
                </a:uFill>
                <a:latin typeface="Arial"/>
              </a:rPr>
              <a:t>Branching</a:t>
            </a:r>
          </a:p>
        </p:txBody>
      </p:sp>
      <p:sp>
        <p:nvSpPr>
          <p:cNvPr id="99"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Branching, in revision control and software configuration management, is the duplication of an object under revision control (such as a source code file or a directory tree) so that modifications can happen in parallel along both branches. Branches are also known as trees, streams or codelines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Basic linux commands</a:t>
            </a:r>
          </a:p>
        </p:txBody>
      </p:sp>
      <p:sp>
        <p:nvSpPr>
          <p:cNvPr id="44"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Apt-get install</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Cd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Ls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Cd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Mv</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Cp -pr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Mkdir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Merging</a:t>
            </a:r>
          </a:p>
        </p:txBody>
      </p:sp>
      <p:sp>
        <p:nvSpPr>
          <p:cNvPr id="101"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In the most frequent use cases, git merge is used to combine two branches. The following examples in this document will focus on this branch merging pattern. In these scenarios, git merge takes two commit pointers, usually the branch tips, and will find a common base commit between them</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checkout master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Switched to branch 'master'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merge iss53</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Rebasing</a:t>
            </a:r>
          </a:p>
        </p:txBody>
      </p:sp>
      <p:sp>
        <p:nvSpPr>
          <p:cNvPr id="103"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2800" b="0" strike="noStrike" spc="-1">
                <a:solidFill>
                  <a:srgbClr val="000000"/>
                </a:solidFill>
                <a:uFill>
                  <a:solidFill>
                    <a:srgbClr val="FFFFFF"/>
                  </a:solidFill>
                </a:uFill>
                <a:latin typeface="Arial"/>
              </a:rPr>
              <a:t>The Basic Rebase-The easiest way to integrate the branches, as we’ve already covered, is the merge command. It performs a three-way merge between the two latest branch snapshots (C3 and C4) and the most recent common ancestor of the two (C2), creating a new snapshot (and commit).</a:t>
            </a:r>
            <a:endParaRPr lang="en-IN" sz="3200" b="0" strike="noStrike" spc="-1">
              <a:solidFill>
                <a:srgbClr val="000000"/>
              </a:solidFill>
              <a:uFill>
                <a:solidFill>
                  <a:srgbClr val="FFFFFF"/>
                </a:solidFill>
              </a:uFill>
              <a:latin typeface="Arial"/>
            </a:endParaRPr>
          </a:p>
        </p:txBody>
      </p:sp>
      <p:pic>
        <p:nvPicPr>
          <p:cNvPr id="104" name="Picture 103"/>
          <p:cNvPicPr/>
          <p:nvPr/>
        </p:nvPicPr>
        <p:blipFill>
          <a:blip r:embed="rId2"/>
          <a:stretch/>
        </p:blipFill>
        <p:spPr>
          <a:xfrm>
            <a:off x="1008000" y="3624120"/>
            <a:ext cx="7619760" cy="3647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504000" y="28800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2800" b="0" strike="noStrike" spc="-1">
                <a:solidFill>
                  <a:srgbClr val="000000"/>
                </a:solidFill>
                <a:uFill>
                  <a:solidFill>
                    <a:srgbClr val="FFFFFF"/>
                  </a:solidFill>
                </a:uFill>
                <a:latin typeface="Arial"/>
              </a:rPr>
              <a:t>another way: you can take the patch of the change that was introduced in C4 and reapply it on top of C3. In Git, this is called rebasing. With the rebase command, you can take all the changes that were committed on one branch and replay them on another one.</a:t>
            </a:r>
            <a:endParaRPr lang="en-IN"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IN" sz="2800" b="0" strike="noStrike" spc="-1">
                <a:solidFill>
                  <a:srgbClr val="000000"/>
                </a:solidFill>
                <a:uFill>
                  <a:solidFill>
                    <a:srgbClr val="FFFFFF"/>
                  </a:solidFill>
                </a:uFill>
                <a:latin typeface="Arial"/>
              </a:rPr>
              <a:t>Do not rebase commits that exist outside your repository.</a:t>
            </a:r>
            <a:endParaRPr lang="en-IN"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p:txBody>
      </p:sp>
      <p:pic>
        <p:nvPicPr>
          <p:cNvPr id="106" name="Picture 105"/>
          <p:cNvPicPr/>
          <p:nvPr/>
        </p:nvPicPr>
        <p:blipFill>
          <a:blip r:embed="rId2"/>
          <a:stretch/>
        </p:blipFill>
        <p:spPr>
          <a:xfrm>
            <a:off x="1380240" y="3096000"/>
            <a:ext cx="7619760" cy="2895120"/>
          </a:xfrm>
          <a:prstGeom prst="rect">
            <a:avLst/>
          </a:prstGeom>
          <a:ln>
            <a:noFill/>
          </a:ln>
        </p:spPr>
      </p:pic>
      <p:sp>
        <p:nvSpPr>
          <p:cNvPr id="107" name="TextShape 2"/>
          <p:cNvSpPr txBox="1"/>
          <p:nvPr/>
        </p:nvSpPr>
        <p:spPr>
          <a:xfrm>
            <a:off x="744120" y="5184000"/>
            <a:ext cx="7751880" cy="2928600"/>
          </a:xfrm>
          <a:prstGeom prst="rect">
            <a:avLst/>
          </a:prstGeom>
          <a:noFill/>
          <a:ln>
            <a:noFill/>
          </a:ln>
        </p:spPr>
        <p:txBody>
          <a:bodyPr lIns="90000" tIns="45000" rIns="90000" bIns="45000"/>
          <a:lstStyle/>
          <a:p>
            <a:r>
              <a:rPr lang="en-IN" sz="2200" b="0" strike="noStrike" spc="-1">
                <a:solidFill>
                  <a:srgbClr val="000000"/>
                </a:solidFill>
                <a:uFill>
                  <a:solidFill>
                    <a:srgbClr val="FFFFFF"/>
                  </a:solidFill>
                </a:uFill>
                <a:latin typeface="Courier New"/>
              </a:rPr>
              <a:t>$ git checkout experiment</a:t>
            </a:r>
            <a:endParaRPr lang="en-IN" sz="1000" b="0" strike="noStrike" spc="-1">
              <a:solidFill>
                <a:srgbClr val="000000"/>
              </a:solidFill>
              <a:uFill>
                <a:solidFill>
                  <a:srgbClr val="FFFFFF"/>
                </a:solidFill>
              </a:uFill>
              <a:latin typeface="Courier New"/>
              <a:ea typeface="Courier New"/>
            </a:endParaRPr>
          </a:p>
          <a:p>
            <a:r>
              <a:rPr lang="en-IN" sz="2200" b="0" strike="noStrike" spc="-1">
                <a:solidFill>
                  <a:srgbClr val="000000"/>
                </a:solidFill>
                <a:uFill>
                  <a:solidFill>
                    <a:srgbClr val="FFFFFF"/>
                  </a:solidFill>
                </a:uFill>
                <a:latin typeface="Courier New"/>
              </a:rPr>
              <a:t>$ git rebase master</a:t>
            </a:r>
            <a:endParaRPr lang="en-IN" sz="1000" b="0" strike="noStrike" spc="-1">
              <a:solidFill>
                <a:srgbClr val="000000"/>
              </a:solidFill>
              <a:uFill>
                <a:solidFill>
                  <a:srgbClr val="FFFFFF"/>
                </a:solidFill>
              </a:uFill>
              <a:latin typeface="Courier New"/>
              <a:ea typeface="Courier New"/>
            </a:endParaRPr>
          </a:p>
          <a:p>
            <a:r>
              <a:rPr lang="en-IN" sz="2200" b="0" strike="noStrike" spc="-1">
                <a:solidFill>
                  <a:srgbClr val="000000"/>
                </a:solidFill>
                <a:uFill>
                  <a:solidFill>
                    <a:srgbClr val="FFFFFF"/>
                  </a:solidFill>
                </a:uFill>
                <a:latin typeface="Courier New"/>
              </a:rPr>
              <a:t>First, rewinding head to replay your work on top of it...</a:t>
            </a:r>
            <a:endParaRPr lang="en-IN" sz="1000" b="0" strike="noStrike" spc="-1">
              <a:solidFill>
                <a:srgbClr val="000000"/>
              </a:solidFill>
              <a:uFill>
                <a:solidFill>
                  <a:srgbClr val="FFFFFF"/>
                </a:solidFill>
              </a:uFill>
              <a:latin typeface="Courier New"/>
              <a:ea typeface="Courier New"/>
            </a:endParaRPr>
          </a:p>
          <a:p>
            <a:r>
              <a:rPr lang="en-IN" sz="2200" b="0" strike="noStrike" spc="-1">
                <a:solidFill>
                  <a:srgbClr val="000000"/>
                </a:solidFill>
                <a:uFill>
                  <a:solidFill>
                    <a:srgbClr val="FFFFFF"/>
                  </a:solidFill>
                </a:uFill>
                <a:latin typeface="Courier New"/>
              </a:rPr>
              <a:t>Applying: added staged command</a:t>
            </a:r>
            <a:endParaRPr lang="en-IN" sz="1000" b="0" strike="noStrike" spc="-1">
              <a:solidFill>
                <a:srgbClr val="000000"/>
              </a:solidFill>
              <a:uFill>
                <a:solidFill>
                  <a:srgbClr val="FFFFFF"/>
                </a:solidFill>
              </a:uFill>
              <a:latin typeface="Courier New"/>
              <a:ea typeface="Courier New"/>
            </a:endParaRPr>
          </a:p>
          <a:p>
            <a:r>
              <a:rPr lang="en-IN" sz="2200" b="0" strike="noStrike" spc="-1">
                <a:solidFill>
                  <a:srgbClr val="000000"/>
                </a:solidFill>
                <a:uFill>
                  <a:solidFill>
                    <a:srgbClr val="FFFFFF"/>
                  </a:solidFill>
                </a:uFill>
                <a:latin typeface="Courier New"/>
              </a:rPr>
              <a:t>git checkout master</a:t>
            </a:r>
            <a:endParaRPr lang="en-IN" sz="1000" b="0" strike="noStrike" spc="-1">
              <a:solidFill>
                <a:srgbClr val="000000"/>
              </a:solidFill>
              <a:uFill>
                <a:solidFill>
                  <a:srgbClr val="FFFFFF"/>
                </a:solidFill>
              </a:uFill>
              <a:latin typeface="Courier New"/>
              <a:ea typeface="Courier New"/>
            </a:endParaRPr>
          </a:p>
          <a:p>
            <a:r>
              <a:rPr lang="en-IN" sz="2200" b="0" strike="noStrike" spc="-1">
                <a:solidFill>
                  <a:srgbClr val="000000"/>
                </a:solidFill>
                <a:uFill>
                  <a:solidFill>
                    <a:srgbClr val="FFFFFF"/>
                  </a:solidFill>
                </a:uFill>
                <a:latin typeface="Courier New"/>
              </a:rPr>
              <a:t>$ git merge experiment</a:t>
            </a:r>
            <a:endParaRPr lang="en-IN" sz="1000" b="0" strike="noStrike" spc="-1">
              <a:solidFill>
                <a:srgbClr val="000000"/>
              </a:solidFill>
              <a:uFill>
                <a:solidFill>
                  <a:srgbClr val="FFFFFF"/>
                </a:solidFill>
              </a:uFill>
              <a:latin typeface="Courier New"/>
              <a:ea typeface="Courier New"/>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REBASE ABORT</a:t>
            </a:r>
          </a:p>
        </p:txBody>
      </p:sp>
      <p:sp>
        <p:nvSpPr>
          <p:cNvPr id="109"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can run git rebase --abort to completely undo the rebase. Git will return you to your branch's state as it was before git rebase was called.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can run git rebase --skip to completely skip the commit. That means that none of the changes introduced by the problematic commit will be included. It is very rare that you would choose this option.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can fix the conflict.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REBASE ABORT</a:t>
            </a:r>
          </a:p>
        </p:txBody>
      </p:sp>
      <p:sp>
        <p:nvSpPr>
          <p:cNvPr id="111"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can run git rebase --abort to completely undo the rebase. Git will return you to your branch's state as it was before git rebase was called.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can run git rebase --skip to completely skip the commit. That means that none of the changes introduced by the problematic commit will be included. It is very rare that you would choose this option.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can fix the conflict.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REBASE CONFLICT</a:t>
            </a:r>
          </a:p>
        </p:txBody>
      </p:sp>
      <p:sp>
        <p:nvSpPr>
          <p:cNvPr id="113" name="TextShape 2"/>
          <p:cNvSpPr txBox="1"/>
          <p:nvPr/>
        </p:nvSpPr>
        <p:spPr>
          <a:xfrm>
            <a:off x="216360" y="1563480"/>
            <a:ext cx="9215640" cy="5073480"/>
          </a:xfrm>
          <a:prstGeom prst="rect">
            <a:avLst/>
          </a:prstGeom>
          <a:noFill/>
          <a:ln>
            <a:noFill/>
          </a:ln>
        </p:spPr>
        <p:txBody>
          <a:bodyPr lIns="0" tIns="0" rIns="0" bIns="0"/>
          <a:lstStyle/>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Open Terminal.</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Navigate into the local Git repository that has the merge conflict.</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Generate a list of the files affected by the merge conflict. In this example, the file styleguide.md has a merge conflict.</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Open your </a:t>
            </a:r>
            <a:r>
              <a:rPr lang="en-IN" sz="2400" b="0" strike="noStrike" spc="-1" dirty="0" err="1">
                <a:solidFill>
                  <a:srgbClr val="000000"/>
                </a:solidFill>
                <a:uFill>
                  <a:solidFill>
                    <a:srgbClr val="FFFFFF"/>
                  </a:solidFill>
                </a:uFill>
                <a:latin typeface="Arial"/>
              </a:rPr>
              <a:t>favorite</a:t>
            </a:r>
            <a:r>
              <a:rPr lang="en-IN" sz="2400" b="0" strike="noStrike" spc="-1" dirty="0">
                <a:solidFill>
                  <a:srgbClr val="000000"/>
                </a:solidFill>
                <a:uFill>
                  <a:solidFill>
                    <a:srgbClr val="FFFFFF"/>
                  </a:solidFill>
                </a:uFill>
                <a:latin typeface="Arial"/>
              </a:rPr>
              <a:t> text editor, such as Atom, and navigate to the file that has merge conflicts.</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To see the beginning of the merge conflict in your file, search the file for the conflict marker &lt;&lt;&lt;&lt;&lt;&lt;&lt;. When you open the file in your text editor, you'll see the changes from the HEAD or base branch after the line &lt;&lt;&lt;&lt;&lt;&lt;&lt; HEAD. Next, you'll see =======, which divides your changes from the changes in the other branch, followed by &gt;&gt;&gt;&gt;&gt;&gt;&gt; BRANCH-NAME</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Decide if you want to keep only your branch's changes,</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git add .</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git commit -m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Steps to add a new file</a:t>
            </a:r>
          </a:p>
        </p:txBody>
      </p:sp>
      <p:sp>
        <p:nvSpPr>
          <p:cNvPr id="115"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Add a file and go to directory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status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add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commit -m "Latest Commit"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pull</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push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Steps to add a New File in New Repo</a:t>
            </a:r>
          </a:p>
        </p:txBody>
      </p:sp>
      <p:sp>
        <p:nvSpPr>
          <p:cNvPr id="117" name="TextShape 2"/>
          <p:cNvSpPr txBox="1"/>
          <p:nvPr/>
        </p:nvSpPr>
        <p:spPr>
          <a:xfrm>
            <a:off x="144000" y="1584000"/>
            <a:ext cx="9576000" cy="5832000"/>
          </a:xfrm>
          <a:prstGeom prst="rect">
            <a:avLst/>
          </a:prstGeom>
          <a:noFill/>
          <a:ln>
            <a:noFill/>
          </a:ln>
        </p:spPr>
        <p:txBody>
          <a:bodyPr lIns="0" tIns="0" rIns="0" bIns="0"/>
          <a:lstStyle/>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Add yourself in the collaborators of the new repo from settings -&gt; Collaborators</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Take a clone of the repo using the URL in clone or download option of new Repo</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Add or change a file.</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Check git status to check your change.</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Type git add . Filename and then commit </a:t>
            </a:r>
            <a:r>
              <a:rPr lang="en-IN" sz="2400" b="0" strike="noStrike" spc="-1" dirty="0" err="1">
                <a:solidFill>
                  <a:srgbClr val="000000"/>
                </a:solidFill>
                <a:uFill>
                  <a:solidFill>
                    <a:srgbClr val="FFFFFF"/>
                  </a:solidFill>
                </a:uFill>
                <a:latin typeface="Arial"/>
              </a:rPr>
              <a:t>ur</a:t>
            </a:r>
            <a:r>
              <a:rPr lang="en-IN" sz="2400" b="0" strike="noStrike" spc="-1" dirty="0">
                <a:solidFill>
                  <a:srgbClr val="000000"/>
                </a:solidFill>
                <a:uFill>
                  <a:solidFill>
                    <a:srgbClr val="FFFFFF"/>
                  </a:solidFill>
                </a:uFill>
                <a:latin typeface="Arial"/>
              </a:rPr>
              <a:t> file using   git commit -m “Message”</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Type git pull- You will get a conflict if the file is same and changes have been made else you will get up-to-date.</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Make the changes if required again and push the file by </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git push</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Type username and password. File will be pushed to the New Repository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STASHING</a:t>
            </a:r>
          </a:p>
        </p:txBody>
      </p:sp>
      <p:sp>
        <p:nvSpPr>
          <p:cNvPr id="119" name="TextShape 2"/>
          <p:cNvSpPr txBox="1"/>
          <p:nvPr/>
        </p:nvSpPr>
        <p:spPr>
          <a:xfrm>
            <a:off x="504000" y="130356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Often, when you’ve been working on part of your project, things are in a messy state and you want to switch branches for a bit to work on something else. The problem is, you don’t want to do a commit of half-done work just so you can get back to this point later. The answer to this issue is the git stash command.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How to get commit ID?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log -3</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Stashing Your Work</a:t>
            </a:r>
          </a:p>
        </p:txBody>
      </p:sp>
      <p:sp>
        <p:nvSpPr>
          <p:cNvPr id="121"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status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stash</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status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list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apply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drop stash@{0}</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Git terminolgies</a:t>
            </a:r>
          </a:p>
        </p:txBody>
      </p:sp>
      <p:sp>
        <p:nvSpPr>
          <p:cNvPr id="46"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Repos, Staging, Commits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Branch</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Feature Branch Workflow</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Gitflow Workflow</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HEAD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Master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Pull Request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Repository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Tag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0" y="144000"/>
            <a:ext cx="10080000" cy="756000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save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This command is like Git stash. But this command comes with various options.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with message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save “Your stash message”.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The above command stashes with a message.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Stashing untracked files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can also stash untracked files.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save -u   or git stash save --include-untracked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list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When you Git stash or Git stash save, Git will actually create a Git commit object with some name and then save it in your repo.</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So it means that you can view the list of stashes you made at any time.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list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0" y="0"/>
            <a:ext cx="10080000" cy="756000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apply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This command takes the top most stash in the stack and applies it to the repo. In our case it is stash@{0}</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pop</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This command is very similar to stash apply but it deletes the stash from the stack after it is applied.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show</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This command shows the summary of the stash diffs. The above command considers only the latest stash.</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branch &lt;name&gt;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This command creates a new branch with the latest stash, and then deletes the latest stash ( like stash pop).</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clear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This command deletes all the stashes made in the repo. It maybe impossible to revert.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drop</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This command deletes the latest stash from the stack. But use it with caution, it maybe be difficult to revert.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drop stash@{1}</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504000" y="301320"/>
            <a:ext cx="9071640" cy="1262160"/>
          </a:xfrm>
          <a:prstGeom prst="rect">
            <a:avLst/>
          </a:prstGeom>
          <a:noFill/>
          <a:ln>
            <a:noFill/>
          </a:ln>
        </p:spPr>
        <p:txBody>
          <a:bodyPr lIns="0" tIns="0" rIns="0" bIns="0" anchor="ctr"/>
          <a:lstStyle/>
          <a:p>
            <a:pPr marL="216000" indent="-216000" algn="ctr">
              <a:buClr>
                <a:srgbClr val="000000"/>
              </a:buClr>
              <a:buSzPct val="45000"/>
              <a:buFont typeface="Wingdings" charset="2"/>
              <a:buChar char=""/>
            </a:pPr>
            <a:r>
              <a:rPr lang="en-IN" sz="4400" b="0" strike="noStrike" spc="-1">
                <a:solidFill>
                  <a:srgbClr val="000000"/>
                </a:solidFill>
                <a:uFill>
                  <a:solidFill>
                    <a:srgbClr val="FFFFFF"/>
                  </a:solidFill>
                </a:uFill>
                <a:latin typeface="Arial"/>
              </a:rPr>
              <a:t>Creating a Branch from a Stash</a:t>
            </a:r>
          </a:p>
        </p:txBody>
      </p:sp>
      <p:sp>
        <p:nvSpPr>
          <p:cNvPr id="125"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branch testchanges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Switched to a new branch 'testchanges'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Cleaning your Working Directory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clean -d -n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Un-applying a Stash</a:t>
            </a:r>
          </a:p>
        </p:txBody>
      </p:sp>
      <p:sp>
        <p:nvSpPr>
          <p:cNvPr id="127"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show -p stash@{0} | git apply -R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or git stash show -p | git apply -R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config --global alias.stash-unapply '!git stash show -p | git apply -R'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stash apply – To apply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stash-unapply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Creating a Branch from a Stash = git stash branch testchanges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Tags</a:t>
            </a:r>
          </a:p>
        </p:txBody>
      </p:sp>
      <p:sp>
        <p:nvSpPr>
          <p:cNvPr id="129"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Tags are ref's that point to specific points in Git history. Tagging is generally used to capture a point in history that is used for a marked version release (i.e. v1.0.1). A tag is like a branch that doesn't change. Unlike branches, tags, after being created, have no further history of commits.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Creating a tag</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tag &lt;tagname&gt;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tag -a v1.4</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merge iss53</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Auto-merging index.html</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CONFLICT (content): Merge conflict in index.html</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Automatic merge failed; fix conflicts and then commit the result.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status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REMOVE &lt;&lt;&lt;&lt;&lt;&lt;&lt; HEAD AND ======== AND &gt;&gt;&gt;&gt;.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COMMIT AGAIN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Coding Standards and Best Practices</a:t>
            </a:r>
          </a:p>
        </p:txBody>
      </p:sp>
      <p:sp>
        <p:nvSpPr>
          <p:cNvPr id="133"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Write comments and documentation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Write readable yet efficient code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Use helper methods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If avoidable, do NOT hard-code!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Write test cases. Don’t forget the edge cases: 0s, empty strings/lists, nulls, etc.</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Write readable yet efficient code.Conform to the coding standards of your current project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tIns="0" rIns="0" bIns="0" anchor="ctr"/>
          <a:lstStyle/>
          <a:p>
            <a:pPr marL="216000" indent="-216000" algn="ctr">
              <a:buClr>
                <a:srgbClr val="000000"/>
              </a:buClr>
              <a:buSzPct val="45000"/>
              <a:buFont typeface="Wingdings" charset="2"/>
              <a:buChar char=""/>
            </a:pPr>
            <a:r>
              <a:rPr lang="en-IN" sz="4400" b="0" strike="noStrike" spc="-1">
                <a:solidFill>
                  <a:srgbClr val="000000"/>
                </a:solidFill>
                <a:uFill>
                  <a:solidFill>
                    <a:srgbClr val="FFFFFF"/>
                  </a:solidFill>
                </a:uFill>
                <a:latin typeface="Arial"/>
              </a:rPr>
              <a:t> Getting Down to the “Source” of Source Control</a:t>
            </a:r>
          </a:p>
        </p:txBody>
      </p:sp>
      <p:sp>
        <p:nvSpPr>
          <p:cNvPr id="48"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Pinpointing the origins of source control can get a little hairy.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Branches, commits, versions, What’s it all mean? Going back to our fictitious hello_world.rb file, let’s go through the steps of how we would implement a modern source control system into our workflow. The explanations will be general, and we will be using a tree for an analogous comparison. Yes, a tree. This will work, I promise.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Initialized Repository</a:t>
            </a:r>
          </a:p>
        </p:txBody>
      </p:sp>
      <p:pic>
        <p:nvPicPr>
          <p:cNvPr id="50" name="Picture 49"/>
          <p:cNvPicPr/>
          <p:nvPr/>
        </p:nvPicPr>
        <p:blipFill>
          <a:blip r:embed="rId2"/>
          <a:stretch/>
        </p:blipFill>
        <p:spPr>
          <a:xfrm>
            <a:off x="1201320" y="1728000"/>
            <a:ext cx="8014680" cy="541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Staging Files</a:t>
            </a:r>
          </a:p>
        </p:txBody>
      </p:sp>
      <p:pic>
        <p:nvPicPr>
          <p:cNvPr id="52" name="Picture 51"/>
          <p:cNvPicPr/>
          <p:nvPr/>
        </p:nvPicPr>
        <p:blipFill>
          <a:blip r:embed="rId2"/>
          <a:stretch/>
        </p:blipFill>
        <p:spPr>
          <a:xfrm>
            <a:off x="1560960" y="1944000"/>
            <a:ext cx="6647040" cy="4493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Commit</a:t>
            </a:r>
          </a:p>
        </p:txBody>
      </p:sp>
      <p:pic>
        <p:nvPicPr>
          <p:cNvPr id="54" name="Picture 53"/>
          <p:cNvPicPr/>
          <p:nvPr/>
        </p:nvPicPr>
        <p:blipFill>
          <a:blip r:embed="rId2"/>
          <a:stretch/>
        </p:blipFill>
        <p:spPr>
          <a:xfrm>
            <a:off x="1200960" y="1800000"/>
            <a:ext cx="7367040" cy="4980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Develop Branch</a:t>
            </a:r>
          </a:p>
        </p:txBody>
      </p:sp>
      <p:pic>
        <p:nvPicPr>
          <p:cNvPr id="56" name="Picture 55"/>
          <p:cNvPicPr/>
          <p:nvPr/>
        </p:nvPicPr>
        <p:blipFill>
          <a:blip r:embed="rId2"/>
          <a:stretch/>
        </p:blipFill>
        <p:spPr>
          <a:xfrm>
            <a:off x="1512000" y="1836360"/>
            <a:ext cx="7295040" cy="4931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473</TotalTime>
  <Words>2739</Words>
  <Application>Microsoft Office PowerPoint</Application>
  <PresentationFormat>Custom</PresentationFormat>
  <Paragraphs>290</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Deepanshu Pasrija</cp:lastModifiedBy>
  <cp:revision>3</cp:revision>
  <dcterms:modified xsi:type="dcterms:W3CDTF">2021-03-27T06:06:34Z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2018-09-26T23:46:38Z</dcterms:created>
  <dc:creator/>
  <dc:description/>
  <dc:language>en-IN</dc:language>
  <cp:lastModifiedBy/>
  <dcterms:modified xsi:type="dcterms:W3CDTF">2018-09-27T16:44:41Z</dcterms:modified>
  <cp:revision>23</cp:revision>
  <dc:subject/>
  <dc:title/>
</cp:coreProperties>
</file>