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67"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9" r:id="rId13"/>
    <p:sldId id="267" r:id="rId14"/>
    <p:sldId id="268"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67" d="100"/>
          <a:sy n="67" d="100"/>
        </p:scale>
        <p:origin x="85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BF3A3A0-F073-43B1-88D5-210F026D89A6}" type="datetimeFigureOut">
              <a:rPr lang="en-IN" smtClean="0"/>
              <a:t>09-12-2024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DA6994-DB0D-40B2-9175-45E9E649C8AB}" type="slidenum">
              <a:rPr lang="en-IN" smtClean="0"/>
              <a:t>‹#›</a:t>
            </a:fld>
            <a:endParaRPr lang="en-IN"/>
          </a:p>
        </p:txBody>
      </p:sp>
    </p:spTree>
    <p:extLst>
      <p:ext uri="{BB962C8B-B14F-4D97-AF65-F5344CB8AC3E}">
        <p14:creationId xmlns:p14="http://schemas.microsoft.com/office/powerpoint/2010/main" val="10275632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BDA6994-DB0D-40B2-9175-45E9E649C8AB}" type="slidenum">
              <a:rPr lang="en-IN" smtClean="0"/>
              <a:t>4</a:t>
            </a:fld>
            <a:endParaRPr lang="en-IN"/>
          </a:p>
        </p:txBody>
      </p:sp>
    </p:spTree>
    <p:extLst>
      <p:ext uri="{BB962C8B-B14F-4D97-AF65-F5344CB8AC3E}">
        <p14:creationId xmlns:p14="http://schemas.microsoft.com/office/powerpoint/2010/main" val="137473182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E90872F-AB13-44CA-8C73-3CD84EF93066}" type="datetimeFigureOut">
              <a:rPr lang="en-IN" smtClean="0"/>
              <a:t>09-12-2024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0771379-A21D-4AEE-A807-2A434B7741B2}" type="slidenum">
              <a:rPr lang="en-IN" smtClean="0"/>
              <a:t>‹#›</a:t>
            </a:fld>
            <a:endParaRPr lang="en-IN"/>
          </a:p>
        </p:txBody>
      </p:sp>
    </p:spTree>
    <p:extLst>
      <p:ext uri="{BB962C8B-B14F-4D97-AF65-F5344CB8AC3E}">
        <p14:creationId xmlns:p14="http://schemas.microsoft.com/office/powerpoint/2010/main" val="5236462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E90872F-AB13-44CA-8C73-3CD84EF93066}" type="datetimeFigureOut">
              <a:rPr lang="en-IN" smtClean="0"/>
              <a:t>09-12-2024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0771379-A21D-4AEE-A807-2A434B7741B2}" type="slidenum">
              <a:rPr lang="en-IN" smtClean="0"/>
              <a:t>‹#›</a:t>
            </a:fld>
            <a:endParaRPr lang="en-IN"/>
          </a:p>
        </p:txBody>
      </p:sp>
    </p:spTree>
    <p:extLst>
      <p:ext uri="{BB962C8B-B14F-4D97-AF65-F5344CB8AC3E}">
        <p14:creationId xmlns:p14="http://schemas.microsoft.com/office/powerpoint/2010/main" val="24401024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E90872F-AB13-44CA-8C73-3CD84EF93066}" type="datetimeFigureOut">
              <a:rPr lang="en-IN" smtClean="0"/>
              <a:t>09-12-2024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0771379-A21D-4AEE-A807-2A434B7741B2}" type="slidenum">
              <a:rPr lang="en-IN" smtClean="0"/>
              <a:t>‹#›</a:t>
            </a:fld>
            <a:endParaRPr lang="en-IN"/>
          </a:p>
        </p:txBody>
      </p:sp>
    </p:spTree>
    <p:extLst>
      <p:ext uri="{BB962C8B-B14F-4D97-AF65-F5344CB8AC3E}">
        <p14:creationId xmlns:p14="http://schemas.microsoft.com/office/powerpoint/2010/main" val="34221832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E90872F-AB13-44CA-8C73-3CD84EF93066}" type="datetimeFigureOut">
              <a:rPr lang="en-IN" smtClean="0"/>
              <a:t>09-12-2024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0771379-A21D-4AEE-A807-2A434B7741B2}" type="slidenum">
              <a:rPr lang="en-IN" smtClean="0"/>
              <a:t>‹#›</a:t>
            </a:fld>
            <a:endParaRPr lang="en-IN"/>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355148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E90872F-AB13-44CA-8C73-3CD84EF93066}" type="datetimeFigureOut">
              <a:rPr lang="en-IN" smtClean="0"/>
              <a:t>09-12-2024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0771379-A21D-4AEE-A807-2A434B7741B2}" type="slidenum">
              <a:rPr lang="en-IN" smtClean="0"/>
              <a:t>‹#›</a:t>
            </a:fld>
            <a:endParaRPr lang="en-IN"/>
          </a:p>
        </p:txBody>
      </p:sp>
    </p:spTree>
    <p:extLst>
      <p:ext uri="{BB962C8B-B14F-4D97-AF65-F5344CB8AC3E}">
        <p14:creationId xmlns:p14="http://schemas.microsoft.com/office/powerpoint/2010/main" val="12330765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E90872F-AB13-44CA-8C73-3CD84EF93066}" type="datetimeFigureOut">
              <a:rPr lang="en-IN" smtClean="0"/>
              <a:t>09-12-2024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0771379-A21D-4AEE-A807-2A434B7741B2}" type="slidenum">
              <a:rPr lang="en-IN" smtClean="0"/>
              <a:t>‹#›</a:t>
            </a:fld>
            <a:endParaRPr lang="en-IN"/>
          </a:p>
        </p:txBody>
      </p:sp>
    </p:spTree>
    <p:extLst>
      <p:ext uri="{BB962C8B-B14F-4D97-AF65-F5344CB8AC3E}">
        <p14:creationId xmlns:p14="http://schemas.microsoft.com/office/powerpoint/2010/main" val="34031826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E90872F-AB13-44CA-8C73-3CD84EF93066}" type="datetimeFigureOut">
              <a:rPr lang="en-IN" smtClean="0"/>
              <a:t>09-12-2024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0771379-A21D-4AEE-A807-2A434B7741B2}" type="slidenum">
              <a:rPr lang="en-IN" smtClean="0"/>
              <a:t>‹#›</a:t>
            </a:fld>
            <a:endParaRPr lang="en-IN"/>
          </a:p>
        </p:txBody>
      </p:sp>
    </p:spTree>
    <p:extLst>
      <p:ext uri="{BB962C8B-B14F-4D97-AF65-F5344CB8AC3E}">
        <p14:creationId xmlns:p14="http://schemas.microsoft.com/office/powerpoint/2010/main" val="14408328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E90872F-AB13-44CA-8C73-3CD84EF93066}" type="datetimeFigureOut">
              <a:rPr lang="en-IN" smtClean="0"/>
              <a:t>09-12-2024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0771379-A21D-4AEE-A807-2A434B7741B2}" type="slidenum">
              <a:rPr lang="en-IN" smtClean="0"/>
              <a:t>‹#›</a:t>
            </a:fld>
            <a:endParaRPr lang="en-IN"/>
          </a:p>
        </p:txBody>
      </p:sp>
    </p:spTree>
    <p:extLst>
      <p:ext uri="{BB962C8B-B14F-4D97-AF65-F5344CB8AC3E}">
        <p14:creationId xmlns:p14="http://schemas.microsoft.com/office/powerpoint/2010/main" val="35755983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E90872F-AB13-44CA-8C73-3CD84EF93066}" type="datetimeFigureOut">
              <a:rPr lang="en-IN" smtClean="0"/>
              <a:t>09-12-2024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0771379-A21D-4AEE-A807-2A434B7741B2}" type="slidenum">
              <a:rPr lang="en-IN" smtClean="0"/>
              <a:t>‹#›</a:t>
            </a:fld>
            <a:endParaRPr lang="en-IN"/>
          </a:p>
        </p:txBody>
      </p:sp>
    </p:spTree>
    <p:extLst>
      <p:ext uri="{BB962C8B-B14F-4D97-AF65-F5344CB8AC3E}">
        <p14:creationId xmlns:p14="http://schemas.microsoft.com/office/powerpoint/2010/main" val="149825600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E90872F-AB13-44CA-8C73-3CD84EF93066}" type="datetimeFigureOut">
              <a:rPr lang="en-IN" smtClean="0"/>
              <a:t>09-12-2024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10771379-A21D-4AEE-A807-2A434B7741B2}" type="slidenum">
              <a:rPr lang="en-IN" smtClean="0"/>
              <a:t>‹#›</a:t>
            </a:fld>
            <a:endParaRPr lang="en-IN"/>
          </a:p>
        </p:txBody>
      </p:sp>
    </p:spTree>
    <p:extLst>
      <p:ext uri="{BB962C8B-B14F-4D97-AF65-F5344CB8AC3E}">
        <p14:creationId xmlns:p14="http://schemas.microsoft.com/office/powerpoint/2010/main" val="36174150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E90872F-AB13-44CA-8C73-3CD84EF93066}" type="datetimeFigureOut">
              <a:rPr lang="en-IN" smtClean="0"/>
              <a:t>09-12-2024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0771379-A21D-4AEE-A807-2A434B7741B2}" type="slidenum">
              <a:rPr lang="en-IN" smtClean="0"/>
              <a:t>‹#›</a:t>
            </a:fld>
            <a:endParaRPr lang="en-IN"/>
          </a:p>
        </p:txBody>
      </p:sp>
    </p:spTree>
    <p:extLst>
      <p:ext uri="{BB962C8B-B14F-4D97-AF65-F5344CB8AC3E}">
        <p14:creationId xmlns:p14="http://schemas.microsoft.com/office/powerpoint/2010/main" val="20239502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E90872F-AB13-44CA-8C73-3CD84EF93066}" type="datetimeFigureOut">
              <a:rPr lang="en-IN" smtClean="0"/>
              <a:t>09-12-2024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0771379-A21D-4AEE-A807-2A434B7741B2}" type="slidenum">
              <a:rPr lang="en-IN" smtClean="0"/>
              <a:t>‹#›</a:t>
            </a:fld>
            <a:endParaRPr lang="en-IN"/>
          </a:p>
        </p:txBody>
      </p:sp>
    </p:spTree>
    <p:extLst>
      <p:ext uri="{BB962C8B-B14F-4D97-AF65-F5344CB8AC3E}">
        <p14:creationId xmlns:p14="http://schemas.microsoft.com/office/powerpoint/2010/main" val="36147244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E90872F-AB13-44CA-8C73-3CD84EF93066}" type="datetimeFigureOut">
              <a:rPr lang="en-IN" smtClean="0"/>
              <a:t>09-12-2024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0771379-A21D-4AEE-A807-2A434B7741B2}" type="slidenum">
              <a:rPr lang="en-IN" smtClean="0"/>
              <a:t>‹#›</a:t>
            </a:fld>
            <a:endParaRPr lang="en-IN"/>
          </a:p>
        </p:txBody>
      </p:sp>
    </p:spTree>
    <p:extLst>
      <p:ext uri="{BB962C8B-B14F-4D97-AF65-F5344CB8AC3E}">
        <p14:creationId xmlns:p14="http://schemas.microsoft.com/office/powerpoint/2010/main" val="36267330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E90872F-AB13-44CA-8C73-3CD84EF93066}" type="datetimeFigureOut">
              <a:rPr lang="en-IN" smtClean="0"/>
              <a:t>09-12-2024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0771379-A21D-4AEE-A807-2A434B7741B2}" type="slidenum">
              <a:rPr lang="en-IN" smtClean="0"/>
              <a:t>‹#›</a:t>
            </a:fld>
            <a:endParaRPr lang="en-IN"/>
          </a:p>
        </p:txBody>
      </p:sp>
    </p:spTree>
    <p:extLst>
      <p:ext uri="{BB962C8B-B14F-4D97-AF65-F5344CB8AC3E}">
        <p14:creationId xmlns:p14="http://schemas.microsoft.com/office/powerpoint/2010/main" val="29493874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E90872F-AB13-44CA-8C73-3CD84EF93066}" type="datetimeFigureOut">
              <a:rPr lang="en-IN" smtClean="0"/>
              <a:t>09-12-2024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0771379-A21D-4AEE-A807-2A434B7741B2}" type="slidenum">
              <a:rPr lang="en-IN" smtClean="0"/>
              <a:t>‹#›</a:t>
            </a:fld>
            <a:endParaRPr lang="en-IN"/>
          </a:p>
        </p:txBody>
      </p:sp>
    </p:spTree>
    <p:extLst>
      <p:ext uri="{BB962C8B-B14F-4D97-AF65-F5344CB8AC3E}">
        <p14:creationId xmlns:p14="http://schemas.microsoft.com/office/powerpoint/2010/main" val="37196423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6E90872F-AB13-44CA-8C73-3CD84EF93066}" type="datetimeFigureOut">
              <a:rPr lang="en-IN" smtClean="0"/>
              <a:t>09-12-2024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0771379-A21D-4AEE-A807-2A434B7741B2}" type="slidenum">
              <a:rPr lang="en-IN" smtClean="0"/>
              <a:t>‹#›</a:t>
            </a:fld>
            <a:endParaRPr lang="en-IN"/>
          </a:p>
        </p:txBody>
      </p:sp>
    </p:spTree>
    <p:extLst>
      <p:ext uri="{BB962C8B-B14F-4D97-AF65-F5344CB8AC3E}">
        <p14:creationId xmlns:p14="http://schemas.microsoft.com/office/powerpoint/2010/main" val="33111588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E90872F-AB13-44CA-8C73-3CD84EF93066}" type="datetimeFigureOut">
              <a:rPr lang="en-IN" smtClean="0"/>
              <a:t>09-12-2024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0771379-A21D-4AEE-A807-2A434B7741B2}" type="slidenum">
              <a:rPr lang="en-IN" smtClean="0"/>
              <a:t>‹#›</a:t>
            </a:fld>
            <a:endParaRPr lang="en-IN"/>
          </a:p>
        </p:txBody>
      </p:sp>
    </p:spTree>
    <p:extLst>
      <p:ext uri="{BB962C8B-B14F-4D97-AF65-F5344CB8AC3E}">
        <p14:creationId xmlns:p14="http://schemas.microsoft.com/office/powerpoint/2010/main" val="20665270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E90872F-AB13-44CA-8C73-3CD84EF93066}" type="datetimeFigureOut">
              <a:rPr lang="en-IN" smtClean="0"/>
              <a:t>09-12-2024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0771379-A21D-4AEE-A807-2A434B7741B2}" type="slidenum">
              <a:rPr lang="en-IN" smtClean="0"/>
              <a:t>‹#›</a:t>
            </a:fld>
            <a:endParaRPr lang="en-IN"/>
          </a:p>
        </p:txBody>
      </p:sp>
    </p:spTree>
    <p:extLst>
      <p:ext uri="{BB962C8B-B14F-4D97-AF65-F5344CB8AC3E}">
        <p14:creationId xmlns:p14="http://schemas.microsoft.com/office/powerpoint/2010/main" val="8912958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6E90872F-AB13-44CA-8C73-3CD84EF93066}" type="datetimeFigureOut">
              <a:rPr lang="en-IN" smtClean="0"/>
              <a:t>09-12-2024</a:t>
            </a:fld>
            <a:endParaRPr lang="en-IN"/>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IN"/>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10771379-A21D-4AEE-A807-2A434B7741B2}" type="slidenum">
              <a:rPr lang="en-IN" smtClean="0"/>
              <a:t>‹#›</a:t>
            </a:fld>
            <a:endParaRPr lang="en-IN"/>
          </a:p>
        </p:txBody>
      </p:sp>
    </p:spTree>
    <p:extLst>
      <p:ext uri="{BB962C8B-B14F-4D97-AF65-F5344CB8AC3E}">
        <p14:creationId xmlns:p14="http://schemas.microsoft.com/office/powerpoint/2010/main" val="3004451529"/>
      </p:ext>
    </p:extLst>
  </p:cSld>
  <p:clrMap bg1="lt1" tx1="dk1" bg2="lt2" tx2="dk2" accent1="accent1" accent2="accent2" accent3="accent3" accent4="accent4" accent5="accent5" accent6="accent6" hlink="hlink" folHlink="folHlink"/>
  <p:sldLayoutIdLst>
    <p:sldLayoutId id="2147484168" r:id="rId1"/>
    <p:sldLayoutId id="2147484169" r:id="rId2"/>
    <p:sldLayoutId id="2147484170" r:id="rId3"/>
    <p:sldLayoutId id="2147484171" r:id="rId4"/>
    <p:sldLayoutId id="2147484172" r:id="rId5"/>
    <p:sldLayoutId id="2147484173" r:id="rId6"/>
    <p:sldLayoutId id="2147484174" r:id="rId7"/>
    <p:sldLayoutId id="2147484175" r:id="rId8"/>
    <p:sldLayoutId id="2147484176" r:id="rId9"/>
    <p:sldLayoutId id="2147484177" r:id="rId10"/>
    <p:sldLayoutId id="2147484178" r:id="rId11"/>
    <p:sldLayoutId id="2147484179" r:id="rId12"/>
    <p:sldLayoutId id="2147484180" r:id="rId13"/>
    <p:sldLayoutId id="2147484181" r:id="rId14"/>
    <p:sldLayoutId id="2147484182" r:id="rId15"/>
    <p:sldLayoutId id="2147484183" r:id="rId16"/>
    <p:sldLayoutId id="2147484184" r:id="rId17"/>
    <p:sldLayoutId id="2147484185" r:id="rId18"/>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t="-14000" b="-14000"/>
          </a:stretch>
        </a:blip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39E4FFE-7EC8-47C3-B80F-12E5C58F8F12}"/>
              </a:ext>
            </a:extLst>
          </p:cNvPr>
          <p:cNvSpPr/>
          <p:nvPr/>
        </p:nvSpPr>
        <p:spPr>
          <a:xfrm>
            <a:off x="2072834" y="2226014"/>
            <a:ext cx="8458199" cy="1477328"/>
          </a:xfrm>
          <a:prstGeom prst="rect">
            <a:avLst/>
          </a:prstGeom>
          <a:noFill/>
        </p:spPr>
        <p:txBody>
          <a:bodyPr wrap="square" lIns="91440" tIns="45720" rIns="91440" bIns="4572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GB" sz="3000" b="1" dirty="0">
                <a:ln w="0"/>
                <a:effectLst>
                  <a:outerShdw blurRad="38100" dist="38100" dir="2700000" algn="tl">
                    <a:srgbClr val="000000">
                      <a:alpha val="43137"/>
                    </a:srgbClr>
                  </a:outerShdw>
                  <a:reflection blurRad="6350" stA="53000" endA="300" endPos="35500" dir="5400000" sy="-90000" algn="bl" rotWithShape="0"/>
                </a:effectLst>
                <a:latin typeface="Times New Roman" panose="02020603050405020304" pitchFamily="18" charset="0"/>
                <a:cs typeface="Times New Roman" panose="02020603050405020304" pitchFamily="18" charset="0"/>
              </a:rPr>
              <a:t>DESIGN AND VERIFICATION OF A HYBRID  APPROXIMATE PARALLEL PREFIX </a:t>
            </a:r>
          </a:p>
          <a:p>
            <a:pPr algn="ctr"/>
            <a:r>
              <a:rPr lang="en-GB" sz="3000" b="1" dirty="0">
                <a:ln w="0"/>
                <a:effectLst>
                  <a:outerShdw blurRad="38100" dist="38100" dir="2700000" algn="tl">
                    <a:srgbClr val="000000">
                      <a:alpha val="43137"/>
                    </a:srgbClr>
                  </a:outerShdw>
                  <a:reflection blurRad="6350" stA="53000" endA="300" endPos="35500" dir="5400000" sy="-90000" algn="bl" rotWithShape="0"/>
                </a:effectLst>
                <a:latin typeface="Times New Roman" panose="02020603050405020304" pitchFamily="18" charset="0"/>
                <a:cs typeface="Times New Roman" panose="02020603050405020304" pitchFamily="18" charset="0"/>
              </a:rPr>
              <a:t>ADDER</a:t>
            </a:r>
            <a:endParaRPr lang="en-IN" sz="3000" b="1" cap="none" spc="0" dirty="0">
              <a:ln w="0"/>
              <a:effectLst>
                <a:outerShdw blurRad="38100" dist="38100" dir="2700000" algn="tl">
                  <a:srgbClr val="000000">
                    <a:alpha val="43137"/>
                  </a:srgbClr>
                </a:outerShdw>
                <a:reflection blurRad="6350" stA="53000" endA="300" endPos="35500" dir="5400000" sy="-90000" algn="bl" rotWithShape="0"/>
              </a:effectLst>
            </a:endParaRPr>
          </a:p>
        </p:txBody>
      </p:sp>
      <p:grpSp>
        <p:nvGrpSpPr>
          <p:cNvPr id="6" name="Group 5">
            <a:extLst>
              <a:ext uri="{FF2B5EF4-FFF2-40B4-BE49-F238E27FC236}">
                <a16:creationId xmlns:a16="http://schemas.microsoft.com/office/drawing/2014/main" id="{B28F7D23-A5BB-4522-AC67-5CD04966255B}"/>
              </a:ext>
            </a:extLst>
          </p:cNvPr>
          <p:cNvGrpSpPr/>
          <p:nvPr/>
        </p:nvGrpSpPr>
        <p:grpSpPr>
          <a:xfrm>
            <a:off x="7609914" y="4934274"/>
            <a:ext cx="4410636" cy="1848541"/>
            <a:chOff x="7530353" y="4310997"/>
            <a:chExt cx="4249271" cy="1571126"/>
          </a:xfrm>
          <a:noFill/>
        </p:grpSpPr>
        <p:sp>
          <p:nvSpPr>
            <p:cNvPr id="8" name="TextBox 6">
              <a:extLst>
                <a:ext uri="{FF2B5EF4-FFF2-40B4-BE49-F238E27FC236}">
                  <a16:creationId xmlns:a16="http://schemas.microsoft.com/office/drawing/2014/main" id="{1F092330-E386-4FD3-9CC4-A761CFE48712}"/>
                </a:ext>
              </a:extLst>
            </p:cNvPr>
            <p:cNvSpPr txBox="1"/>
            <p:nvPr/>
          </p:nvSpPr>
          <p:spPr>
            <a:xfrm>
              <a:off x="7530353" y="4310997"/>
              <a:ext cx="2097742" cy="601651"/>
            </a:xfrm>
            <a:prstGeom prst="rect">
              <a:avLst/>
            </a:prstGeom>
            <a:grp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IN" sz="2000" b="1" dirty="0">
                  <a:latin typeface="Times New Roman" panose="02020603050405020304" pitchFamily="18" charset="0"/>
                  <a:cs typeface="Times New Roman" panose="02020603050405020304" pitchFamily="18" charset="0"/>
                </a:rPr>
                <a:t>Presented By -</a:t>
              </a:r>
            </a:p>
            <a:p>
              <a:endParaRPr lang="en-IN" sz="2000" dirty="0"/>
            </a:p>
          </p:txBody>
        </p:sp>
        <p:sp>
          <p:nvSpPr>
            <p:cNvPr id="9" name="TextBox 7">
              <a:extLst>
                <a:ext uri="{FF2B5EF4-FFF2-40B4-BE49-F238E27FC236}">
                  <a16:creationId xmlns:a16="http://schemas.microsoft.com/office/drawing/2014/main" id="{5EBA47BA-86D6-4B05-835A-0D33F6D15E95}"/>
                </a:ext>
              </a:extLst>
            </p:cNvPr>
            <p:cNvSpPr txBox="1"/>
            <p:nvPr/>
          </p:nvSpPr>
          <p:spPr>
            <a:xfrm>
              <a:off x="8579224" y="5018883"/>
              <a:ext cx="3200400" cy="863240"/>
            </a:xfrm>
            <a:prstGeom prst="rect">
              <a:avLst/>
            </a:prstGeom>
            <a:grp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IN" sz="2000" b="1" dirty="0">
                  <a:latin typeface="Times New Roman" panose="02020603050405020304" pitchFamily="18" charset="0"/>
                  <a:cs typeface="Times New Roman" panose="02020603050405020304" pitchFamily="18" charset="0"/>
                </a:rPr>
                <a:t>D. Harsha Vardhini</a:t>
              </a:r>
            </a:p>
            <a:p>
              <a:r>
                <a:rPr lang="en-IN" sz="2000" b="1" dirty="0">
                  <a:latin typeface="Times New Roman" panose="02020603050405020304" pitchFamily="18" charset="0"/>
                  <a:cs typeface="Times New Roman" panose="02020603050405020304" pitchFamily="18" charset="0"/>
                </a:rPr>
                <a:t>V. Lakshmi Revanth Kumar</a:t>
              </a:r>
            </a:p>
            <a:p>
              <a:r>
                <a:rPr lang="en-IN" sz="2000" b="1" dirty="0">
                  <a:latin typeface="Times New Roman" panose="02020603050405020304" pitchFamily="18" charset="0"/>
                  <a:cs typeface="Times New Roman" panose="02020603050405020304" pitchFamily="18" charset="0"/>
                </a:rPr>
                <a:t>Batch – PGDVD 18</a:t>
              </a:r>
            </a:p>
          </p:txBody>
        </p:sp>
      </p:grpSp>
      <p:pic>
        <p:nvPicPr>
          <p:cNvPr id="7" name="image1.png">
            <a:extLst>
              <a:ext uri="{FF2B5EF4-FFF2-40B4-BE49-F238E27FC236}">
                <a16:creationId xmlns:a16="http://schemas.microsoft.com/office/drawing/2014/main" id="{07A688BE-CFAA-4585-B755-45F9A0852628}"/>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8991600" y="0"/>
            <a:ext cx="3200400" cy="99508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4885917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DD2552-ED65-0A7A-0D6B-75E6EF3FE7E9}"/>
              </a:ext>
            </a:extLst>
          </p:cNvPr>
          <p:cNvSpPr>
            <a:spLocks noGrp="1"/>
          </p:cNvSpPr>
          <p:nvPr>
            <p:ph type="title"/>
          </p:nvPr>
        </p:nvSpPr>
        <p:spPr>
          <a:xfrm>
            <a:off x="913775" y="618517"/>
            <a:ext cx="10364451" cy="810233"/>
          </a:xfrm>
        </p:spPr>
        <p:txBody>
          <a:bodyPr>
            <a:normAutofit/>
          </a:bodyPr>
          <a:lstStyle/>
          <a:p>
            <a:r>
              <a:rPr lang="en-US" sz="3000" dirty="0">
                <a:latin typeface="Times New Roman" panose="02020603050405020304" pitchFamily="18" charset="0"/>
                <a:cs typeface="Times New Roman" panose="02020603050405020304" pitchFamily="18" charset="0"/>
              </a:rPr>
              <a:t>Advantages</a:t>
            </a:r>
            <a:endParaRPr lang="en-IN" sz="3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1544258-5C31-E86F-2FA1-20DF6D409362}"/>
              </a:ext>
            </a:extLst>
          </p:cNvPr>
          <p:cNvSpPr>
            <a:spLocks noGrp="1"/>
          </p:cNvSpPr>
          <p:nvPr>
            <p:ph idx="1"/>
          </p:nvPr>
        </p:nvSpPr>
        <p:spPr>
          <a:xfrm>
            <a:off x="913774" y="2138493"/>
            <a:ext cx="10364452" cy="3424107"/>
          </a:xfrm>
        </p:spPr>
        <p:txBody>
          <a:bodyPr>
            <a:normAutofit/>
          </a:bodyPr>
          <a:lstStyle/>
          <a:p>
            <a:r>
              <a:rPr lang="en-US" sz="2400" cap="none" dirty="0">
                <a:latin typeface="Times New Roman" panose="02020603050405020304" pitchFamily="18" charset="0"/>
                <a:cs typeface="Times New Roman" panose="02020603050405020304" pitchFamily="18" charset="0"/>
              </a:rPr>
              <a:t>Performance optimization</a:t>
            </a:r>
          </a:p>
          <a:p>
            <a:r>
              <a:rPr lang="en-US" sz="2400" cap="none" dirty="0">
                <a:latin typeface="Times New Roman" panose="02020603050405020304" pitchFamily="18" charset="0"/>
                <a:cs typeface="Times New Roman" panose="02020603050405020304" pitchFamily="18" charset="0"/>
              </a:rPr>
              <a:t>Scalability</a:t>
            </a:r>
          </a:p>
          <a:p>
            <a:r>
              <a:rPr lang="en-US" sz="2400" cap="none" dirty="0">
                <a:latin typeface="Times New Roman" panose="02020603050405020304" pitchFamily="18" charset="0"/>
                <a:cs typeface="Times New Roman" panose="02020603050405020304" pitchFamily="18" charset="0"/>
              </a:rPr>
              <a:t>Reduced fanout</a:t>
            </a:r>
          </a:p>
          <a:p>
            <a:r>
              <a:rPr lang="en-US" sz="2400" cap="none" dirty="0">
                <a:latin typeface="Times New Roman" panose="02020603050405020304" pitchFamily="18" charset="0"/>
                <a:cs typeface="Times New Roman" panose="02020603050405020304" pitchFamily="18" charset="0"/>
              </a:rPr>
              <a:t>Customizable tradeoffs</a:t>
            </a:r>
          </a:p>
        </p:txBody>
      </p:sp>
    </p:spTree>
    <p:extLst>
      <p:ext uri="{BB962C8B-B14F-4D97-AF65-F5344CB8AC3E}">
        <p14:creationId xmlns:p14="http://schemas.microsoft.com/office/powerpoint/2010/main" val="35637448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75A58-501E-D7F3-2FFA-25D7BBE8D7BA}"/>
              </a:ext>
            </a:extLst>
          </p:cNvPr>
          <p:cNvSpPr>
            <a:spLocks noGrp="1"/>
          </p:cNvSpPr>
          <p:nvPr>
            <p:ph type="title"/>
          </p:nvPr>
        </p:nvSpPr>
        <p:spPr>
          <a:xfrm>
            <a:off x="913774" y="842658"/>
            <a:ext cx="10364451" cy="448283"/>
          </a:xfrm>
        </p:spPr>
        <p:txBody>
          <a:bodyPr>
            <a:noAutofit/>
          </a:bodyPr>
          <a:lstStyle/>
          <a:p>
            <a:r>
              <a:rPr lang="en-US" sz="3000" dirty="0">
                <a:latin typeface="Times New Roman" panose="02020603050405020304" pitchFamily="18" charset="0"/>
                <a:cs typeface="Times New Roman" panose="02020603050405020304" pitchFamily="18" charset="0"/>
              </a:rPr>
              <a:t>Applications</a:t>
            </a:r>
            <a:endParaRPr lang="en-IN" sz="3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4DF5650-1037-975A-3B5B-98B831D6A4A4}"/>
              </a:ext>
            </a:extLst>
          </p:cNvPr>
          <p:cNvSpPr>
            <a:spLocks noGrp="1"/>
          </p:cNvSpPr>
          <p:nvPr>
            <p:ph idx="1"/>
          </p:nvPr>
        </p:nvSpPr>
        <p:spPr/>
        <p:txBody>
          <a:bodyPr>
            <a:normAutofit/>
          </a:bodyPr>
          <a:lstStyle/>
          <a:p>
            <a:r>
              <a:rPr lang="en-US" sz="2400" cap="none" dirty="0">
                <a:latin typeface="Times New Roman" panose="02020603050405020304" pitchFamily="18" charset="0"/>
                <a:cs typeface="Times New Roman" panose="02020603050405020304" pitchFamily="18" charset="0"/>
              </a:rPr>
              <a:t>ASIC and FPGA designs</a:t>
            </a:r>
          </a:p>
          <a:p>
            <a:r>
              <a:rPr lang="en-US" sz="2400" cap="none" dirty="0">
                <a:latin typeface="Times New Roman" panose="02020603050405020304" pitchFamily="18" charset="0"/>
                <a:cs typeface="Times New Roman" panose="02020603050405020304" pitchFamily="18" charset="0"/>
              </a:rPr>
              <a:t>High-performance processors</a:t>
            </a:r>
          </a:p>
          <a:p>
            <a:r>
              <a:rPr lang="en-US" sz="2400" cap="none" dirty="0">
                <a:latin typeface="Times New Roman" panose="02020603050405020304" pitchFamily="18" charset="0"/>
                <a:cs typeface="Times New Roman" panose="02020603050405020304" pitchFamily="18" charset="0"/>
              </a:rPr>
              <a:t>Digital signal processing systems</a:t>
            </a:r>
          </a:p>
          <a:p>
            <a:r>
              <a:rPr lang="en-US" sz="2400" cap="none" dirty="0">
                <a:latin typeface="Times New Roman" panose="02020603050405020304" pitchFamily="18" charset="0"/>
                <a:cs typeface="Times New Roman" panose="02020603050405020304" pitchFamily="18" charset="0"/>
              </a:rPr>
              <a:t>Real time embedded systems</a:t>
            </a:r>
          </a:p>
          <a:p>
            <a:r>
              <a:rPr lang="en-US" sz="2400" cap="none" dirty="0">
                <a:latin typeface="Times New Roman" panose="02020603050405020304" pitchFamily="18" charset="0"/>
                <a:cs typeface="Times New Roman" panose="02020603050405020304" pitchFamily="18" charset="0"/>
              </a:rPr>
              <a:t>Signal transmission units</a:t>
            </a:r>
          </a:p>
        </p:txBody>
      </p:sp>
    </p:spTree>
    <p:extLst>
      <p:ext uri="{BB962C8B-B14F-4D97-AF65-F5344CB8AC3E}">
        <p14:creationId xmlns:p14="http://schemas.microsoft.com/office/powerpoint/2010/main" val="28782946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pattFill prst="sphere">
          <a:fgClr>
            <a:srgbClr val="FFFFFF">
              <a:shade val="85000"/>
            </a:srgbClr>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2B30F7-3E11-4F86-8ECA-1669988B3CB8}"/>
              </a:ext>
            </a:extLst>
          </p:cNvPr>
          <p:cNvSpPr>
            <a:spLocks noGrp="1"/>
          </p:cNvSpPr>
          <p:nvPr>
            <p:ph type="title"/>
          </p:nvPr>
        </p:nvSpPr>
        <p:spPr>
          <a:xfrm>
            <a:off x="913775" y="618517"/>
            <a:ext cx="10364451" cy="595921"/>
          </a:xfrm>
        </p:spPr>
        <p:txBody>
          <a:bodyPr>
            <a:normAutofit/>
          </a:bodyPr>
          <a:lstStyle/>
          <a:p>
            <a:r>
              <a:rPr lang="en-IN" sz="3000" dirty="0">
                <a:latin typeface="Times New Roman" panose="02020603050405020304" pitchFamily="18" charset="0"/>
                <a:cs typeface="Times New Roman" panose="02020603050405020304" pitchFamily="18" charset="0"/>
              </a:rPr>
              <a:t>Results</a:t>
            </a:r>
          </a:p>
        </p:txBody>
      </p:sp>
      <p:pic>
        <p:nvPicPr>
          <p:cNvPr id="4" name="Picture 3">
            <a:extLst>
              <a:ext uri="{FF2B5EF4-FFF2-40B4-BE49-F238E27FC236}">
                <a16:creationId xmlns:a16="http://schemas.microsoft.com/office/drawing/2014/main" id="{41B98A1B-E416-4443-90D2-58583F7C7A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31132" y="1606874"/>
            <a:ext cx="9329736" cy="4261135"/>
          </a:xfrm>
          <a:prstGeom prst="rect">
            <a:avLst/>
          </a:prstGeom>
          <a:ln>
            <a:noFill/>
          </a:ln>
          <a:effectLst>
            <a:outerShdw blurRad="292100" dist="139700" dir="2700000" algn="tl" rotWithShape="0">
              <a:srgbClr val="333333">
                <a:alpha val="65000"/>
              </a:srgbClr>
            </a:outerShdw>
          </a:effectLst>
        </p:spPr>
      </p:pic>
      <p:sp>
        <p:nvSpPr>
          <p:cNvPr id="6" name="TextBox 5">
            <a:extLst>
              <a:ext uri="{FF2B5EF4-FFF2-40B4-BE49-F238E27FC236}">
                <a16:creationId xmlns:a16="http://schemas.microsoft.com/office/drawing/2014/main" id="{AA8AF643-4811-425F-A144-B65D2920EC95}"/>
              </a:ext>
            </a:extLst>
          </p:cNvPr>
          <p:cNvSpPr txBox="1"/>
          <p:nvPr/>
        </p:nvSpPr>
        <p:spPr>
          <a:xfrm>
            <a:off x="2614613" y="6054817"/>
            <a:ext cx="7200900" cy="307777"/>
          </a:xfrm>
          <a:prstGeom prst="rect">
            <a:avLst/>
          </a:prstGeom>
          <a:noFill/>
        </p:spPr>
        <p:txBody>
          <a:bodyPr wrap="square" rtlCol="0">
            <a:spAutoFit/>
          </a:bodyPr>
          <a:lstStyle/>
          <a:p>
            <a:pPr algn="ctr"/>
            <a:r>
              <a:rPr lang="en-IN" sz="1400" dirty="0">
                <a:latin typeface="Times New Roman" panose="02020603050405020304" pitchFamily="18" charset="0"/>
                <a:cs typeface="Times New Roman" panose="02020603050405020304" pitchFamily="18" charset="0"/>
              </a:rPr>
              <a:t>Fig: Output for </a:t>
            </a:r>
            <a:r>
              <a:rPr lang="en-US" sz="1400" dirty="0">
                <a:latin typeface="Times New Roman" panose="02020603050405020304" pitchFamily="18" charset="0"/>
                <a:cs typeface="Times New Roman" panose="02020603050405020304" pitchFamily="18" charset="0"/>
              </a:rPr>
              <a:t>Hybrid Adder</a:t>
            </a:r>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781178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29018-1A27-2CBE-56F7-48CD4CA3E060}"/>
              </a:ext>
            </a:extLst>
          </p:cNvPr>
          <p:cNvSpPr>
            <a:spLocks noGrp="1"/>
          </p:cNvSpPr>
          <p:nvPr>
            <p:ph type="title"/>
          </p:nvPr>
        </p:nvSpPr>
        <p:spPr>
          <a:xfrm>
            <a:off x="913773" y="704243"/>
            <a:ext cx="10364451" cy="624496"/>
          </a:xfrm>
        </p:spPr>
        <p:txBody>
          <a:bodyPr>
            <a:normAutofit/>
          </a:bodyPr>
          <a:lstStyle/>
          <a:p>
            <a:r>
              <a:rPr lang="en-US" sz="3000" dirty="0">
                <a:latin typeface="Times New Roman" panose="02020603050405020304" pitchFamily="18" charset="0"/>
                <a:cs typeface="Times New Roman" panose="02020603050405020304" pitchFamily="18" charset="0"/>
              </a:rPr>
              <a:t>Conclusion</a:t>
            </a:r>
            <a:endParaRPr lang="en-IN" sz="3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9D5AC0D-C6E6-4577-393F-EB7D46304D73}"/>
              </a:ext>
            </a:extLst>
          </p:cNvPr>
          <p:cNvSpPr>
            <a:spLocks noGrp="1"/>
          </p:cNvSpPr>
          <p:nvPr>
            <p:ph idx="1"/>
          </p:nvPr>
        </p:nvSpPr>
        <p:spPr>
          <a:xfrm>
            <a:off x="537849" y="1953233"/>
            <a:ext cx="11116300" cy="4100511"/>
          </a:xfrm>
        </p:spPr>
        <p:txBody>
          <a:bodyPr>
            <a:noAutofit/>
          </a:bodyPr>
          <a:lstStyle/>
          <a:p>
            <a:pPr marL="0" indent="0" algn="just">
              <a:buNone/>
            </a:pPr>
            <a:r>
              <a:rPr lang="en-US" sz="2400" cap="none" dirty="0">
                <a:latin typeface="Times New Roman" panose="02020603050405020304" pitchFamily="18" charset="0"/>
                <a:cs typeface="Times New Roman" panose="02020603050405020304" pitchFamily="18" charset="0"/>
              </a:rPr>
              <a:t>The Hybrid Adder combining Ladner-Fischer and Sklansky architectures offers a powerful solution for high-performance digital arithmetic. By leveraging the strengths of both structures, this design achieves an optimized balance between speed, area, and power consumption, making it suitable for a wide range of applications in modern computing and signal processing. In conclusion, hybrid adders exemplify how tailored combinations of established designs can meet the growing demands of modern digital systems, offering both performance gains and resource efficiency. Their adaptability makes them an indispensable tool in advancing the field of digital arithmetic.</a:t>
            </a:r>
            <a:endParaRPr lang="en-IN" sz="2400" cap="non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663468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pattFill prst="pct20">
          <a:fgClr>
            <a:schemeClr val="accent1"/>
          </a:fgClr>
          <a:bgClr>
            <a:schemeClr val="bg1"/>
          </a:bgClr>
        </a:patt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ABE19540-772C-4DBF-A8CA-8C82C7F005FA}"/>
              </a:ext>
            </a:extLst>
          </p:cNvPr>
          <p:cNvGrpSpPr/>
          <p:nvPr/>
        </p:nvGrpSpPr>
        <p:grpSpPr>
          <a:xfrm>
            <a:off x="1411242" y="1342209"/>
            <a:ext cx="9369516" cy="4426579"/>
            <a:chOff x="3990869" y="2963070"/>
            <a:chExt cx="4604491" cy="2300721"/>
          </a:xfrm>
        </p:grpSpPr>
        <p:pic>
          <p:nvPicPr>
            <p:cNvPr id="3" name="Google Shape;223;p37">
              <a:extLst>
                <a:ext uri="{FF2B5EF4-FFF2-40B4-BE49-F238E27FC236}">
                  <a16:creationId xmlns:a16="http://schemas.microsoft.com/office/drawing/2014/main" id="{C9205869-F58F-4BE4-9AC0-BE844687DECA}"/>
                </a:ext>
              </a:extLst>
            </p:cNvPr>
            <p:cNvPicPr preferRelativeResize="0"/>
            <p:nvPr/>
          </p:nvPicPr>
          <p:blipFill>
            <a:blip r:embed="rId2">
              <a:alphaModFix/>
            </a:blip>
            <a:stretch>
              <a:fillRect/>
            </a:stretch>
          </p:blipFill>
          <p:spPr>
            <a:xfrm>
              <a:off x="3990869" y="2963070"/>
              <a:ext cx="4604491" cy="1967682"/>
            </a:xfrm>
            <a:prstGeom prst="rect">
              <a:avLst/>
            </a:prstGeom>
            <a:noFill/>
            <a:ln>
              <a:noFill/>
            </a:ln>
          </p:spPr>
        </p:pic>
        <p:sp>
          <p:nvSpPr>
            <p:cNvPr id="4" name="TextBox 3">
              <a:extLst>
                <a:ext uri="{FF2B5EF4-FFF2-40B4-BE49-F238E27FC236}">
                  <a16:creationId xmlns:a16="http://schemas.microsoft.com/office/drawing/2014/main" id="{BD2E30C1-12CD-43C5-9B39-47E59F6F4A36}"/>
                </a:ext>
              </a:extLst>
            </p:cNvPr>
            <p:cNvSpPr txBox="1"/>
            <p:nvPr/>
          </p:nvSpPr>
          <p:spPr>
            <a:xfrm>
              <a:off x="6038733" y="4402017"/>
              <a:ext cx="370114" cy="861774"/>
            </a:xfrm>
            <a:prstGeom prst="rect">
              <a:avLst/>
            </a:prstGeom>
            <a:noFill/>
          </p:spPr>
          <p:txBody>
            <a:bodyPr wrap="square">
              <a:spAutoFit/>
            </a:bodyPr>
            <a:lstStyle/>
            <a:p>
              <a:r>
                <a:rPr lang="en-US" sz="5000" dirty="0">
                  <a:solidFill>
                    <a:srgbClr val="002060"/>
                  </a:solidFill>
                  <a:sym typeface="Wingdings" panose="05000000000000000000" pitchFamily="2" charset="2"/>
                </a:rPr>
                <a:t></a:t>
              </a:r>
              <a:endParaRPr lang="en-IN" sz="5000" dirty="0">
                <a:solidFill>
                  <a:srgbClr val="002060"/>
                </a:solidFill>
              </a:endParaRPr>
            </a:p>
          </p:txBody>
        </p:sp>
      </p:grpSp>
    </p:spTree>
    <p:extLst>
      <p:ext uri="{BB962C8B-B14F-4D97-AF65-F5344CB8AC3E}">
        <p14:creationId xmlns:p14="http://schemas.microsoft.com/office/powerpoint/2010/main" val="4244707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pattFill prst="pct25">
          <a:fgClr>
            <a:schemeClr val="bg2"/>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E62B9-831F-D69D-F58C-E0C266B49151}"/>
              </a:ext>
            </a:extLst>
          </p:cNvPr>
          <p:cNvSpPr>
            <a:spLocks noGrp="1"/>
          </p:cNvSpPr>
          <p:nvPr>
            <p:ph type="title"/>
          </p:nvPr>
        </p:nvSpPr>
        <p:spPr>
          <a:xfrm>
            <a:off x="913775" y="618517"/>
            <a:ext cx="10364451" cy="881671"/>
          </a:xfrm>
        </p:spPr>
        <p:txBody>
          <a:bodyPr>
            <a:normAutofit/>
          </a:bodyPr>
          <a:lstStyle/>
          <a:p>
            <a:r>
              <a:rPr lang="en-US" sz="3000" dirty="0">
                <a:latin typeface="Times New Roman" panose="02020603050405020304" pitchFamily="18" charset="0"/>
                <a:cs typeface="Times New Roman" panose="02020603050405020304" pitchFamily="18" charset="0"/>
              </a:rPr>
              <a:t>Contents</a:t>
            </a:r>
            <a:endParaRPr lang="en-IN" sz="3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C58190D-ABB2-EA74-E151-B461BFB90262}"/>
              </a:ext>
            </a:extLst>
          </p:cNvPr>
          <p:cNvSpPr>
            <a:spLocks noGrp="1"/>
          </p:cNvSpPr>
          <p:nvPr>
            <p:ph idx="1"/>
          </p:nvPr>
        </p:nvSpPr>
        <p:spPr>
          <a:xfrm>
            <a:off x="913774" y="1824645"/>
            <a:ext cx="10364452" cy="4414838"/>
          </a:xfrm>
        </p:spPr>
        <p:txBody>
          <a:bodyPr>
            <a:normAutofit lnSpcReduction="10000"/>
          </a:bodyPr>
          <a:lstStyle/>
          <a:p>
            <a:r>
              <a:rPr lang="en-US" sz="2400" cap="none" dirty="0">
                <a:latin typeface="Times New Roman" panose="02020603050405020304" pitchFamily="18" charset="0"/>
                <a:cs typeface="Times New Roman" panose="02020603050405020304" pitchFamily="18" charset="0"/>
              </a:rPr>
              <a:t>Introduction</a:t>
            </a:r>
          </a:p>
          <a:p>
            <a:r>
              <a:rPr lang="en-IN" sz="2400" cap="none" dirty="0">
                <a:latin typeface="Times New Roman" panose="02020603050405020304" pitchFamily="18" charset="0"/>
                <a:cs typeface="Times New Roman" panose="02020603050405020304" pitchFamily="18" charset="0"/>
              </a:rPr>
              <a:t>Objective</a:t>
            </a:r>
          </a:p>
          <a:p>
            <a:r>
              <a:rPr lang="en-IN" sz="2400" cap="none" dirty="0">
                <a:latin typeface="Times New Roman" panose="02020603050405020304" pitchFamily="18" charset="0"/>
                <a:cs typeface="Times New Roman" panose="02020603050405020304" pitchFamily="18" charset="0"/>
              </a:rPr>
              <a:t>Design Methodologies</a:t>
            </a:r>
          </a:p>
          <a:p>
            <a:r>
              <a:rPr lang="en-IN" sz="2400" cap="none" dirty="0">
                <a:latin typeface="Times New Roman" panose="02020603050405020304" pitchFamily="18" charset="0"/>
                <a:cs typeface="Times New Roman" panose="02020603050405020304" pitchFamily="18" charset="0"/>
              </a:rPr>
              <a:t> Flow Chart</a:t>
            </a:r>
          </a:p>
          <a:p>
            <a:r>
              <a:rPr lang="en-IN" sz="2400" cap="none" dirty="0">
                <a:latin typeface="Times New Roman" panose="02020603050405020304" pitchFamily="18" charset="0"/>
                <a:cs typeface="Times New Roman" panose="02020603050405020304" pitchFamily="18" charset="0"/>
              </a:rPr>
              <a:t>Advantages</a:t>
            </a:r>
          </a:p>
          <a:p>
            <a:r>
              <a:rPr lang="en-IN" sz="2400" cap="none" dirty="0">
                <a:latin typeface="Times New Roman" panose="02020603050405020304" pitchFamily="18" charset="0"/>
                <a:cs typeface="Times New Roman" panose="02020603050405020304" pitchFamily="18" charset="0"/>
              </a:rPr>
              <a:t>Applications</a:t>
            </a:r>
          </a:p>
          <a:p>
            <a:r>
              <a:rPr lang="en-IN" sz="2400" cap="none" dirty="0">
                <a:latin typeface="Times New Roman" panose="02020603050405020304" pitchFamily="18" charset="0"/>
                <a:cs typeface="Times New Roman" panose="02020603050405020304" pitchFamily="18" charset="0"/>
              </a:rPr>
              <a:t>Results</a:t>
            </a:r>
          </a:p>
          <a:p>
            <a:r>
              <a:rPr lang="en-IN" sz="2400" cap="none" dirty="0">
                <a:latin typeface="Times New Roman" panose="02020603050405020304" pitchFamily="18" charset="0"/>
                <a:cs typeface="Times New Roman" panose="02020603050405020304" pitchFamily="18" charset="0"/>
              </a:rPr>
              <a:t>Conclusion </a:t>
            </a:r>
          </a:p>
        </p:txBody>
      </p:sp>
    </p:spTree>
    <p:extLst>
      <p:ext uri="{BB962C8B-B14F-4D97-AF65-F5344CB8AC3E}">
        <p14:creationId xmlns:p14="http://schemas.microsoft.com/office/powerpoint/2010/main" val="7560288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14F7F8-3811-BA8E-BF60-49871E2475A6}"/>
              </a:ext>
            </a:extLst>
          </p:cNvPr>
          <p:cNvSpPr>
            <a:spLocks noGrp="1"/>
          </p:cNvSpPr>
          <p:nvPr>
            <p:ph type="title"/>
          </p:nvPr>
        </p:nvSpPr>
        <p:spPr>
          <a:xfrm>
            <a:off x="913775" y="618518"/>
            <a:ext cx="10364451" cy="1010258"/>
          </a:xfrm>
        </p:spPr>
        <p:txBody>
          <a:bodyPr>
            <a:normAutofit/>
          </a:bodyPr>
          <a:lstStyle/>
          <a:p>
            <a:r>
              <a:rPr lang="en-US" sz="3000" dirty="0">
                <a:latin typeface="Times New Roman" panose="02020603050405020304" pitchFamily="18" charset="0"/>
                <a:cs typeface="Times New Roman" panose="02020603050405020304" pitchFamily="18" charset="0"/>
              </a:rPr>
              <a:t>Introduction</a:t>
            </a:r>
            <a:endParaRPr lang="en-IN" sz="3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A486CCE-A30D-9BFC-FCCC-8F85DB0BD097}"/>
              </a:ext>
            </a:extLst>
          </p:cNvPr>
          <p:cNvSpPr>
            <a:spLocks noGrp="1"/>
          </p:cNvSpPr>
          <p:nvPr>
            <p:ph idx="1"/>
          </p:nvPr>
        </p:nvSpPr>
        <p:spPr>
          <a:xfrm>
            <a:off x="366711" y="1985964"/>
            <a:ext cx="11682414" cy="4610706"/>
          </a:xfrm>
        </p:spPr>
        <p:txBody>
          <a:bodyPr>
            <a:noAutofit/>
          </a:bodyPr>
          <a:lstStyle/>
          <a:p>
            <a:pPr algn="just"/>
            <a:r>
              <a:rPr lang="en-GB" sz="2400" cap="none" dirty="0">
                <a:latin typeface="Times New Roman" panose="02020603050405020304" pitchFamily="18" charset="0"/>
                <a:cs typeface="Times New Roman" panose="02020603050405020304" pitchFamily="18" charset="0"/>
              </a:rPr>
              <a:t>Parallel prefix adders (PPAs) are a category of high-performance digital adders used extensively in VLSI circuits. These adders are designed to perform fast arithmetic operations, especially addition, with optimized speed, area, and power consumption. </a:t>
            </a:r>
          </a:p>
          <a:p>
            <a:pPr algn="just"/>
            <a:r>
              <a:rPr lang="en-GB" sz="2400" cap="none" dirty="0">
                <a:latin typeface="Times New Roman" panose="02020603050405020304" pitchFamily="18" charset="0"/>
                <a:cs typeface="Times New Roman" panose="02020603050405020304" pitchFamily="18" charset="0"/>
              </a:rPr>
              <a:t>They are widely used in VLSI circuits such as microprocessors, digital signal processors, etc., and some of the design methodologies used for building these adders are the Brent-Kung, Kogge-Stone, Sklansky, and Ladner-Fisher adders.</a:t>
            </a:r>
          </a:p>
          <a:p>
            <a:pPr algn="just"/>
            <a:r>
              <a:rPr lang="en-US" sz="2400" cap="none" dirty="0">
                <a:latin typeface="Times New Roman" panose="02020603050405020304" pitchFamily="18" charset="0"/>
                <a:cs typeface="Times New Roman" panose="02020603050405020304" pitchFamily="18" charset="0"/>
              </a:rPr>
              <a:t>Approximate parallel prefix adders instead of exact parallel prefix adders for certain applications where exactness is not critical and some amount of error can be tolerated. These approximate adders are designed to provide approximate output with lower area and power consumption and higher speed compared to exact parallel prefix adders..</a:t>
            </a:r>
            <a:endParaRPr lang="en-IN" sz="2400" cap="non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5407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8AECF-23E1-F437-862A-D8B46CD91CDA}"/>
              </a:ext>
            </a:extLst>
          </p:cNvPr>
          <p:cNvSpPr>
            <a:spLocks noGrp="1"/>
          </p:cNvSpPr>
          <p:nvPr>
            <p:ph type="title"/>
          </p:nvPr>
        </p:nvSpPr>
        <p:spPr>
          <a:xfrm>
            <a:off x="913775" y="654540"/>
            <a:ext cx="10364451" cy="795946"/>
          </a:xfrm>
        </p:spPr>
        <p:txBody>
          <a:bodyPr>
            <a:normAutofit/>
          </a:bodyPr>
          <a:lstStyle/>
          <a:p>
            <a:r>
              <a:rPr lang="en-US" sz="3000" dirty="0">
                <a:latin typeface="Times New Roman" panose="02020603050405020304" pitchFamily="18" charset="0"/>
                <a:cs typeface="Times New Roman" panose="02020603050405020304" pitchFamily="18" charset="0"/>
              </a:rPr>
              <a:t>Objective</a:t>
            </a:r>
            <a:endParaRPr lang="en-IN" sz="3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02BEBE0-BFB1-7FAE-A8C1-426D0A4E2C58}"/>
              </a:ext>
            </a:extLst>
          </p:cNvPr>
          <p:cNvSpPr>
            <a:spLocks noGrp="1"/>
          </p:cNvSpPr>
          <p:nvPr>
            <p:ph idx="1"/>
          </p:nvPr>
        </p:nvSpPr>
        <p:spPr>
          <a:xfrm>
            <a:off x="471488" y="2257185"/>
            <a:ext cx="7500938" cy="3286365"/>
          </a:xfrm>
        </p:spPr>
        <p:txBody>
          <a:bodyPr>
            <a:noAutofit/>
          </a:bodyPr>
          <a:lstStyle/>
          <a:p>
            <a:pPr marL="0" indent="0" algn="just">
              <a:buNone/>
            </a:pPr>
            <a:r>
              <a:rPr lang="en-GB" sz="2400" cap="none" dirty="0">
                <a:latin typeface="Times New Roman" panose="02020603050405020304" pitchFamily="18" charset="0"/>
                <a:cs typeface="Times New Roman" panose="02020603050405020304" pitchFamily="18" charset="0"/>
              </a:rPr>
              <a:t>To design a </a:t>
            </a:r>
            <a:r>
              <a:rPr lang="en-GB" sz="2400" b="1" cap="none" dirty="0">
                <a:latin typeface="Times New Roman" panose="02020603050405020304" pitchFamily="18" charset="0"/>
                <a:cs typeface="Times New Roman" panose="02020603050405020304" pitchFamily="18" charset="0"/>
              </a:rPr>
              <a:t>hybrid approximate parallel adder</a:t>
            </a:r>
            <a:r>
              <a:rPr lang="en-GB" sz="2400" cap="none" dirty="0">
                <a:latin typeface="Times New Roman" panose="02020603050405020304" pitchFamily="18" charset="0"/>
                <a:cs typeface="Times New Roman" panose="02020603050405020304" pitchFamily="18" charset="0"/>
              </a:rPr>
              <a:t> that leverages the efficiency of hybrid adder architectures and approximation techniques, aiming to reduce area and power consumption while enhancing speed, and to verify its functionality and performance through comprehensive testing.</a:t>
            </a:r>
            <a:endParaRPr lang="en-IN" sz="2400" cap="none" dirty="0">
              <a:latin typeface="Times New Roman" panose="02020603050405020304" pitchFamily="18" charset="0"/>
              <a:cs typeface="Times New Roman" panose="02020603050405020304" pitchFamily="18" charset="0"/>
            </a:endParaRPr>
          </a:p>
        </p:txBody>
      </p:sp>
      <p:pic>
        <p:nvPicPr>
          <p:cNvPr id="1026" name="Picture 2" descr="Binary Addition: Definition, Rules, Method, Examples">
            <a:extLst>
              <a:ext uri="{FF2B5EF4-FFF2-40B4-BE49-F238E27FC236}">
                <a16:creationId xmlns:a16="http://schemas.microsoft.com/office/drawing/2014/main" id="{A4078C79-B337-4685-A088-7D34629ECC6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10946"/>
          <a:stretch/>
        </p:blipFill>
        <p:spPr bwMode="auto">
          <a:xfrm>
            <a:off x="8334375" y="2910036"/>
            <a:ext cx="3857625" cy="175645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6046142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pattFill prst="pct10">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4B6576-1B33-CE3B-FFC7-070DFCC91EA4}"/>
              </a:ext>
            </a:extLst>
          </p:cNvPr>
          <p:cNvSpPr>
            <a:spLocks noGrp="1"/>
          </p:cNvSpPr>
          <p:nvPr>
            <p:ph type="title"/>
          </p:nvPr>
        </p:nvSpPr>
        <p:spPr>
          <a:xfrm>
            <a:off x="913774" y="718833"/>
            <a:ext cx="10364451" cy="695933"/>
          </a:xfrm>
        </p:spPr>
        <p:txBody>
          <a:bodyPr>
            <a:normAutofit/>
          </a:bodyPr>
          <a:lstStyle/>
          <a:p>
            <a:r>
              <a:rPr lang="en-US" sz="3000" dirty="0">
                <a:latin typeface="Times New Roman" panose="02020603050405020304" pitchFamily="18" charset="0"/>
                <a:cs typeface="Times New Roman" panose="02020603050405020304" pitchFamily="18" charset="0"/>
              </a:rPr>
              <a:t>What we designed…</a:t>
            </a:r>
            <a:endParaRPr lang="en-IN" sz="3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03E1AFB-2753-0458-A628-03914B3EF62A}"/>
              </a:ext>
            </a:extLst>
          </p:cNvPr>
          <p:cNvSpPr>
            <a:spLocks noGrp="1"/>
          </p:cNvSpPr>
          <p:nvPr>
            <p:ph idx="1"/>
          </p:nvPr>
        </p:nvSpPr>
        <p:spPr>
          <a:xfrm>
            <a:off x="470863" y="2367092"/>
            <a:ext cx="7458700" cy="3424107"/>
          </a:xfrm>
        </p:spPr>
        <p:txBody>
          <a:bodyPr/>
          <a:lstStyle/>
          <a:p>
            <a:pPr algn="just"/>
            <a:r>
              <a:rPr lang="en-US" sz="2400" cap="none" dirty="0">
                <a:latin typeface="Times New Roman" panose="02020603050405020304" pitchFamily="18" charset="0"/>
                <a:cs typeface="Times New Roman" panose="02020603050405020304" pitchFamily="18" charset="0"/>
              </a:rPr>
              <a:t>We designed hybrid approximate parallel adder with two adders.</a:t>
            </a:r>
          </a:p>
          <a:p>
            <a:pPr algn="just"/>
            <a:r>
              <a:rPr lang="en-US" sz="2400" cap="none" dirty="0">
                <a:latin typeface="Times New Roman" panose="02020603050405020304" pitchFamily="18" charset="0"/>
                <a:cs typeface="Times New Roman" panose="02020603050405020304" pitchFamily="18" charset="0"/>
              </a:rPr>
              <a:t>They are : 1.Ladner-Fischer adder</a:t>
            </a:r>
          </a:p>
          <a:p>
            <a:pPr marL="0" indent="0" algn="just">
              <a:buNone/>
            </a:pPr>
            <a:r>
              <a:rPr lang="en-US" sz="2400" cap="none" dirty="0">
                <a:latin typeface="Times New Roman" panose="02020603050405020304" pitchFamily="18" charset="0"/>
                <a:cs typeface="Times New Roman" panose="02020603050405020304" pitchFamily="18" charset="0"/>
              </a:rPr>
              <a:t>                     2.Sklansky adder</a:t>
            </a:r>
          </a:p>
          <a:p>
            <a:pPr algn="just"/>
            <a:r>
              <a:rPr lang="en-US" sz="2400" cap="none" dirty="0">
                <a:latin typeface="Times New Roman" panose="02020603050405020304" pitchFamily="18" charset="0"/>
                <a:cs typeface="Times New Roman" panose="02020603050405020304" pitchFamily="18" charset="0"/>
              </a:rPr>
              <a:t>By using these adders, our hybrid adder can work with more speed, less delay and low power consumption.</a:t>
            </a:r>
          </a:p>
          <a:p>
            <a:endParaRPr lang="en-IN" cap="none" dirty="0"/>
          </a:p>
        </p:txBody>
      </p:sp>
      <p:pic>
        <p:nvPicPr>
          <p:cNvPr id="5" name="Picture 4">
            <a:extLst>
              <a:ext uri="{FF2B5EF4-FFF2-40B4-BE49-F238E27FC236}">
                <a16:creationId xmlns:a16="http://schemas.microsoft.com/office/drawing/2014/main" id="{667B30D4-4FD8-4748-AB44-773F0CA05C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99150" y="2436018"/>
            <a:ext cx="3453705" cy="198596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1729767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BFDC95-B656-DB2C-29D6-3CA07491C353}"/>
              </a:ext>
            </a:extLst>
          </p:cNvPr>
          <p:cNvSpPr>
            <a:spLocks noGrp="1"/>
          </p:cNvSpPr>
          <p:nvPr>
            <p:ph type="title"/>
          </p:nvPr>
        </p:nvSpPr>
        <p:spPr>
          <a:xfrm>
            <a:off x="913775" y="618518"/>
            <a:ext cx="10364451" cy="738796"/>
          </a:xfrm>
        </p:spPr>
        <p:txBody>
          <a:bodyPr>
            <a:normAutofit/>
          </a:bodyPr>
          <a:lstStyle/>
          <a:p>
            <a:r>
              <a:rPr lang="en-US" sz="3000" dirty="0">
                <a:latin typeface="Times New Roman" panose="02020603050405020304" pitchFamily="18" charset="0"/>
                <a:cs typeface="Times New Roman" panose="02020603050405020304" pitchFamily="18" charset="0"/>
              </a:rPr>
              <a:t>Ladner Fischer Adder</a:t>
            </a:r>
            <a:endParaRPr lang="en-IN" sz="3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AD17110-2B73-34FC-15F4-AD6F46A34F3A}"/>
              </a:ext>
            </a:extLst>
          </p:cNvPr>
          <p:cNvSpPr>
            <a:spLocks noGrp="1"/>
          </p:cNvSpPr>
          <p:nvPr>
            <p:ph idx="1"/>
          </p:nvPr>
        </p:nvSpPr>
        <p:spPr>
          <a:xfrm>
            <a:off x="402431" y="2100264"/>
            <a:ext cx="11387137" cy="4400550"/>
          </a:xfrm>
        </p:spPr>
        <p:txBody>
          <a:bodyPr>
            <a:noAutofit/>
          </a:bodyPr>
          <a:lstStyle/>
          <a:p>
            <a:pPr algn="just"/>
            <a:r>
              <a:rPr lang="en-US" sz="2400" cap="none" dirty="0">
                <a:latin typeface="Times New Roman" panose="02020603050405020304" pitchFamily="18" charset="0"/>
                <a:cs typeface="Times New Roman" panose="02020603050405020304" pitchFamily="18" charset="0"/>
              </a:rPr>
              <a:t>The </a:t>
            </a:r>
            <a:r>
              <a:rPr lang="en-US" sz="2400" b="1" cap="none" dirty="0">
                <a:latin typeface="Times New Roman" panose="02020603050405020304" pitchFamily="18" charset="0"/>
                <a:cs typeface="Times New Roman" panose="02020603050405020304" pitchFamily="18" charset="0"/>
              </a:rPr>
              <a:t>Ladner-Fischer Adder </a:t>
            </a:r>
            <a:r>
              <a:rPr lang="en-US" sz="2400" cap="none" dirty="0">
                <a:latin typeface="Times New Roman" panose="02020603050405020304" pitchFamily="18" charset="0"/>
                <a:cs typeface="Times New Roman" panose="02020603050405020304" pitchFamily="18" charset="0"/>
              </a:rPr>
              <a:t>is a type of parallel prefix adder, a class of binary adders that are designed for fast addition in digital circuits. It is used primarily in computer arithmetic to perform addition operations with lower latency compared to traditional ripple-carry adders.</a:t>
            </a:r>
          </a:p>
          <a:p>
            <a:pPr algn="just"/>
            <a:r>
              <a:rPr lang="en-GB" sz="2400" cap="none" dirty="0">
                <a:latin typeface="Times New Roman" panose="02020603050405020304" pitchFamily="18" charset="0"/>
                <a:cs typeface="Times New Roman" panose="02020603050405020304" pitchFamily="18" charset="0"/>
              </a:rPr>
              <a:t>Utilizes a hierarchical tree-like structure to compute carry bits in parallel, minimizing critical path delay.</a:t>
            </a:r>
          </a:p>
          <a:p>
            <a:pPr algn="just"/>
            <a:r>
              <a:rPr lang="en-GB" sz="2400" cap="none" dirty="0">
                <a:latin typeface="Times New Roman" panose="02020603050405020304" pitchFamily="18" charset="0"/>
                <a:cs typeface="Times New Roman" panose="02020603050405020304" pitchFamily="18" charset="0"/>
              </a:rPr>
              <a:t>Faster than ripple-carry adders with fewer gates.</a:t>
            </a:r>
          </a:p>
          <a:p>
            <a:pPr algn="just"/>
            <a:r>
              <a:rPr lang="en-US" sz="2400" cap="none" dirty="0">
                <a:latin typeface="Times New Roman" panose="02020603050405020304" pitchFamily="18" charset="0"/>
                <a:cs typeface="Times New Roman" panose="02020603050405020304" pitchFamily="18" charset="0"/>
              </a:rPr>
              <a:t>It is often chosen when a tradeoff between area and speed is required.</a:t>
            </a:r>
          </a:p>
          <a:p>
            <a:pPr marL="0" indent="0" algn="just">
              <a:buNone/>
            </a:pPr>
            <a:endParaRPr lang="en-IN" sz="2400" cap="non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652529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4D365-D542-A8FE-A45A-2EC75AF4DF3B}"/>
              </a:ext>
            </a:extLst>
          </p:cNvPr>
          <p:cNvSpPr>
            <a:spLocks noGrp="1"/>
          </p:cNvSpPr>
          <p:nvPr>
            <p:ph type="title"/>
          </p:nvPr>
        </p:nvSpPr>
        <p:spPr>
          <a:xfrm>
            <a:off x="913775" y="618517"/>
            <a:ext cx="10364451" cy="710221"/>
          </a:xfrm>
        </p:spPr>
        <p:txBody>
          <a:bodyPr>
            <a:normAutofit/>
          </a:bodyPr>
          <a:lstStyle/>
          <a:p>
            <a:r>
              <a:rPr lang="en-US" sz="3000" dirty="0">
                <a:latin typeface="Times New Roman" panose="02020603050405020304" pitchFamily="18" charset="0"/>
                <a:cs typeface="Times New Roman" panose="02020603050405020304" pitchFamily="18" charset="0"/>
              </a:rPr>
              <a:t>Sklansky Adder</a:t>
            </a:r>
            <a:endParaRPr lang="en-IN" sz="3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E9FEBF2-318E-6A22-6D8B-7D1ADE9F39B0}"/>
              </a:ext>
            </a:extLst>
          </p:cNvPr>
          <p:cNvSpPr>
            <a:spLocks noGrp="1"/>
          </p:cNvSpPr>
          <p:nvPr>
            <p:ph idx="1"/>
          </p:nvPr>
        </p:nvSpPr>
        <p:spPr>
          <a:xfrm>
            <a:off x="685801" y="2052768"/>
            <a:ext cx="10987088" cy="3872390"/>
          </a:xfrm>
        </p:spPr>
        <p:txBody>
          <a:bodyPr>
            <a:noAutofit/>
          </a:bodyPr>
          <a:lstStyle/>
          <a:p>
            <a:pPr algn="just"/>
            <a:r>
              <a:rPr lang="en-US" sz="2400" cap="none" dirty="0">
                <a:latin typeface="Times New Roman" panose="02020603050405020304" pitchFamily="18" charset="0"/>
                <a:cs typeface="Times New Roman" panose="02020603050405020304" pitchFamily="18" charset="0"/>
              </a:rPr>
              <a:t>The </a:t>
            </a:r>
            <a:r>
              <a:rPr lang="en-US" sz="2400" b="1" cap="none" dirty="0">
                <a:latin typeface="Times New Roman" panose="02020603050405020304" pitchFamily="18" charset="0"/>
                <a:cs typeface="Times New Roman" panose="02020603050405020304" pitchFamily="18" charset="0"/>
              </a:rPr>
              <a:t>Sklansky adder</a:t>
            </a:r>
            <a:r>
              <a:rPr lang="en-US" sz="2400" cap="none" dirty="0">
                <a:latin typeface="Times New Roman" panose="02020603050405020304" pitchFamily="18" charset="0"/>
                <a:cs typeface="Times New Roman" panose="02020603050405020304" pitchFamily="18" charset="0"/>
              </a:rPr>
              <a:t> is another type of parallel prefix adder that is designed to perform fast addition of binary numbers.</a:t>
            </a:r>
          </a:p>
          <a:p>
            <a:pPr algn="just"/>
            <a:r>
              <a:rPr lang="en-US" sz="2400" cap="none" dirty="0">
                <a:latin typeface="Times New Roman" panose="02020603050405020304" pitchFamily="18" charset="0"/>
                <a:cs typeface="Times New Roman" panose="02020603050405020304" pitchFamily="18" charset="0"/>
              </a:rPr>
              <a:t>It uses a binary tree structure to compute carry signals in parallel.</a:t>
            </a:r>
          </a:p>
          <a:p>
            <a:pPr algn="just"/>
            <a:r>
              <a:rPr lang="en-US" sz="2400" cap="none" dirty="0">
                <a:latin typeface="Times New Roman" panose="02020603050405020304" pitchFamily="18" charset="0"/>
                <a:cs typeface="Times New Roman" panose="02020603050405020304" pitchFamily="18" charset="0"/>
              </a:rPr>
              <a:t>It is also known as the divide-and-conquer adder because of its approach to splitting and combining carry computations.</a:t>
            </a:r>
          </a:p>
          <a:p>
            <a:pPr algn="just"/>
            <a:r>
              <a:rPr lang="en-US" sz="2400" cap="none" dirty="0">
                <a:latin typeface="Times New Roman" panose="02020603050405020304" pitchFamily="18" charset="0"/>
                <a:cs typeface="Times New Roman" panose="02020603050405020304" pitchFamily="18" charset="0"/>
              </a:rPr>
              <a:t>The Sklansky adder is ideal in situations where speed is prioritized over design complexity, such as in high-performance arithmetic units in processors.</a:t>
            </a:r>
          </a:p>
        </p:txBody>
      </p:sp>
    </p:spTree>
    <p:extLst>
      <p:ext uri="{BB962C8B-B14F-4D97-AF65-F5344CB8AC3E}">
        <p14:creationId xmlns:p14="http://schemas.microsoft.com/office/powerpoint/2010/main" val="29220188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3EA8B-7B50-BA73-74F9-7B59248F6322}"/>
              </a:ext>
            </a:extLst>
          </p:cNvPr>
          <p:cNvSpPr>
            <a:spLocks noGrp="1"/>
          </p:cNvSpPr>
          <p:nvPr>
            <p:ph type="title"/>
          </p:nvPr>
        </p:nvSpPr>
        <p:spPr>
          <a:xfrm>
            <a:off x="913774" y="618517"/>
            <a:ext cx="10364451" cy="710221"/>
          </a:xfrm>
        </p:spPr>
        <p:txBody>
          <a:bodyPr>
            <a:normAutofit/>
          </a:bodyPr>
          <a:lstStyle/>
          <a:p>
            <a:r>
              <a:rPr lang="en-US" sz="3000" dirty="0">
                <a:latin typeface="Times New Roman" panose="02020603050405020304" pitchFamily="18" charset="0"/>
                <a:cs typeface="Times New Roman" panose="02020603050405020304" pitchFamily="18" charset="0"/>
              </a:rPr>
              <a:t>Hybrid Adder</a:t>
            </a:r>
            <a:endParaRPr lang="en-IN" sz="3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07305C3-CD3B-AEF6-F55F-DDA2DB60CA73}"/>
              </a:ext>
            </a:extLst>
          </p:cNvPr>
          <p:cNvSpPr>
            <a:spLocks noGrp="1"/>
          </p:cNvSpPr>
          <p:nvPr>
            <p:ph idx="1"/>
          </p:nvPr>
        </p:nvSpPr>
        <p:spPr>
          <a:xfrm>
            <a:off x="423862" y="2148626"/>
            <a:ext cx="11344275" cy="4090857"/>
          </a:xfrm>
        </p:spPr>
        <p:txBody>
          <a:bodyPr>
            <a:noAutofit/>
          </a:bodyPr>
          <a:lstStyle/>
          <a:p>
            <a:pPr algn="just"/>
            <a:r>
              <a:rPr lang="en-GB" sz="2400" cap="none" dirty="0">
                <a:latin typeface="Times New Roman" panose="02020603050405020304" pitchFamily="18" charset="0"/>
                <a:cs typeface="Times New Roman" panose="02020603050405020304" pitchFamily="18" charset="0"/>
              </a:rPr>
              <a:t>Combines Ladner-Fischer and Sklansky adders for optimized performance and efficiency.</a:t>
            </a:r>
          </a:p>
          <a:p>
            <a:pPr algn="just"/>
            <a:r>
              <a:rPr lang="en-US" sz="2400" cap="none" dirty="0">
                <a:latin typeface="Times New Roman" panose="02020603050405020304" pitchFamily="18" charset="0"/>
                <a:cs typeface="Times New Roman" panose="02020603050405020304" pitchFamily="18" charset="0"/>
              </a:rPr>
              <a:t>Ladner-Fischer Adder: It’s provides a balanced tradeoff between logic depth and gate count, making it efficient for generating partial results in local groups.</a:t>
            </a:r>
          </a:p>
          <a:p>
            <a:pPr algn="just"/>
            <a:r>
              <a:rPr lang="en-US" sz="2400" cap="none" dirty="0">
                <a:latin typeface="Times New Roman" panose="02020603050405020304" pitchFamily="18" charset="0"/>
                <a:cs typeface="Times New Roman" panose="02020603050405020304" pitchFamily="18" charset="0"/>
              </a:rPr>
              <a:t>Sklansky Adder: It has a minimal logic depth for global carry computation, ensuring fast carry propagation across groups.</a:t>
            </a:r>
          </a:p>
          <a:p>
            <a:pPr algn="just"/>
            <a:r>
              <a:rPr lang="en-GB" sz="2400" cap="none" dirty="0">
                <a:latin typeface="Times New Roman" panose="02020603050405020304" pitchFamily="18" charset="0"/>
                <a:cs typeface="Times New Roman" panose="02020603050405020304" pitchFamily="18" charset="0"/>
              </a:rPr>
              <a:t>Addresses fanout issues in Sklansky and wiring complexity in Ladner-Fischer, improving performance and area efficiency.</a:t>
            </a:r>
            <a:endParaRPr lang="en-IN" sz="2400" cap="non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164730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pattFill prst="pct20">
          <a:fgClr>
            <a:schemeClr val="bg2"/>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777849-4C1D-3771-D438-4BE280DDFB8B}"/>
              </a:ext>
            </a:extLst>
          </p:cNvPr>
          <p:cNvSpPr>
            <a:spLocks noGrp="1"/>
          </p:cNvSpPr>
          <p:nvPr>
            <p:ph type="title"/>
          </p:nvPr>
        </p:nvSpPr>
        <p:spPr>
          <a:xfrm>
            <a:off x="585163" y="584292"/>
            <a:ext cx="2786687" cy="653071"/>
          </a:xfrm>
        </p:spPr>
        <p:txBody>
          <a:bodyPr>
            <a:normAutofit/>
          </a:bodyPr>
          <a:lstStyle/>
          <a:p>
            <a:r>
              <a:rPr lang="en-US" sz="3000" dirty="0">
                <a:latin typeface="Times New Roman" panose="02020603050405020304" pitchFamily="18" charset="0"/>
                <a:cs typeface="Times New Roman" panose="02020603050405020304" pitchFamily="18" charset="0"/>
              </a:rPr>
              <a:t>Flow chart</a:t>
            </a:r>
            <a:endParaRPr lang="en-IN" sz="3000" dirty="0">
              <a:latin typeface="Times New Roman" panose="02020603050405020304" pitchFamily="18" charset="0"/>
              <a:cs typeface="Times New Roman" panose="02020603050405020304" pitchFamily="18" charset="0"/>
            </a:endParaRPr>
          </a:p>
        </p:txBody>
      </p:sp>
      <p:grpSp>
        <p:nvGrpSpPr>
          <p:cNvPr id="52" name="Group 51">
            <a:extLst>
              <a:ext uri="{FF2B5EF4-FFF2-40B4-BE49-F238E27FC236}">
                <a16:creationId xmlns:a16="http://schemas.microsoft.com/office/drawing/2014/main" id="{419FE26F-B682-4AB5-A05C-5889724DDFFE}"/>
              </a:ext>
            </a:extLst>
          </p:cNvPr>
          <p:cNvGrpSpPr/>
          <p:nvPr/>
        </p:nvGrpSpPr>
        <p:grpSpPr>
          <a:xfrm>
            <a:off x="2259806" y="194667"/>
            <a:ext cx="7672387" cy="6468665"/>
            <a:chOff x="2800349" y="221456"/>
            <a:chExt cx="7672387" cy="6468665"/>
          </a:xfrm>
        </p:grpSpPr>
        <p:sp>
          <p:nvSpPr>
            <p:cNvPr id="4" name="Rectangle: Rounded Corners 3">
              <a:extLst>
                <a:ext uri="{FF2B5EF4-FFF2-40B4-BE49-F238E27FC236}">
                  <a16:creationId xmlns:a16="http://schemas.microsoft.com/office/drawing/2014/main" id="{BFD66EF5-FB60-4FB4-BA70-19C073F23E60}"/>
                </a:ext>
              </a:extLst>
            </p:cNvPr>
            <p:cNvSpPr/>
            <p:nvPr/>
          </p:nvSpPr>
          <p:spPr>
            <a:xfrm>
              <a:off x="5900738" y="221456"/>
              <a:ext cx="1471612" cy="471488"/>
            </a:xfrm>
            <a:prstGeom prst="roundRect">
              <a:avLst/>
            </a:prstGeom>
            <a:solidFill>
              <a:schemeClr val="accent3">
                <a:lumMod val="40000"/>
                <a:lumOff val="6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latin typeface="Times New Roman" panose="02020603050405020304" pitchFamily="18" charset="0"/>
                  <a:cs typeface="Times New Roman" panose="02020603050405020304" pitchFamily="18" charset="0"/>
                </a:rPr>
                <a:t>Start</a:t>
              </a:r>
            </a:p>
          </p:txBody>
        </p:sp>
        <p:sp>
          <p:nvSpPr>
            <p:cNvPr id="5" name="Rectangle: Rounded Corners 4">
              <a:extLst>
                <a:ext uri="{FF2B5EF4-FFF2-40B4-BE49-F238E27FC236}">
                  <a16:creationId xmlns:a16="http://schemas.microsoft.com/office/drawing/2014/main" id="{59BBF97D-5BEB-4C0D-8F82-C1A9CADB67C7}"/>
                </a:ext>
              </a:extLst>
            </p:cNvPr>
            <p:cNvSpPr/>
            <p:nvPr/>
          </p:nvSpPr>
          <p:spPr>
            <a:xfrm>
              <a:off x="5900736" y="1128712"/>
              <a:ext cx="1471613" cy="471489"/>
            </a:xfrm>
            <a:prstGeom prst="roundRect">
              <a:avLst>
                <a:gd name="adj" fmla="val 16667"/>
              </a:avLst>
            </a:prstGeom>
            <a:solidFill>
              <a:schemeClr val="bg2">
                <a:lumMod val="40000"/>
                <a:lumOff val="6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latin typeface="Times New Roman" panose="02020603050405020304" pitchFamily="18" charset="0"/>
                  <a:cs typeface="Times New Roman" panose="02020603050405020304" pitchFamily="18" charset="0"/>
                </a:rPr>
                <a:t>Inputs A &amp; B</a:t>
              </a:r>
            </a:p>
          </p:txBody>
        </p:sp>
        <p:cxnSp>
          <p:nvCxnSpPr>
            <p:cNvPr id="7" name="Straight Arrow Connector 6">
              <a:extLst>
                <a:ext uri="{FF2B5EF4-FFF2-40B4-BE49-F238E27FC236}">
                  <a16:creationId xmlns:a16="http://schemas.microsoft.com/office/drawing/2014/main" id="{00740493-AFF1-4CB5-B21F-D6D5E828D5B2}"/>
                </a:ext>
              </a:extLst>
            </p:cNvPr>
            <p:cNvCxnSpPr>
              <a:stCxn id="4" idx="2"/>
              <a:endCxn id="5" idx="0"/>
            </p:cNvCxnSpPr>
            <p:nvPr/>
          </p:nvCxnSpPr>
          <p:spPr>
            <a:xfrm flipH="1">
              <a:off x="6636543" y="692944"/>
              <a:ext cx="1" cy="43576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 name="Rectangle: Rounded Corners 7">
              <a:extLst>
                <a:ext uri="{FF2B5EF4-FFF2-40B4-BE49-F238E27FC236}">
                  <a16:creationId xmlns:a16="http://schemas.microsoft.com/office/drawing/2014/main" id="{57085821-FC65-44F1-9D89-41E9730AB8F8}"/>
                </a:ext>
              </a:extLst>
            </p:cNvPr>
            <p:cNvSpPr/>
            <p:nvPr/>
          </p:nvSpPr>
          <p:spPr>
            <a:xfrm>
              <a:off x="4936329" y="2007394"/>
              <a:ext cx="3400426" cy="685800"/>
            </a:xfrm>
            <a:prstGeom prst="roundRect">
              <a:avLst>
                <a:gd name="adj" fmla="val 10416"/>
              </a:avLst>
            </a:prstGeom>
            <a:solidFill>
              <a:schemeClr val="bg1">
                <a:lumMod val="85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latin typeface="Times New Roman" panose="02020603050405020304" pitchFamily="18" charset="0"/>
                  <a:cs typeface="Times New Roman" panose="02020603050405020304" pitchFamily="18" charset="0"/>
                </a:rPr>
                <a:t>Compute Generate (G) and Propagate (P) signals</a:t>
              </a:r>
            </a:p>
          </p:txBody>
        </p:sp>
        <p:cxnSp>
          <p:nvCxnSpPr>
            <p:cNvPr id="15" name="Straight Arrow Connector 14">
              <a:extLst>
                <a:ext uri="{FF2B5EF4-FFF2-40B4-BE49-F238E27FC236}">
                  <a16:creationId xmlns:a16="http://schemas.microsoft.com/office/drawing/2014/main" id="{4BBFC661-68D5-4B25-B54A-9AD5B7F76B2F}"/>
                </a:ext>
              </a:extLst>
            </p:cNvPr>
            <p:cNvCxnSpPr>
              <a:stCxn id="5" idx="2"/>
              <a:endCxn id="8" idx="0"/>
            </p:cNvCxnSpPr>
            <p:nvPr/>
          </p:nvCxnSpPr>
          <p:spPr>
            <a:xfrm flipH="1">
              <a:off x="6636542" y="1600201"/>
              <a:ext cx="1" cy="40719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6" name="Rectangle: Rounded Corners 15">
              <a:extLst>
                <a:ext uri="{FF2B5EF4-FFF2-40B4-BE49-F238E27FC236}">
                  <a16:creationId xmlns:a16="http://schemas.microsoft.com/office/drawing/2014/main" id="{C28298AA-688F-44AB-8B85-490EE4C0B095}"/>
                </a:ext>
              </a:extLst>
            </p:cNvPr>
            <p:cNvSpPr/>
            <p:nvPr/>
          </p:nvSpPr>
          <p:spPr>
            <a:xfrm>
              <a:off x="2800349" y="3178969"/>
              <a:ext cx="3100387" cy="500062"/>
            </a:xfrm>
            <a:prstGeom prst="roundRect">
              <a:avLst/>
            </a:prstGeom>
            <a:solidFill>
              <a:schemeClr val="accent2">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dirty="0">
                  <a:latin typeface="Times New Roman" panose="02020603050405020304" pitchFamily="18" charset="0"/>
                  <a:cs typeface="Times New Roman" panose="02020603050405020304" pitchFamily="18" charset="0"/>
                </a:rPr>
                <a:t>Compute Local Prefix for First Half Bits</a:t>
              </a:r>
              <a:endParaRPr lang="en-IN" dirty="0">
                <a:latin typeface="Times New Roman" panose="02020603050405020304" pitchFamily="18" charset="0"/>
                <a:cs typeface="Times New Roman" panose="02020603050405020304" pitchFamily="18" charset="0"/>
              </a:endParaRPr>
            </a:p>
          </p:txBody>
        </p:sp>
        <p:sp>
          <p:nvSpPr>
            <p:cNvPr id="17" name="Rectangle: Rounded Corners 16">
              <a:extLst>
                <a:ext uri="{FF2B5EF4-FFF2-40B4-BE49-F238E27FC236}">
                  <a16:creationId xmlns:a16="http://schemas.microsoft.com/office/drawing/2014/main" id="{7E1DEAE1-E75B-4970-9A26-1E9686AE2D96}"/>
                </a:ext>
              </a:extLst>
            </p:cNvPr>
            <p:cNvSpPr/>
            <p:nvPr/>
          </p:nvSpPr>
          <p:spPr>
            <a:xfrm>
              <a:off x="7372349" y="3207544"/>
              <a:ext cx="3100387" cy="500062"/>
            </a:xfrm>
            <a:prstGeom prst="roundRect">
              <a:avLst/>
            </a:prstGeom>
            <a:solidFill>
              <a:schemeClr val="accent5">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dirty="0">
                  <a:latin typeface="Times New Roman" panose="02020603050405020304" pitchFamily="18" charset="0"/>
                  <a:cs typeface="Times New Roman" panose="02020603050405020304" pitchFamily="18" charset="0"/>
                </a:rPr>
                <a:t>Compute Local Prefix for Next Half Bits</a:t>
              </a:r>
              <a:endParaRPr lang="en-IN" dirty="0">
                <a:latin typeface="Times New Roman" panose="02020603050405020304" pitchFamily="18" charset="0"/>
                <a:cs typeface="Times New Roman" panose="02020603050405020304" pitchFamily="18" charset="0"/>
              </a:endParaRPr>
            </a:p>
          </p:txBody>
        </p:sp>
        <p:cxnSp>
          <p:nvCxnSpPr>
            <p:cNvPr id="19" name="Straight Arrow Connector 18">
              <a:extLst>
                <a:ext uri="{FF2B5EF4-FFF2-40B4-BE49-F238E27FC236}">
                  <a16:creationId xmlns:a16="http://schemas.microsoft.com/office/drawing/2014/main" id="{A2C31747-1930-478E-8779-E9C34684B15D}"/>
                </a:ext>
              </a:extLst>
            </p:cNvPr>
            <p:cNvCxnSpPr>
              <a:stCxn id="8" idx="2"/>
              <a:endCxn id="16" idx="0"/>
            </p:cNvCxnSpPr>
            <p:nvPr/>
          </p:nvCxnSpPr>
          <p:spPr>
            <a:xfrm flipH="1">
              <a:off x="4350543" y="2693194"/>
              <a:ext cx="2285999" cy="48577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id="{AB3178CF-E3E6-415F-B573-211BB3081964}"/>
                </a:ext>
              </a:extLst>
            </p:cNvPr>
            <p:cNvCxnSpPr>
              <a:stCxn id="8" idx="2"/>
              <a:endCxn id="17" idx="0"/>
            </p:cNvCxnSpPr>
            <p:nvPr/>
          </p:nvCxnSpPr>
          <p:spPr>
            <a:xfrm>
              <a:off x="6636542" y="2693194"/>
              <a:ext cx="2286001" cy="5143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6" name="Rectangle: Rounded Corners 25">
              <a:extLst>
                <a:ext uri="{FF2B5EF4-FFF2-40B4-BE49-F238E27FC236}">
                  <a16:creationId xmlns:a16="http://schemas.microsoft.com/office/drawing/2014/main" id="{7834D599-2DC9-438B-B710-15A00825F369}"/>
                </a:ext>
              </a:extLst>
            </p:cNvPr>
            <p:cNvSpPr/>
            <p:nvPr/>
          </p:nvSpPr>
          <p:spPr>
            <a:xfrm>
              <a:off x="4936329" y="4164806"/>
              <a:ext cx="3400426" cy="435769"/>
            </a:xfrm>
            <a:prstGeom prst="roundRect">
              <a:avLst>
                <a:gd name="adj" fmla="val 10416"/>
              </a:avLst>
            </a:prstGeom>
            <a:solidFill>
              <a:schemeClr val="bg2">
                <a:lumMod val="60000"/>
                <a:lumOff val="4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latin typeface="Times New Roman" panose="02020603050405020304" pitchFamily="18" charset="0"/>
                  <a:cs typeface="Times New Roman" panose="02020603050405020304" pitchFamily="18" charset="0"/>
                </a:rPr>
                <a:t>Compute Global Prefix</a:t>
              </a:r>
            </a:p>
          </p:txBody>
        </p:sp>
        <p:cxnSp>
          <p:nvCxnSpPr>
            <p:cNvPr id="28" name="Straight Arrow Connector 27">
              <a:extLst>
                <a:ext uri="{FF2B5EF4-FFF2-40B4-BE49-F238E27FC236}">
                  <a16:creationId xmlns:a16="http://schemas.microsoft.com/office/drawing/2014/main" id="{810BB051-2933-456F-AAAE-D2669BAE2501}"/>
                </a:ext>
              </a:extLst>
            </p:cNvPr>
            <p:cNvCxnSpPr>
              <a:cxnSpLocks/>
              <a:stCxn id="16" idx="2"/>
              <a:endCxn id="26" idx="0"/>
            </p:cNvCxnSpPr>
            <p:nvPr/>
          </p:nvCxnSpPr>
          <p:spPr>
            <a:xfrm>
              <a:off x="4350543" y="3679031"/>
              <a:ext cx="2285999" cy="48577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a:extLst>
                <a:ext uri="{FF2B5EF4-FFF2-40B4-BE49-F238E27FC236}">
                  <a16:creationId xmlns:a16="http://schemas.microsoft.com/office/drawing/2014/main" id="{D923A3C0-1238-408A-BA13-C9DA4A3B95E3}"/>
                </a:ext>
              </a:extLst>
            </p:cNvPr>
            <p:cNvCxnSpPr>
              <a:cxnSpLocks/>
              <a:stCxn id="17" idx="2"/>
              <a:endCxn id="26" idx="0"/>
            </p:cNvCxnSpPr>
            <p:nvPr/>
          </p:nvCxnSpPr>
          <p:spPr>
            <a:xfrm flipH="1">
              <a:off x="6636542" y="3707606"/>
              <a:ext cx="2286001" cy="4572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6" name="Rectangle: Rounded Corners 35">
              <a:extLst>
                <a:ext uri="{FF2B5EF4-FFF2-40B4-BE49-F238E27FC236}">
                  <a16:creationId xmlns:a16="http://schemas.microsoft.com/office/drawing/2014/main" id="{71347639-4E2C-4246-A76B-54F4458156C1}"/>
                </a:ext>
              </a:extLst>
            </p:cNvPr>
            <p:cNvSpPr/>
            <p:nvPr/>
          </p:nvSpPr>
          <p:spPr>
            <a:xfrm>
              <a:off x="4936329" y="4839890"/>
              <a:ext cx="3400426" cy="435769"/>
            </a:xfrm>
            <a:prstGeom prst="roundRect">
              <a:avLst>
                <a:gd name="adj" fmla="val 10416"/>
              </a:avLst>
            </a:prstGeom>
            <a:solidFill>
              <a:schemeClr val="accent6">
                <a:lumMod val="40000"/>
                <a:lumOff val="6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latin typeface="Times New Roman" panose="02020603050405020304" pitchFamily="18" charset="0"/>
                  <a:cs typeface="Times New Roman" panose="02020603050405020304" pitchFamily="18" charset="0"/>
                </a:rPr>
                <a:t>Compute Carry Signals</a:t>
              </a:r>
            </a:p>
          </p:txBody>
        </p:sp>
        <p:cxnSp>
          <p:nvCxnSpPr>
            <p:cNvPr id="40" name="Straight Arrow Connector 39">
              <a:extLst>
                <a:ext uri="{FF2B5EF4-FFF2-40B4-BE49-F238E27FC236}">
                  <a16:creationId xmlns:a16="http://schemas.microsoft.com/office/drawing/2014/main" id="{79F63CFF-3DF6-4D7D-95C0-1A75387D3A42}"/>
                </a:ext>
              </a:extLst>
            </p:cNvPr>
            <p:cNvCxnSpPr>
              <a:stCxn id="26" idx="2"/>
              <a:endCxn id="36" idx="0"/>
            </p:cNvCxnSpPr>
            <p:nvPr/>
          </p:nvCxnSpPr>
          <p:spPr>
            <a:xfrm>
              <a:off x="6636542" y="4600575"/>
              <a:ext cx="0" cy="23931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2" name="Rectangle: Rounded Corners 41">
              <a:extLst>
                <a:ext uri="{FF2B5EF4-FFF2-40B4-BE49-F238E27FC236}">
                  <a16:creationId xmlns:a16="http://schemas.microsoft.com/office/drawing/2014/main" id="{B125EC25-571F-48D2-88E1-AE66D8E87940}"/>
                </a:ext>
              </a:extLst>
            </p:cNvPr>
            <p:cNvSpPr/>
            <p:nvPr/>
          </p:nvSpPr>
          <p:spPr>
            <a:xfrm>
              <a:off x="4936329" y="5514974"/>
              <a:ext cx="3400426" cy="435769"/>
            </a:xfrm>
            <a:prstGeom prst="roundRect">
              <a:avLst>
                <a:gd name="adj" fmla="val 10416"/>
              </a:avLst>
            </a:prstGeom>
            <a:solidFill>
              <a:schemeClr val="accent4">
                <a:lumMod val="60000"/>
                <a:lumOff val="4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latin typeface="Times New Roman" panose="02020603050405020304" pitchFamily="18" charset="0"/>
                  <a:cs typeface="Times New Roman" panose="02020603050405020304" pitchFamily="18" charset="0"/>
                </a:rPr>
                <a:t>Compute Overall Sum </a:t>
              </a:r>
            </a:p>
          </p:txBody>
        </p:sp>
        <p:sp>
          <p:nvSpPr>
            <p:cNvPr id="44" name="Rectangle: Rounded Corners 43">
              <a:extLst>
                <a:ext uri="{FF2B5EF4-FFF2-40B4-BE49-F238E27FC236}">
                  <a16:creationId xmlns:a16="http://schemas.microsoft.com/office/drawing/2014/main" id="{ED0D923A-A219-4561-A62D-2E060451A55A}"/>
                </a:ext>
              </a:extLst>
            </p:cNvPr>
            <p:cNvSpPr/>
            <p:nvPr/>
          </p:nvSpPr>
          <p:spPr>
            <a:xfrm>
              <a:off x="5900737" y="6218633"/>
              <a:ext cx="1471612" cy="471488"/>
            </a:xfrm>
            <a:prstGeom prst="roundRect">
              <a:avLst/>
            </a:prstGeom>
            <a:solidFill>
              <a:schemeClr val="accent5">
                <a:lumMod val="60000"/>
                <a:lumOff val="4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latin typeface="Times New Roman" panose="02020603050405020304" pitchFamily="18" charset="0"/>
                  <a:cs typeface="Times New Roman" panose="02020603050405020304" pitchFamily="18" charset="0"/>
                </a:rPr>
                <a:t>End</a:t>
              </a:r>
            </a:p>
          </p:txBody>
        </p:sp>
        <p:cxnSp>
          <p:nvCxnSpPr>
            <p:cNvPr id="46" name="Straight Arrow Connector 45">
              <a:extLst>
                <a:ext uri="{FF2B5EF4-FFF2-40B4-BE49-F238E27FC236}">
                  <a16:creationId xmlns:a16="http://schemas.microsoft.com/office/drawing/2014/main" id="{B6D7CA48-24C5-4AC1-81D9-C108E6CE5637}"/>
                </a:ext>
              </a:extLst>
            </p:cNvPr>
            <p:cNvCxnSpPr>
              <a:stCxn id="36" idx="2"/>
              <a:endCxn id="42" idx="0"/>
            </p:cNvCxnSpPr>
            <p:nvPr/>
          </p:nvCxnSpPr>
          <p:spPr>
            <a:xfrm>
              <a:off x="6636542" y="5275659"/>
              <a:ext cx="0" cy="23931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8" name="Straight Arrow Connector 47">
              <a:extLst>
                <a:ext uri="{FF2B5EF4-FFF2-40B4-BE49-F238E27FC236}">
                  <a16:creationId xmlns:a16="http://schemas.microsoft.com/office/drawing/2014/main" id="{9390F438-6F0F-4A9C-B973-4532433D2CB7}"/>
                </a:ext>
              </a:extLst>
            </p:cNvPr>
            <p:cNvCxnSpPr>
              <a:stCxn id="42" idx="2"/>
              <a:endCxn id="44" idx="0"/>
            </p:cNvCxnSpPr>
            <p:nvPr/>
          </p:nvCxnSpPr>
          <p:spPr>
            <a:xfrm>
              <a:off x="6636542" y="5950743"/>
              <a:ext cx="1" cy="26789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2826027660"/>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Droplet</Template>
  <TotalTime>1356</TotalTime>
  <Words>685</Words>
  <Application>Microsoft Office PowerPoint</Application>
  <PresentationFormat>Widescreen</PresentationFormat>
  <Paragraphs>68</Paragraphs>
  <Slides>14</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Times New Roman</vt:lpstr>
      <vt:lpstr>Tw Cen MT</vt:lpstr>
      <vt:lpstr>Droplet</vt:lpstr>
      <vt:lpstr>PowerPoint Presentation</vt:lpstr>
      <vt:lpstr>Contents</vt:lpstr>
      <vt:lpstr>Introduction</vt:lpstr>
      <vt:lpstr>Objective</vt:lpstr>
      <vt:lpstr>What we designed…</vt:lpstr>
      <vt:lpstr>Ladner Fischer Adder</vt:lpstr>
      <vt:lpstr>Sklansky Adder</vt:lpstr>
      <vt:lpstr>Hybrid Adder</vt:lpstr>
      <vt:lpstr>Flow chart</vt:lpstr>
      <vt:lpstr>Advantages</vt:lpstr>
      <vt:lpstr>Applications</vt:lpstr>
      <vt:lpstr>Results</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DONDETI HARSHVARDHINI</dc:creator>
  <cp:lastModifiedBy>Revanth kumar</cp:lastModifiedBy>
  <cp:revision>45</cp:revision>
  <dcterms:created xsi:type="dcterms:W3CDTF">2024-12-04T10:42:06Z</dcterms:created>
  <dcterms:modified xsi:type="dcterms:W3CDTF">2024-12-09T12:18:12Z</dcterms:modified>
</cp:coreProperties>
</file>