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sldIdLst>
    <p:sldId id="256" r:id="rId2"/>
    <p:sldId id="260" r:id="rId3"/>
    <p:sldId id="259" r:id="rId4"/>
    <p:sldId id="257" r:id="rId5"/>
    <p:sldId id="258" r:id="rId6"/>
    <p:sldId id="261" r:id="rId7"/>
    <p:sldId id="263" r:id="rId8"/>
    <p:sldId id="264" r:id="rId9"/>
    <p:sldId id="266" r:id="rId10"/>
    <p:sldId id="265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511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0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238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26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65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913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810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215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73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C4C6-A124-4322-B84F-6A9395314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B45F0-18D0-4201-8937-A492085E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F01D-299B-4F72-97A6-B830309C4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A9376-5B08-4629-BA06-18E11D5A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F2862-7327-4C96-A417-A469DABE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8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8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48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8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20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6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33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7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8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79C8FFD-2532-4828-AB54-96532765F412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E60B3E0-7DE5-404D-B126-ADF38E69AA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172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  <p:sldLayoutId id="214748375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39E4FFE-7EC8-47C3-B80F-12E5C58F8F12}"/>
              </a:ext>
            </a:extLst>
          </p:cNvPr>
          <p:cNvSpPr/>
          <p:nvPr/>
        </p:nvSpPr>
        <p:spPr>
          <a:xfrm>
            <a:off x="920720" y="3259017"/>
            <a:ext cx="6293124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300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BOOTH’S ALGORITHM</a:t>
            </a:r>
            <a:endParaRPr lang="en-IN" sz="3000" b="0" cap="none" spc="0" dirty="0">
              <a:ln w="0"/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BDD33-2FEE-4343-B782-020604043C8F}"/>
              </a:ext>
            </a:extLst>
          </p:cNvPr>
          <p:cNvSpPr txBox="1"/>
          <p:nvPr/>
        </p:nvSpPr>
        <p:spPr>
          <a:xfrm>
            <a:off x="6011801" y="3612960"/>
            <a:ext cx="557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The Multiplication Algorithm for Binary Numbers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8F7D23-A5BB-4522-AC67-5CD04966255B}"/>
              </a:ext>
            </a:extLst>
          </p:cNvPr>
          <p:cNvGrpSpPr/>
          <p:nvPr/>
        </p:nvGrpSpPr>
        <p:grpSpPr>
          <a:xfrm>
            <a:off x="7540490" y="4484077"/>
            <a:ext cx="4410636" cy="1848541"/>
            <a:chOff x="7530353" y="4310997"/>
            <a:chExt cx="4249271" cy="15711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F092330-E386-4FD3-9CC4-A761CFE48712}"/>
                </a:ext>
              </a:extLst>
            </p:cNvPr>
            <p:cNvSpPr txBox="1"/>
            <p:nvPr/>
          </p:nvSpPr>
          <p:spPr>
            <a:xfrm>
              <a:off x="7530353" y="4310997"/>
              <a:ext cx="2097742" cy="6016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I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Presented By -</a:t>
              </a:r>
            </a:p>
            <a:p>
              <a:endParaRPr lang="en-IN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BA47BA-86D6-4B05-835A-0D33F6D15E95}"/>
                </a:ext>
              </a:extLst>
            </p:cNvPr>
            <p:cNvSpPr txBox="1"/>
            <p:nvPr/>
          </p:nvSpPr>
          <p:spPr>
            <a:xfrm>
              <a:off x="8579224" y="5018883"/>
              <a:ext cx="3200400" cy="8632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V. Lakshmi Revanth Kumar</a:t>
              </a:r>
            </a:p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P. </a:t>
              </a:r>
              <a:r>
                <a:rPr lang="en-I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Vaseema</a:t>
              </a:r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khan</a:t>
              </a:r>
            </a:p>
            <a:p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Batch – PGDVD 18</a:t>
              </a:r>
            </a:p>
          </p:txBody>
        </p:sp>
      </p:grpSp>
      <p:pic>
        <p:nvPicPr>
          <p:cNvPr id="9" name="image1.png">
            <a:extLst>
              <a:ext uri="{FF2B5EF4-FFF2-40B4-BE49-F238E27FC236}">
                <a16:creationId xmlns:a16="http://schemas.microsoft.com/office/drawing/2014/main" id="{07A688BE-CFAA-4585-B755-45F9A085262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-40342"/>
            <a:ext cx="3200400" cy="995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31857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F20C-D8CF-4853-B48B-A3021EF1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246" y="551281"/>
            <a:ext cx="2757272" cy="672401"/>
          </a:xfrm>
        </p:spPr>
        <p:txBody>
          <a:bodyPr>
            <a:normAutofit fontScale="90000"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F2866-90C0-4B71-9679-8A454166B8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2454293"/>
            <a:ext cx="10363826" cy="19494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Booth's algorithm is a powerful and efficient method for binary multiplication, especially with signed numbers. By reducing the number of operations, it optimizes speed and performance, making it a valuable tool in digital arithmetic and processor design.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39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F859E2-151E-466E-9E91-6DE4F2C80FBE}"/>
              </a:ext>
            </a:extLst>
          </p:cNvPr>
          <p:cNvGrpSpPr/>
          <p:nvPr/>
        </p:nvGrpSpPr>
        <p:grpSpPr>
          <a:xfrm>
            <a:off x="1411242" y="1342209"/>
            <a:ext cx="9369516" cy="4426579"/>
            <a:chOff x="3990869" y="2963070"/>
            <a:chExt cx="4604491" cy="2300721"/>
          </a:xfrm>
        </p:grpSpPr>
        <p:pic>
          <p:nvPicPr>
            <p:cNvPr id="3" name="Google Shape;223;p37">
              <a:extLst>
                <a:ext uri="{FF2B5EF4-FFF2-40B4-BE49-F238E27FC236}">
                  <a16:creationId xmlns:a16="http://schemas.microsoft.com/office/drawing/2014/main" id="{F69A2CD3-042C-40D9-8957-8E1C8B55059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990869" y="2963070"/>
              <a:ext cx="4604491" cy="19676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3EA8603-5FB8-464C-89C0-B81C1BDAC55F}"/>
                </a:ext>
              </a:extLst>
            </p:cNvPr>
            <p:cNvSpPr txBox="1"/>
            <p:nvPr/>
          </p:nvSpPr>
          <p:spPr>
            <a:xfrm>
              <a:off x="6038733" y="4402017"/>
              <a:ext cx="370114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5000" dirty="0">
                  <a:solidFill>
                    <a:srgbClr val="002060"/>
                  </a:solidFill>
                  <a:sym typeface="Wingdings" panose="05000000000000000000" pitchFamily="2" charset="2"/>
                </a:rPr>
                <a:t></a:t>
              </a:r>
              <a:endParaRPr lang="en-IN" sz="5000" dirty="0">
                <a:solidFill>
                  <a:srgbClr val="00206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568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B8E73-3F96-49FF-95B7-9E743886A8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813094"/>
            <a:ext cx="10363826" cy="4100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Booth’s Algorithm?</a:t>
            </a: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Booth's algorithm is a multiplication algorithm that multiplies two binary integers efficiently, particularly for signed numbers in two’s compliment notation.</a:t>
            </a:r>
          </a:p>
          <a:p>
            <a:pPr marL="0" indent="0">
              <a:buNone/>
            </a:pPr>
            <a:r>
              <a:rPr lang="en-GB" sz="2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Optimizes multiplication by reducing the number of required addition and subtraction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 useful in hardware implementations, especially in processors.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85A2D-E14D-4DE7-B824-0A66142ABE76}"/>
              </a:ext>
            </a:extLst>
          </p:cNvPr>
          <p:cNvSpPr txBox="1"/>
          <p:nvPr/>
        </p:nvSpPr>
        <p:spPr>
          <a:xfrm>
            <a:off x="4770344" y="666964"/>
            <a:ext cx="32575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3000" b="1" dirty="0"/>
          </a:p>
        </p:txBody>
      </p:sp>
    </p:spTree>
    <p:extLst>
      <p:ext uri="{BB962C8B-B14F-4D97-AF65-F5344CB8AC3E}">
        <p14:creationId xmlns:p14="http://schemas.microsoft.com/office/powerpoint/2010/main" val="2969241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B9C6-E2CB-40F5-8731-691737E507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0427" y="2545105"/>
            <a:ext cx="6618404" cy="259518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GB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"To efficiently multiply two signed binary numbers by reducing the number of addition and subtraction operations, optimizing performance for digital circuits and computer arithmetic."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D8FD0-6776-4E33-8465-6CC3557B17D8}"/>
              </a:ext>
            </a:extLst>
          </p:cNvPr>
          <p:cNvSpPr txBox="1"/>
          <p:nvPr/>
        </p:nvSpPr>
        <p:spPr>
          <a:xfrm>
            <a:off x="4944283" y="789802"/>
            <a:ext cx="246504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DE43E3-E76B-476E-9731-E3A60235C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539" y="2366777"/>
            <a:ext cx="4021034" cy="25951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16113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13D33BB8-3626-4C6D-B50A-E6ED573A3AAA}"/>
              </a:ext>
            </a:extLst>
          </p:cNvPr>
          <p:cNvSpPr txBox="1"/>
          <p:nvPr/>
        </p:nvSpPr>
        <p:spPr>
          <a:xfrm>
            <a:off x="710734" y="482677"/>
            <a:ext cx="27518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IN" sz="3000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60E83ED-E46B-4DD9-8C34-22EB2255362F}"/>
              </a:ext>
            </a:extLst>
          </p:cNvPr>
          <p:cNvGrpSpPr/>
          <p:nvPr/>
        </p:nvGrpSpPr>
        <p:grpSpPr>
          <a:xfrm>
            <a:off x="3462617" y="244285"/>
            <a:ext cx="5804927" cy="6369429"/>
            <a:chOff x="3449170" y="155817"/>
            <a:chExt cx="5804927" cy="6369429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8354078-20E7-48CE-AA1A-81145FA8629C}"/>
                </a:ext>
              </a:extLst>
            </p:cNvPr>
            <p:cNvSpPr/>
            <p:nvPr/>
          </p:nvSpPr>
          <p:spPr>
            <a:xfrm>
              <a:off x="5584731" y="155817"/>
              <a:ext cx="1506071" cy="385366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CF3C8BE-ECC2-451C-8A24-4B2D95391CC2}"/>
                </a:ext>
              </a:extLst>
            </p:cNvPr>
            <p:cNvSpPr/>
            <p:nvPr/>
          </p:nvSpPr>
          <p:spPr>
            <a:xfrm>
              <a:off x="5089430" y="858194"/>
              <a:ext cx="2496671" cy="1586753"/>
            </a:xfrm>
            <a:prstGeom prst="roundRect">
              <a:avLst>
                <a:gd name="adj" fmla="val 2796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A=0                 Q_1=0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M = Multiplicand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 = Multiplier</a:t>
              </a:r>
            </a:p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N = No. of bits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56E6A33D-407E-4EC4-ADDA-227E92E8D2ED}"/>
                </a:ext>
              </a:extLst>
            </p:cNvPr>
            <p:cNvSpPr/>
            <p:nvPr/>
          </p:nvSpPr>
          <p:spPr>
            <a:xfrm>
              <a:off x="5274328" y="2817641"/>
              <a:ext cx="2126874" cy="1331259"/>
            </a:xfrm>
            <a:prstGeom prst="diamon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Q0   Q_1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C53B7E5-9692-4C45-8F15-E054FD84AB9B}"/>
                </a:ext>
              </a:extLst>
            </p:cNvPr>
            <p:cNvSpPr/>
            <p:nvPr/>
          </p:nvSpPr>
          <p:spPr>
            <a:xfrm>
              <a:off x="8057309" y="3261394"/>
              <a:ext cx="1196788" cy="443752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A + M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C7BF18-6FEE-4946-9B52-CFABB0BFE353}"/>
                </a:ext>
              </a:extLst>
            </p:cNvPr>
            <p:cNvSpPr/>
            <p:nvPr/>
          </p:nvSpPr>
          <p:spPr>
            <a:xfrm>
              <a:off x="3449170" y="3285488"/>
              <a:ext cx="1169051" cy="39556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= A - M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6F80603-7B45-49D4-B33B-2EA3181A62D5}"/>
                </a:ext>
              </a:extLst>
            </p:cNvPr>
            <p:cNvSpPr txBox="1"/>
            <p:nvPr/>
          </p:nvSpPr>
          <p:spPr>
            <a:xfrm>
              <a:off x="5191264" y="4382889"/>
              <a:ext cx="2285156" cy="646331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Arithmetic Right Shift (A,Q,Q_1)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A0A6798-8F83-421D-A247-966C147B8DD4}"/>
                </a:ext>
              </a:extLst>
            </p:cNvPr>
            <p:cNvSpPr/>
            <p:nvPr/>
          </p:nvSpPr>
          <p:spPr>
            <a:xfrm>
              <a:off x="5874819" y="5301503"/>
              <a:ext cx="918046" cy="443753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 = 0 ?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65E56E6-544D-4191-9CC6-F3595BB5930D}"/>
                </a:ext>
              </a:extLst>
            </p:cNvPr>
            <p:cNvSpPr/>
            <p:nvPr/>
          </p:nvSpPr>
          <p:spPr>
            <a:xfrm>
              <a:off x="5874818" y="6081494"/>
              <a:ext cx="918047" cy="443752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E788781-A379-46B6-8435-76731F45F9D7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6337767" y="541183"/>
              <a:ext cx="0" cy="3273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FF77E98-DD40-4985-9451-15648FB412DF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>
              <a:off x="6333842" y="2444947"/>
              <a:ext cx="3924" cy="3726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5526424-E2C8-4C53-805C-27978485E1AF}"/>
                </a:ext>
              </a:extLst>
            </p:cNvPr>
            <p:cNvSpPr txBox="1"/>
            <p:nvPr/>
          </p:nvSpPr>
          <p:spPr>
            <a:xfrm>
              <a:off x="7516202" y="3124967"/>
              <a:ext cx="4838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01</a:t>
              </a:r>
              <a:endParaRPr lang="en-IN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C94F0E-315B-486D-B79F-587530C9FF2B}"/>
                </a:ext>
              </a:extLst>
            </p:cNvPr>
            <p:cNvSpPr txBox="1"/>
            <p:nvPr/>
          </p:nvSpPr>
          <p:spPr>
            <a:xfrm>
              <a:off x="4733221" y="3159899"/>
              <a:ext cx="581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84DCA47-63DC-47FE-8971-47B7B6CADC07}"/>
                </a:ext>
              </a:extLst>
            </p:cNvPr>
            <p:cNvSpPr txBox="1"/>
            <p:nvPr/>
          </p:nvSpPr>
          <p:spPr>
            <a:xfrm>
              <a:off x="6957387" y="3658737"/>
              <a:ext cx="4163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00</a:t>
              </a:r>
            </a:p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4A83D06-062D-423B-AAF9-75B8B1D999C8}"/>
                </a:ext>
              </a:extLst>
            </p:cNvPr>
            <p:cNvSpPr txBox="1"/>
            <p:nvPr/>
          </p:nvSpPr>
          <p:spPr>
            <a:xfrm>
              <a:off x="6479234" y="5744172"/>
              <a:ext cx="611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Yes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E8187BD3-C9BE-4052-BFD5-18256332F4BD}"/>
                </a:ext>
              </a:extLst>
            </p:cNvPr>
            <p:cNvSpPr txBox="1"/>
            <p:nvPr/>
          </p:nvSpPr>
          <p:spPr>
            <a:xfrm>
              <a:off x="8057309" y="5116837"/>
              <a:ext cx="5983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E90E082-FE4C-4742-ABD7-5967F526318F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 flipH="1">
              <a:off x="6333842" y="4148900"/>
              <a:ext cx="3923" cy="2339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44A95BB-90DE-47C0-9EE7-7E96E7140CBA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 flipV="1">
              <a:off x="7401202" y="3483270"/>
              <a:ext cx="6561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D51DDBA-5D9E-4816-8F6E-DB39B7951CB4}"/>
                </a:ext>
              </a:extLst>
            </p:cNvPr>
            <p:cNvCxnSpPr>
              <a:stCxn id="13" idx="1"/>
              <a:endCxn id="15" idx="3"/>
            </p:cNvCxnSpPr>
            <p:nvPr/>
          </p:nvCxnSpPr>
          <p:spPr>
            <a:xfrm flipH="1" flipV="1">
              <a:off x="4618221" y="3483270"/>
              <a:ext cx="65610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440E91D-F967-41D1-AAD8-7AE4CF1DBD6F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>
              <a:off x="6333842" y="5029220"/>
              <a:ext cx="0" cy="272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2A60667-A30B-4A1F-B0B0-4D5A828D8D4C}"/>
                </a:ext>
              </a:extLst>
            </p:cNvPr>
            <p:cNvCxnSpPr>
              <a:stCxn id="17" idx="2"/>
              <a:endCxn id="18" idx="0"/>
            </p:cNvCxnSpPr>
            <p:nvPr/>
          </p:nvCxnSpPr>
          <p:spPr>
            <a:xfrm>
              <a:off x="6333842" y="5745256"/>
              <a:ext cx="0" cy="336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B8E1D41F-2A88-4986-82FF-1F1797DE25C3}"/>
                </a:ext>
              </a:extLst>
            </p:cNvPr>
            <p:cNvCxnSpPr>
              <a:stCxn id="15" idx="2"/>
              <a:endCxn id="16" idx="1"/>
            </p:cNvCxnSpPr>
            <p:nvPr/>
          </p:nvCxnSpPr>
          <p:spPr>
            <a:xfrm rot="16200000" flipH="1">
              <a:off x="4099979" y="3614769"/>
              <a:ext cx="1025003" cy="115756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F83C63C7-6EBC-4FD7-97F5-E1D7F85B8010}"/>
                </a:ext>
              </a:extLst>
            </p:cNvPr>
            <p:cNvCxnSpPr>
              <a:stCxn id="14" idx="2"/>
              <a:endCxn id="16" idx="3"/>
            </p:cNvCxnSpPr>
            <p:nvPr/>
          </p:nvCxnSpPr>
          <p:spPr>
            <a:xfrm rot="5400000">
              <a:off x="7565608" y="3615959"/>
              <a:ext cx="1000909" cy="11792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nector: Elbow 68">
              <a:extLst>
                <a:ext uri="{FF2B5EF4-FFF2-40B4-BE49-F238E27FC236}">
                  <a16:creationId xmlns:a16="http://schemas.microsoft.com/office/drawing/2014/main" id="{4ABB2BB4-5C57-4CEC-9646-3DC4F2D36D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7765" y="2724467"/>
              <a:ext cx="455100" cy="2705739"/>
            </a:xfrm>
            <a:prstGeom prst="bentConnector4">
              <a:avLst>
                <a:gd name="adj1" fmla="val -594612"/>
                <a:gd name="adj2" fmla="val 10198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987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5105-C633-47F7-83E4-E404878C4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672352"/>
          </a:xfrm>
        </p:spPr>
        <p:txBody>
          <a:bodyPr>
            <a:norm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 EXPLANATION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170A-5BE6-40BA-9039-154B53566C7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5669" y="1694739"/>
            <a:ext cx="11040662" cy="5028790"/>
          </a:xfrm>
        </p:spPr>
        <p:txBody>
          <a:bodyPr>
            <a:noAutofit/>
          </a:bodyPr>
          <a:lstStyle/>
          <a:p>
            <a:pPr algn="just"/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multiplier and multiplicand are placed in the Q and M registers. </a:t>
            </a:r>
          </a:p>
          <a:p>
            <a:pPr algn="just"/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also a 1-bit register placed logically to the right of the least significant bit (Q0) of the Q register and designated Q-1.</a:t>
            </a:r>
          </a:p>
          <a:p>
            <a:pPr algn="just"/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of the multiplication will appear in the A (Accumulator) and Q registers. A and Q-1 are initialized to 0. </a:t>
            </a:r>
          </a:p>
          <a:p>
            <a:pPr algn="just"/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two bits are the same (11 or 00), then all of the bits of the A, Q, and Q-1 registers are shifted to the right 1 bit.</a:t>
            </a:r>
          </a:p>
          <a:p>
            <a:pPr algn="just"/>
            <a:r>
              <a:rPr lang="en-GB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two bits differ, then the multiplicand is added to or subtracted from the a register, depending on whether the two bits are 01 or 10. Following the addition or subtraction, the right shift occurs.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562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105915-41D5-4A92-B382-E09F05D2A7E4}"/>
              </a:ext>
            </a:extLst>
          </p:cNvPr>
          <p:cNvSpPr txBox="1"/>
          <p:nvPr/>
        </p:nvSpPr>
        <p:spPr>
          <a:xfrm>
            <a:off x="1092013" y="649053"/>
            <a:ext cx="216217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000" b="1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5D3CF40-016C-4A1F-9C99-40F35A9C0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62150"/>
              </p:ext>
            </p:extLst>
          </p:nvPr>
        </p:nvGraphicFramePr>
        <p:xfrm>
          <a:off x="919630" y="1468619"/>
          <a:ext cx="9330764" cy="4225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2691">
                  <a:extLst>
                    <a:ext uri="{9D8B030D-6E8A-4147-A177-3AD203B41FA5}">
                      <a16:colId xmlns:a16="http://schemas.microsoft.com/office/drawing/2014/main" val="2372287559"/>
                    </a:ext>
                  </a:extLst>
                </a:gridCol>
                <a:gridCol w="2332691">
                  <a:extLst>
                    <a:ext uri="{9D8B030D-6E8A-4147-A177-3AD203B41FA5}">
                      <a16:colId xmlns:a16="http://schemas.microsoft.com/office/drawing/2014/main" val="3585006269"/>
                    </a:ext>
                  </a:extLst>
                </a:gridCol>
                <a:gridCol w="2332691">
                  <a:extLst>
                    <a:ext uri="{9D8B030D-6E8A-4147-A177-3AD203B41FA5}">
                      <a16:colId xmlns:a16="http://schemas.microsoft.com/office/drawing/2014/main" val="3084249219"/>
                    </a:ext>
                  </a:extLst>
                </a:gridCol>
                <a:gridCol w="2332691">
                  <a:extLst>
                    <a:ext uri="{9D8B030D-6E8A-4147-A177-3AD203B41FA5}">
                      <a16:colId xmlns:a16="http://schemas.microsoft.com/office/drawing/2014/main" val="3508087499"/>
                    </a:ext>
                  </a:extLst>
                </a:gridCol>
              </a:tblGrid>
              <a:tr h="6622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(Q3 Q2 Q1 Q0)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Q_1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23607"/>
                  </a:ext>
                </a:extLst>
              </a:tr>
              <a:tr h="6622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0 1 0 </a:t>
                      </a:r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0559213"/>
                  </a:ext>
                </a:extLst>
              </a:tr>
              <a:tr h="6622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0 0 1 1</a:t>
                      </a:r>
                    </a:p>
                    <a:p>
                      <a:pPr algn="ctr"/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0 1 0 1</a:t>
                      </a:r>
                    </a:p>
                    <a:p>
                      <a:pPr algn="ctr"/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1 0 1 </a:t>
                      </a:r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– M</a:t>
                      </a:r>
                    </a:p>
                    <a:p>
                      <a:pPr algn="ctr"/>
                      <a:endPara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Shift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857457"/>
                  </a:ext>
                </a:extLst>
              </a:tr>
              <a:tr h="6622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1 1 1 0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1 1 1 1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1 0 1 0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0 1 0 </a:t>
                      </a:r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+ M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Shift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676991"/>
                  </a:ext>
                </a:extLst>
              </a:tr>
              <a:tr h="6622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0 0 1 0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0 1 0 1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0 0 1 </a:t>
                      </a:r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  <a:p>
                      <a:pPr algn="ctr"/>
                      <a:r>
                        <a:rPr lang="en-GB" u="sng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u="sng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– M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Shift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41220"/>
                  </a:ext>
                </a:extLst>
              </a:tr>
              <a:tr h="662226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1 1 1 0</a:t>
                      </a:r>
                    </a:p>
                    <a:p>
                      <a:pPr algn="ctr"/>
                      <a:r>
                        <a:rPr lang="en-GB" u="sng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1 1 1 1</a:t>
                      </a:r>
                      <a:endParaRPr lang="en-IN" u="sng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0 0 1 0</a:t>
                      </a:r>
                    </a:p>
                    <a:p>
                      <a:pPr algn="ctr"/>
                      <a:r>
                        <a:rPr lang="en-GB" u="sng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0 0 0 1 </a:t>
                      </a:r>
                      <a:endParaRPr lang="en-IN" u="sng" dirty="0">
                        <a:highlight>
                          <a:srgbClr val="FFFF00"/>
                        </a:highligh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A + M</a:t>
                      </a:r>
                    </a:p>
                    <a:p>
                      <a:pPr algn="ctr"/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Right Shift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429657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E6FB08C-D3BB-4252-82D5-DC4666DBD723}"/>
              </a:ext>
            </a:extLst>
          </p:cNvPr>
          <p:cNvCxnSpPr>
            <a:cxnSpLocks/>
          </p:cNvCxnSpPr>
          <p:nvPr/>
        </p:nvCxnSpPr>
        <p:spPr>
          <a:xfrm>
            <a:off x="1844674" y="3160058"/>
            <a:ext cx="0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60599F-B3B1-4C89-B896-59F07F3E6AE4}"/>
              </a:ext>
            </a:extLst>
          </p:cNvPr>
          <p:cNvCxnSpPr/>
          <p:nvPr/>
        </p:nvCxnSpPr>
        <p:spPr>
          <a:xfrm>
            <a:off x="1858122" y="3153334"/>
            <a:ext cx="161365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61913A-C000-4661-9264-8378403815EC}"/>
              </a:ext>
            </a:extLst>
          </p:cNvPr>
          <p:cNvCxnSpPr/>
          <p:nvPr/>
        </p:nvCxnSpPr>
        <p:spPr>
          <a:xfrm>
            <a:off x="1991378" y="3119717"/>
            <a:ext cx="174812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951416-4D08-43A8-9317-3778E1A5F5F6}"/>
              </a:ext>
            </a:extLst>
          </p:cNvPr>
          <p:cNvCxnSpPr/>
          <p:nvPr/>
        </p:nvCxnSpPr>
        <p:spPr>
          <a:xfrm>
            <a:off x="2139296" y="3106272"/>
            <a:ext cx="201706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B57D6D-BED0-408B-B593-31741B4538E0}"/>
              </a:ext>
            </a:extLst>
          </p:cNvPr>
          <p:cNvCxnSpPr>
            <a:cxnSpLocks/>
          </p:cNvCxnSpPr>
          <p:nvPr/>
        </p:nvCxnSpPr>
        <p:spPr>
          <a:xfrm>
            <a:off x="2393578" y="3065928"/>
            <a:ext cx="1734670" cy="44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4FC718-8E4D-43F8-975E-4C4463B5D37A}"/>
              </a:ext>
            </a:extLst>
          </p:cNvPr>
          <p:cNvCxnSpPr>
            <a:cxnSpLocks/>
          </p:cNvCxnSpPr>
          <p:nvPr/>
        </p:nvCxnSpPr>
        <p:spPr>
          <a:xfrm>
            <a:off x="4171672" y="3106272"/>
            <a:ext cx="121023" cy="309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B48F46A-C43F-41D6-9E85-30AC876A4FB2}"/>
              </a:ext>
            </a:extLst>
          </p:cNvPr>
          <p:cNvCxnSpPr/>
          <p:nvPr/>
        </p:nvCxnSpPr>
        <p:spPr>
          <a:xfrm>
            <a:off x="4325984" y="3106272"/>
            <a:ext cx="174812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6F2937-34FF-4415-82E5-85A97B33F067}"/>
              </a:ext>
            </a:extLst>
          </p:cNvPr>
          <p:cNvCxnSpPr>
            <a:cxnSpLocks/>
          </p:cNvCxnSpPr>
          <p:nvPr/>
        </p:nvCxnSpPr>
        <p:spPr>
          <a:xfrm>
            <a:off x="4541581" y="3119717"/>
            <a:ext cx="118595" cy="268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EC753E-CEEA-4C50-8222-01263E543E29}"/>
              </a:ext>
            </a:extLst>
          </p:cNvPr>
          <p:cNvCxnSpPr/>
          <p:nvPr/>
        </p:nvCxnSpPr>
        <p:spPr>
          <a:xfrm>
            <a:off x="4748961" y="3039037"/>
            <a:ext cx="1914338" cy="443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CFD071E-5973-4275-B4DF-7C990E8379F1}"/>
              </a:ext>
            </a:extLst>
          </p:cNvPr>
          <p:cNvSpPr txBox="1"/>
          <p:nvPr/>
        </p:nvSpPr>
        <p:spPr>
          <a:xfrm>
            <a:off x="127747" y="6058801"/>
            <a:ext cx="3987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in 2’s Complimentary form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AB199B-797A-4D4A-B6E2-DC4860F05E67}"/>
              </a:ext>
            </a:extLst>
          </p:cNvPr>
          <p:cNvCxnSpPr>
            <a:cxnSpLocks/>
          </p:cNvCxnSpPr>
          <p:nvPr/>
        </p:nvCxnSpPr>
        <p:spPr>
          <a:xfrm flipH="1">
            <a:off x="1721224" y="5732260"/>
            <a:ext cx="398090" cy="32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DC40114-93AC-4984-92DB-5CAA56CF763D}"/>
              </a:ext>
            </a:extLst>
          </p:cNvPr>
          <p:cNvSpPr txBox="1"/>
          <p:nvPr/>
        </p:nvSpPr>
        <p:spPr>
          <a:xfrm>
            <a:off x="5585012" y="5869075"/>
            <a:ext cx="616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want original number, again you can do 2’s compliment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4DBD06-635D-4FA0-B28A-0B1A56EC0D1A}"/>
              </a:ext>
            </a:extLst>
          </p:cNvPr>
          <p:cNvSpPr txBox="1"/>
          <p:nvPr/>
        </p:nvSpPr>
        <p:spPr>
          <a:xfrm>
            <a:off x="4477871" y="336176"/>
            <a:ext cx="5136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=&gt;  -3 * 5 = -15  (4 – bit 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 = -3 = 1 1 0 1             Q = 0 1 0 1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-M = - (-3) = 3 = 0 0 1 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2178B01-BF99-4D4F-ABE5-F51AD9850F70}"/>
              </a:ext>
            </a:extLst>
          </p:cNvPr>
          <p:cNvSpPr txBox="1"/>
          <p:nvPr/>
        </p:nvSpPr>
        <p:spPr>
          <a:xfrm>
            <a:off x="10250394" y="3482791"/>
            <a:ext cx="1757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1 1 1 1  0 0 0 1</a:t>
            </a:r>
          </a:p>
          <a:p>
            <a:endParaRPr lang="en-GB" dirty="0"/>
          </a:p>
          <a:p>
            <a:r>
              <a:rPr lang="en-GB" dirty="0"/>
              <a:t>0 0 0 0  1 1 1 0</a:t>
            </a:r>
          </a:p>
          <a:p>
            <a:r>
              <a:rPr lang="en-GB" dirty="0"/>
              <a:t>                  +  1</a:t>
            </a:r>
          </a:p>
          <a:p>
            <a:endParaRPr lang="en-GB" dirty="0"/>
          </a:p>
          <a:p>
            <a:r>
              <a:rPr lang="en-GB" dirty="0">
                <a:highlight>
                  <a:srgbClr val="00FFFF"/>
                </a:highlight>
              </a:rPr>
              <a:t>0 0 0 0  1 1 1 1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EB86226-D2DB-4D63-B2E7-1681D39FEEF8}"/>
              </a:ext>
            </a:extLst>
          </p:cNvPr>
          <p:cNvCxnSpPr/>
          <p:nvPr/>
        </p:nvCxnSpPr>
        <p:spPr>
          <a:xfrm>
            <a:off x="10302970" y="4820254"/>
            <a:ext cx="16820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8C9C07-E19E-445C-AD76-B90A9EAA52B4}"/>
              </a:ext>
            </a:extLst>
          </p:cNvPr>
          <p:cNvCxnSpPr>
            <a:stCxn id="52" idx="2"/>
          </p:cNvCxnSpPr>
          <p:nvPr/>
        </p:nvCxnSpPr>
        <p:spPr>
          <a:xfrm flipH="1">
            <a:off x="10302970" y="5237117"/>
            <a:ext cx="826339" cy="63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1211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5690-6FE5-4C15-8DC0-81C57581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177" y="578175"/>
            <a:ext cx="3115861" cy="672401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69434-A3EB-458C-9063-4B3038804E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handling of signed numbers</a:t>
            </a:r>
          </a:p>
          <a:p>
            <a:pPr algn="just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Multiplication</a:t>
            </a:r>
          </a:p>
          <a:p>
            <a:pPr algn="just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Complexity</a:t>
            </a:r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in scaling</a:t>
            </a: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 in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5239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F3D29-0749-4736-BFA5-739C2EA1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2380" y="618518"/>
            <a:ext cx="3330701" cy="68584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2A30-4A06-4FD3-99E6-48962D2474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signal processing</a:t>
            </a: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Microcontrollers and embedded systems</a:t>
            </a: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Telecommunications</a:t>
            </a:r>
          </a:p>
          <a:p>
            <a:pPr algn="just"/>
            <a:r>
              <a:rPr lang="en-IN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systems</a:t>
            </a:r>
          </a:p>
          <a:p>
            <a:pPr marL="0" indent="0" algn="just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963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204CCB-0C55-4662-9B48-B1047ADABE56}"/>
              </a:ext>
            </a:extLst>
          </p:cNvPr>
          <p:cNvSpPr txBox="1"/>
          <p:nvPr/>
        </p:nvSpPr>
        <p:spPr>
          <a:xfrm>
            <a:off x="4988859" y="658906"/>
            <a:ext cx="21246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80FCD2-FCF9-4AF9-A790-4A74646F9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04" y="1588351"/>
            <a:ext cx="10498015" cy="46107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9FDD7F-65C4-4833-855B-D5B0BCE99DFE}"/>
              </a:ext>
            </a:extLst>
          </p:cNvPr>
          <p:cNvSpPr txBox="1"/>
          <p:nvPr/>
        </p:nvSpPr>
        <p:spPr>
          <a:xfrm>
            <a:off x="4152898" y="6014428"/>
            <a:ext cx="4235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Output Wave Form for 4,8,16,32 - Bits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2698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922</TotalTime>
  <Words>607</Words>
  <Application>Microsoft Office PowerPoint</Application>
  <PresentationFormat>Widescreen</PresentationFormat>
  <Paragraphs>114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  <vt:lpstr>FLOW CHART EXPLANATION</vt:lpstr>
      <vt:lpstr>PowerPoint Presentation</vt:lpstr>
      <vt:lpstr>Advantages</vt:lpstr>
      <vt:lpstr>APPLICATIONS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Revanth kumar</dc:creator>
  <cp:lastModifiedBy>Revanth kumar</cp:lastModifiedBy>
  <cp:revision>83</cp:revision>
  <dcterms:created xsi:type="dcterms:W3CDTF">2024-10-26T04:15:04Z</dcterms:created>
  <dcterms:modified xsi:type="dcterms:W3CDTF">2024-10-28T07:42:56Z</dcterms:modified>
</cp:coreProperties>
</file>