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sldIdLst>
    <p:sldId id="256" r:id="rId2"/>
    <p:sldId id="258" r:id="rId3"/>
    <p:sldId id="257" r:id="rId4"/>
    <p:sldId id="260" r:id="rId5"/>
    <p:sldId id="261" r:id="rId6"/>
    <p:sldId id="275" r:id="rId7"/>
    <p:sldId id="265" r:id="rId8"/>
    <p:sldId id="266" r:id="rId9"/>
    <p:sldId id="267" r:id="rId10"/>
    <p:sldId id="271" r:id="rId11"/>
    <p:sldId id="268" r:id="rId12"/>
    <p:sldId id="270"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522C4-E22D-42B7-B35B-744427828CA1}" v="1" dt="2022-12-17T02:38:1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userId="ba5643b886b61780" providerId="LiveId" clId="{575522C4-E22D-42B7-B35B-744427828CA1}"/>
    <pc:docChg chg="undo custSel modSld">
      <pc:chgData name="Revanth" userId="ba5643b886b61780" providerId="LiveId" clId="{575522C4-E22D-42B7-B35B-744427828CA1}" dt="2022-12-17T02:47:28.869" v="188" actId="20577"/>
      <pc:docMkLst>
        <pc:docMk/>
      </pc:docMkLst>
      <pc:sldChg chg="modSp mod">
        <pc:chgData name="Revanth" userId="ba5643b886b61780" providerId="LiveId" clId="{575522C4-E22D-42B7-B35B-744427828CA1}" dt="2022-12-17T02:24:34.280" v="91" actId="20577"/>
        <pc:sldMkLst>
          <pc:docMk/>
          <pc:sldMk cId="4069487489" sldId="256"/>
        </pc:sldMkLst>
        <pc:spChg chg="mod">
          <ac:chgData name="Revanth" userId="ba5643b886b61780" providerId="LiveId" clId="{575522C4-E22D-42B7-B35B-744427828CA1}" dt="2022-12-17T02:24:34.280" v="91" actId="20577"/>
          <ac:spMkLst>
            <pc:docMk/>
            <pc:sldMk cId="4069487489" sldId="256"/>
            <ac:spMk id="2" creationId="{33923216-5E2E-4E66-8FDC-51A20AA236C0}"/>
          </ac:spMkLst>
        </pc:spChg>
        <pc:spChg chg="mod">
          <ac:chgData name="Revanth" userId="ba5643b886b61780" providerId="LiveId" clId="{575522C4-E22D-42B7-B35B-744427828CA1}" dt="2022-12-17T02:24:12.446" v="88" actId="20577"/>
          <ac:spMkLst>
            <pc:docMk/>
            <pc:sldMk cId="4069487489" sldId="256"/>
            <ac:spMk id="3" creationId="{495A23D8-89C1-4D63-BB09-9CD30E5738B2}"/>
          </ac:spMkLst>
        </pc:spChg>
      </pc:sldChg>
      <pc:sldChg chg="modSp mod">
        <pc:chgData name="Revanth" userId="ba5643b886b61780" providerId="LiveId" clId="{575522C4-E22D-42B7-B35B-744427828CA1}" dt="2022-12-17T02:30:08.841" v="123" actId="27636"/>
        <pc:sldMkLst>
          <pc:docMk/>
          <pc:sldMk cId="2292422052" sldId="257"/>
        </pc:sldMkLst>
        <pc:spChg chg="mod">
          <ac:chgData name="Revanth" userId="ba5643b886b61780" providerId="LiveId" clId="{575522C4-E22D-42B7-B35B-744427828CA1}" dt="2022-12-17T02:30:08.841" v="123" actId="27636"/>
          <ac:spMkLst>
            <pc:docMk/>
            <pc:sldMk cId="2292422052" sldId="257"/>
            <ac:spMk id="3" creationId="{9A2614F0-CEBF-4FA5-936C-A3AB789B889C}"/>
          </ac:spMkLst>
        </pc:spChg>
      </pc:sldChg>
      <pc:sldChg chg="modSp mod">
        <pc:chgData name="Revanth" userId="ba5643b886b61780" providerId="LiveId" clId="{575522C4-E22D-42B7-B35B-744427828CA1}" dt="2022-12-17T02:28:46.569" v="118" actId="2711"/>
        <pc:sldMkLst>
          <pc:docMk/>
          <pc:sldMk cId="126281199" sldId="258"/>
        </pc:sldMkLst>
        <pc:spChg chg="mod">
          <ac:chgData name="Revanth" userId="ba5643b886b61780" providerId="LiveId" clId="{575522C4-E22D-42B7-B35B-744427828CA1}" dt="2022-12-17T02:28:46.569" v="118" actId="2711"/>
          <ac:spMkLst>
            <pc:docMk/>
            <pc:sldMk cId="126281199" sldId="258"/>
            <ac:spMk id="3" creationId="{13188934-C5ED-4C4C-AA5F-5BC853F40A2E}"/>
          </ac:spMkLst>
        </pc:spChg>
      </pc:sldChg>
      <pc:sldChg chg="modSp mod">
        <pc:chgData name="Revanth" userId="ba5643b886b61780" providerId="LiveId" clId="{575522C4-E22D-42B7-B35B-744427828CA1}" dt="2022-12-17T02:30:33.960" v="125" actId="255"/>
        <pc:sldMkLst>
          <pc:docMk/>
          <pc:sldMk cId="4264221308" sldId="260"/>
        </pc:sldMkLst>
        <pc:spChg chg="mod">
          <ac:chgData name="Revanth" userId="ba5643b886b61780" providerId="LiveId" clId="{575522C4-E22D-42B7-B35B-744427828CA1}" dt="2022-12-17T02:30:33.960" v="125" actId="255"/>
          <ac:spMkLst>
            <pc:docMk/>
            <pc:sldMk cId="4264221308" sldId="260"/>
            <ac:spMk id="3" creationId="{265426D9-5FA8-43FF-93DF-A8B2838E2091}"/>
          </ac:spMkLst>
        </pc:spChg>
      </pc:sldChg>
      <pc:sldChg chg="modSp mod">
        <pc:chgData name="Revanth" userId="ba5643b886b61780" providerId="LiveId" clId="{575522C4-E22D-42B7-B35B-744427828CA1}" dt="2022-12-17T02:47:28.869" v="188" actId="20577"/>
        <pc:sldMkLst>
          <pc:docMk/>
          <pc:sldMk cId="2037110737" sldId="261"/>
        </pc:sldMkLst>
        <pc:spChg chg="mod">
          <ac:chgData name="Revanth" userId="ba5643b886b61780" providerId="LiveId" clId="{575522C4-E22D-42B7-B35B-744427828CA1}" dt="2022-12-17T02:47:28.869" v="188" actId="20577"/>
          <ac:spMkLst>
            <pc:docMk/>
            <pc:sldMk cId="2037110737" sldId="261"/>
            <ac:spMk id="3" creationId="{74632040-D7CD-4E78-AA70-E93145B93A16}"/>
          </ac:spMkLst>
        </pc:spChg>
      </pc:sldChg>
      <pc:sldChg chg="addSp modSp mod">
        <pc:chgData name="Revanth" userId="ba5643b886b61780" providerId="LiveId" clId="{575522C4-E22D-42B7-B35B-744427828CA1}" dt="2022-12-17T02:40:37.402" v="172" actId="1076"/>
        <pc:sldMkLst>
          <pc:docMk/>
          <pc:sldMk cId="3025681589" sldId="265"/>
        </pc:sldMkLst>
        <pc:spChg chg="add mod">
          <ac:chgData name="Revanth" userId="ba5643b886b61780" providerId="LiveId" clId="{575522C4-E22D-42B7-B35B-744427828CA1}" dt="2022-12-17T02:40:37.402" v="172" actId="1076"/>
          <ac:spMkLst>
            <pc:docMk/>
            <pc:sldMk cId="3025681589" sldId="265"/>
            <ac:spMk id="3" creationId="{43F60873-05C1-F576-93E8-FC4D137EC860}"/>
          </ac:spMkLst>
        </pc:spChg>
      </pc:sldChg>
      <pc:sldChg chg="modSp mod">
        <pc:chgData name="Revanth" userId="ba5643b886b61780" providerId="LiveId" clId="{575522C4-E22D-42B7-B35B-744427828CA1}" dt="2022-12-17T02:44:02.691" v="176" actId="20577"/>
        <pc:sldMkLst>
          <pc:docMk/>
          <pc:sldMk cId="3532074773" sldId="267"/>
        </pc:sldMkLst>
        <pc:spChg chg="mod">
          <ac:chgData name="Revanth" userId="ba5643b886b61780" providerId="LiveId" clId="{575522C4-E22D-42B7-B35B-744427828CA1}" dt="2022-12-17T02:44:02.691" v="176" actId="20577"/>
          <ac:spMkLst>
            <pc:docMk/>
            <pc:sldMk cId="3532074773" sldId="267"/>
            <ac:spMk id="3" creationId="{27A4CE1C-767D-4145-ACFC-E14716DD8480}"/>
          </ac:spMkLst>
        </pc:spChg>
      </pc:sldChg>
      <pc:sldChg chg="modSp mod">
        <pc:chgData name="Revanth" userId="ba5643b886b61780" providerId="LiveId" clId="{575522C4-E22D-42B7-B35B-744427828CA1}" dt="2022-12-17T02:35:42.681" v="144"/>
        <pc:sldMkLst>
          <pc:docMk/>
          <pc:sldMk cId="2549225012" sldId="275"/>
        </pc:sldMkLst>
        <pc:spChg chg="mod">
          <ac:chgData name="Revanth" userId="ba5643b886b61780" providerId="LiveId" clId="{575522C4-E22D-42B7-B35B-744427828CA1}" dt="2022-12-17T02:35:42.681" v="144"/>
          <ac:spMkLst>
            <pc:docMk/>
            <pc:sldMk cId="2549225012" sldId="275"/>
            <ac:spMk id="5" creationId="{44BFA0F1-42E8-076B-B9DB-2B747F72B85B}"/>
          </ac:spMkLst>
        </pc:spChg>
        <pc:picChg chg="mod">
          <ac:chgData name="Revanth" userId="ba5643b886b61780" providerId="LiveId" clId="{575522C4-E22D-42B7-B35B-744427828CA1}" dt="2022-12-17T02:35:19.022" v="130" actId="1076"/>
          <ac:picMkLst>
            <pc:docMk/>
            <pc:sldMk cId="2549225012" sldId="275"/>
            <ac:picMk id="9" creationId="{769CCA54-E2C1-9B0D-30CE-589DC216FA9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5F91E6A-CD33-44BA-B3F2-948B6A58E168}" type="datetimeFigureOut">
              <a:rPr lang="en-IN" smtClean="0"/>
              <a:t>27-12-2022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EEF5525-F1A5-41E2-842F-409747F588E8}" type="slidenum">
              <a:rPr lang="en-IN" smtClean="0"/>
              <a:t>‹#›</a:t>
            </a:fld>
            <a:endParaRPr lang="en-IN"/>
          </a:p>
        </p:txBody>
      </p:sp>
    </p:spTree>
    <p:extLst>
      <p:ext uri="{BB962C8B-B14F-4D97-AF65-F5344CB8AC3E}">
        <p14:creationId xmlns:p14="http://schemas.microsoft.com/office/powerpoint/2010/main" val="347336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1E6A-CD33-44BA-B3F2-948B6A58E168}"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6597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5F91E6A-CD33-44BA-B3F2-948B6A58E168}" type="datetimeFigureOut">
              <a:rPr lang="en-IN" smtClean="0"/>
              <a:t>27-12-2022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EEF5525-F1A5-41E2-842F-409747F588E8}" type="slidenum">
              <a:rPr lang="en-IN" smtClean="0"/>
              <a:t>‹#›</a:t>
            </a:fld>
            <a:endParaRPr lang="en-IN"/>
          </a:p>
        </p:txBody>
      </p:sp>
    </p:spTree>
    <p:extLst>
      <p:ext uri="{BB962C8B-B14F-4D97-AF65-F5344CB8AC3E}">
        <p14:creationId xmlns:p14="http://schemas.microsoft.com/office/powerpoint/2010/main" val="157277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1E6A-CD33-44BA-B3F2-948B6A58E168}"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39021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5F91E6A-CD33-44BA-B3F2-948B6A58E168}" type="datetimeFigureOut">
              <a:rPr lang="en-IN" smtClean="0"/>
              <a:t>27-12-2022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EEF5525-F1A5-41E2-842F-409747F588E8}" type="slidenum">
              <a:rPr lang="en-IN" smtClean="0"/>
              <a:t>‹#›</a:t>
            </a:fld>
            <a:endParaRPr lang="en-IN"/>
          </a:p>
        </p:txBody>
      </p:sp>
    </p:spTree>
    <p:extLst>
      <p:ext uri="{BB962C8B-B14F-4D97-AF65-F5344CB8AC3E}">
        <p14:creationId xmlns:p14="http://schemas.microsoft.com/office/powerpoint/2010/main" val="281818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91E6A-CD33-44BA-B3F2-948B6A58E168}"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233014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91E6A-CD33-44BA-B3F2-948B6A58E168}"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364763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91E6A-CD33-44BA-B3F2-948B6A58E168}"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387217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91E6A-CD33-44BA-B3F2-948B6A58E168}"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84687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5F91E6A-CD33-44BA-B3F2-948B6A58E168}" type="datetimeFigureOut">
              <a:rPr lang="en-IN" smtClean="0"/>
              <a:t>27-12-2022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EEF5525-F1A5-41E2-842F-409747F588E8}" type="slidenum">
              <a:rPr lang="en-IN" smtClean="0"/>
              <a:t>‹#›</a:t>
            </a:fld>
            <a:endParaRPr lang="en-IN"/>
          </a:p>
        </p:txBody>
      </p:sp>
    </p:spTree>
    <p:extLst>
      <p:ext uri="{BB962C8B-B14F-4D97-AF65-F5344CB8AC3E}">
        <p14:creationId xmlns:p14="http://schemas.microsoft.com/office/powerpoint/2010/main" val="133045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91E6A-CD33-44BA-B3F2-948B6A58E168}"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F5525-F1A5-41E2-842F-409747F588E8}" type="slidenum">
              <a:rPr lang="en-IN" smtClean="0"/>
              <a:t>‹#›</a:t>
            </a:fld>
            <a:endParaRPr lang="en-IN"/>
          </a:p>
        </p:txBody>
      </p:sp>
    </p:spTree>
    <p:extLst>
      <p:ext uri="{BB962C8B-B14F-4D97-AF65-F5344CB8AC3E}">
        <p14:creationId xmlns:p14="http://schemas.microsoft.com/office/powerpoint/2010/main" val="414750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60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5F91E6A-CD33-44BA-B3F2-948B6A58E168}" type="datetimeFigureOut">
              <a:rPr lang="en-IN" smtClean="0"/>
              <a:t>27-12-2022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EEF5525-F1A5-41E2-842F-409747F588E8}"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1870818"/>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t="-4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3216-5E2E-4E66-8FDC-51A20AA236C0}"/>
              </a:ext>
            </a:extLst>
          </p:cNvPr>
          <p:cNvSpPr>
            <a:spLocks noGrp="1"/>
          </p:cNvSpPr>
          <p:nvPr>
            <p:ph type="ctrTitle"/>
          </p:nvPr>
        </p:nvSpPr>
        <p:spPr>
          <a:xfrm>
            <a:off x="0" y="1189308"/>
            <a:ext cx="12192001" cy="1671863"/>
          </a:xfrm>
        </p:spPr>
        <p:txBody>
          <a:bodyPr>
            <a:normAutofit fontScale="90000"/>
          </a:bodyPr>
          <a:lstStyle/>
          <a:p>
            <a:pPr algn="ctr"/>
            <a:r>
              <a:rPr lang="en-IN" sz="4000" b="1" dirty="0">
                <a:solidFill>
                  <a:schemeClr val="bg2">
                    <a:lumMod val="10000"/>
                  </a:schemeClr>
                </a:solidFill>
                <a:latin typeface="Times New Roman" panose="02020603050405020304" pitchFamily="18" charset="0"/>
                <a:cs typeface="Times New Roman" panose="02020603050405020304" pitchFamily="18" charset="0"/>
              </a:rPr>
              <a:t>Automatic railway gate CONTROLLERsystem</a:t>
            </a:r>
            <a:br>
              <a:rPr lang="en-IN" sz="3200" dirty="0">
                <a:solidFill>
                  <a:schemeClr val="bg2">
                    <a:lumMod val="10000"/>
                  </a:schemeClr>
                </a:solidFill>
                <a:latin typeface="Times New Roman" panose="02020603050405020304" pitchFamily="18" charset="0"/>
                <a:cs typeface="Times New Roman" panose="02020603050405020304" pitchFamily="18" charset="0"/>
              </a:rPr>
            </a:br>
            <a:r>
              <a:rPr lang="en-IN" sz="2000" b="1" dirty="0">
                <a:solidFill>
                  <a:schemeClr val="bg2">
                    <a:lumMod val="10000"/>
                  </a:schemeClr>
                </a:solidFill>
                <a:latin typeface="Times New Roman" panose="02020603050405020304" pitchFamily="18" charset="0"/>
                <a:cs typeface="Times New Roman" panose="02020603050405020304" pitchFamily="18" charset="0"/>
              </a:rPr>
              <a:t>UNDER THE ESTEEMED GUIDANCE OF </a:t>
            </a:r>
            <a:br>
              <a:rPr lang="en-IN" sz="2000" dirty="0">
                <a:solidFill>
                  <a:schemeClr val="bg2">
                    <a:lumMod val="10000"/>
                  </a:schemeClr>
                </a:solidFill>
                <a:latin typeface="Times New Roman" panose="02020603050405020304" pitchFamily="18" charset="0"/>
                <a:cs typeface="Times New Roman" panose="02020603050405020304" pitchFamily="18" charset="0"/>
              </a:rPr>
            </a:br>
            <a:r>
              <a:rPr lang="en-IN" sz="2000" b="1" dirty="0">
                <a:solidFill>
                  <a:schemeClr val="bg2">
                    <a:lumMod val="10000"/>
                  </a:schemeClr>
                </a:solidFill>
                <a:latin typeface="Times New Roman" panose="02020603050405020304" pitchFamily="18" charset="0"/>
                <a:cs typeface="Times New Roman" panose="02020603050405020304" pitchFamily="18" charset="0"/>
              </a:rPr>
              <a:t>MR.K.JANAKIRAM </a:t>
            </a:r>
            <a:br>
              <a:rPr lang="en-IN" sz="2000" dirty="0">
                <a:solidFill>
                  <a:schemeClr val="bg2">
                    <a:lumMod val="10000"/>
                  </a:schemeClr>
                </a:solidFill>
                <a:latin typeface="Times New Roman" panose="02020603050405020304" pitchFamily="18" charset="0"/>
                <a:cs typeface="Times New Roman" panose="02020603050405020304" pitchFamily="18" charset="0"/>
              </a:rPr>
            </a:br>
            <a:r>
              <a:rPr lang="en-IN" sz="2000" b="1" dirty="0">
                <a:solidFill>
                  <a:schemeClr val="bg2">
                    <a:lumMod val="10000"/>
                  </a:schemeClr>
                </a:solidFill>
                <a:latin typeface="Times New Roman" panose="02020603050405020304" pitchFamily="18" charset="0"/>
                <a:cs typeface="Times New Roman" panose="02020603050405020304" pitchFamily="18" charset="0"/>
              </a:rPr>
              <a:t>ASSISTANT PROFESSOR</a:t>
            </a:r>
          </a:p>
        </p:txBody>
      </p:sp>
      <p:sp>
        <p:nvSpPr>
          <p:cNvPr id="3" name="Subtitle 2">
            <a:extLst>
              <a:ext uri="{FF2B5EF4-FFF2-40B4-BE49-F238E27FC236}">
                <a16:creationId xmlns:a16="http://schemas.microsoft.com/office/drawing/2014/main" id="{495A23D8-89C1-4D63-BB09-9CD30E5738B2}"/>
              </a:ext>
            </a:extLst>
          </p:cNvPr>
          <p:cNvSpPr>
            <a:spLocks noGrp="1"/>
          </p:cNvSpPr>
          <p:nvPr>
            <p:ph type="subTitle" idx="1"/>
          </p:nvPr>
        </p:nvSpPr>
        <p:spPr>
          <a:xfrm>
            <a:off x="5968182" y="3715325"/>
            <a:ext cx="5633883" cy="2646146"/>
          </a:xfrm>
        </p:spPr>
        <p:txBody>
          <a:bodyPr>
            <a:noAutofit/>
          </a:bodyPr>
          <a:lstStyle/>
          <a:p>
            <a:pPr algn="l"/>
            <a:r>
              <a:rPr lang="en-IN" sz="2400" dirty="0">
                <a:solidFill>
                  <a:schemeClr val="bg1">
                    <a:lumMod val="95000"/>
                  </a:schemeClr>
                </a:solidFill>
                <a:latin typeface="Times New Roman" panose="02020603050405020304" pitchFamily="18" charset="0"/>
                <a:cs typeface="Times New Roman" panose="02020603050405020304" pitchFamily="18" charset="0"/>
              </a:rPr>
              <a:t>Submitted By,</a:t>
            </a:r>
          </a:p>
          <a:p>
            <a:pPr algn="l"/>
            <a:r>
              <a:rPr lang="en-IN" sz="2000" dirty="0">
                <a:solidFill>
                  <a:schemeClr val="bg1">
                    <a:lumMod val="95000"/>
                  </a:schemeClr>
                </a:solidFill>
                <a:latin typeface="Times New Roman" panose="02020603050405020304" pitchFamily="18" charset="0"/>
                <a:cs typeface="Times New Roman" panose="02020603050405020304" pitchFamily="18" charset="0"/>
              </a:rPr>
              <a:t>D. Harsha VARDHINI                      201FA05010</a:t>
            </a:r>
          </a:p>
          <a:p>
            <a:pPr algn="l"/>
            <a:r>
              <a:rPr lang="en-IN" sz="2000" dirty="0">
                <a:solidFill>
                  <a:schemeClr val="bg1">
                    <a:lumMod val="95000"/>
                  </a:schemeClr>
                </a:solidFill>
                <a:latin typeface="Times New Roman" panose="02020603050405020304" pitchFamily="18" charset="0"/>
                <a:cs typeface="Times New Roman" panose="02020603050405020304" pitchFamily="18" charset="0"/>
              </a:rPr>
              <a:t>V. Lakshmi REVANTH KUMAR     201FA05043</a:t>
            </a:r>
          </a:p>
          <a:p>
            <a:pPr algn="l"/>
            <a:r>
              <a:rPr lang="en-IN" sz="2000" dirty="0">
                <a:solidFill>
                  <a:schemeClr val="bg1">
                    <a:lumMod val="95000"/>
                  </a:schemeClr>
                </a:solidFill>
                <a:latin typeface="Times New Roman" panose="02020603050405020304" pitchFamily="18" charset="0"/>
                <a:cs typeface="Times New Roman" panose="02020603050405020304" pitchFamily="18" charset="0"/>
              </a:rPr>
              <a:t>B.RAHUL                                              201FA05059</a:t>
            </a:r>
          </a:p>
          <a:p>
            <a:pPr algn="l"/>
            <a:r>
              <a:rPr lang="en-IN" sz="2000" dirty="0">
                <a:solidFill>
                  <a:schemeClr val="bg1">
                    <a:lumMod val="95000"/>
                  </a:schemeClr>
                </a:solidFill>
                <a:latin typeface="Times New Roman" panose="02020603050405020304" pitchFamily="18" charset="0"/>
                <a:cs typeface="Times New Roman" panose="02020603050405020304" pitchFamily="18" charset="0"/>
              </a:rPr>
              <a:t>G.BALAJI                                              211LA05021</a:t>
            </a:r>
          </a:p>
        </p:txBody>
      </p:sp>
      <p:pic>
        <p:nvPicPr>
          <p:cNvPr id="1028" name="Picture 4" descr="Automatic Railway Gate Control System with High Speed Alerting System">
            <a:extLst>
              <a:ext uri="{FF2B5EF4-FFF2-40B4-BE49-F238E27FC236}">
                <a16:creationId xmlns:a16="http://schemas.microsoft.com/office/drawing/2014/main" id="{3360E068-801F-4D59-88A0-2A1B84DA1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524" y="3715325"/>
            <a:ext cx="4447882"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8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0039-3976-4C86-9D2B-E066F61D625F}"/>
              </a:ext>
            </a:extLst>
          </p:cNvPr>
          <p:cNvSpPr>
            <a:spLocks noGrp="1"/>
          </p:cNvSpPr>
          <p:nvPr>
            <p:ph type="title"/>
          </p:nvPr>
        </p:nvSpPr>
        <p:spPr>
          <a:xfrm>
            <a:off x="581191" y="492301"/>
            <a:ext cx="11029616" cy="1013800"/>
          </a:xfrm>
        </p:spPr>
        <p:txBody>
          <a:bodyPr/>
          <a:lstStyle/>
          <a:p>
            <a:r>
              <a:rPr lang="en-IN"/>
              <a:t>                                  </a:t>
            </a:r>
            <a:r>
              <a:rPr lang="en-IN" sz="4000">
                <a:latin typeface="Arial" panose="020B0604020202020204" pitchFamily="34" charset="0"/>
                <a:cs typeface="Arial" panose="020B0604020202020204" pitchFamily="34" charset="0"/>
              </a:rPr>
              <a:t>APPLICATIONS</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A4CE1C-767D-4145-ACFC-E14716DD8480}"/>
              </a:ext>
            </a:extLst>
          </p:cNvPr>
          <p:cNvSpPr>
            <a:spLocks noGrp="1"/>
          </p:cNvSpPr>
          <p:nvPr>
            <p:ph idx="1"/>
          </p:nvPr>
        </p:nvSpPr>
        <p:spPr>
          <a:xfrm>
            <a:off x="1810139" y="2189827"/>
            <a:ext cx="8126963" cy="3678303"/>
          </a:xfrm>
          <a:effectLst>
            <a:glow rad="63500">
              <a:schemeClr val="accent1">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lvl="0">
              <a:buFont typeface="Wingdings" panose="05000000000000000000" pitchFamily="2" charset="2"/>
              <a:buChar char="Ø"/>
            </a:pPr>
            <a:r>
              <a:rPr lang="en-US" sz="2400" dirty="0">
                <a:latin typeface="Arial" panose="020B0604020202020204" pitchFamily="34" charset="0"/>
                <a:ea typeface="Kozuka Mincho Pro EL" panose="02020200000000000000" pitchFamily="18" charset="-128"/>
                <a:cs typeface="Arial" panose="020B0604020202020204" pitchFamily="34" charset="0"/>
              </a:rPr>
              <a:t>This Circuit can be used in Railway near Railway Gate.</a:t>
            </a:r>
          </a:p>
          <a:p>
            <a:pPr lvl="0">
              <a:buFont typeface="Wingdings" panose="05000000000000000000" pitchFamily="2" charset="2"/>
              <a:buChar char="Ø"/>
            </a:pPr>
            <a:r>
              <a:rPr lang="en-US" sz="2400" dirty="0">
                <a:latin typeface="Arial" panose="020B0604020202020204" pitchFamily="34" charset="0"/>
                <a:ea typeface="Kozuka Mincho Pro EL" panose="02020200000000000000" pitchFamily="18" charset="-128"/>
                <a:cs typeface="Arial" panose="020B0604020202020204" pitchFamily="34" charset="0"/>
              </a:rPr>
              <a:t>This Can be also </a:t>
            </a:r>
            <a:r>
              <a:rPr lang="en-US" sz="2400">
                <a:latin typeface="Arial" panose="020B0604020202020204" pitchFamily="34" charset="0"/>
                <a:ea typeface="Kozuka Mincho Pro EL" panose="02020200000000000000" pitchFamily="18" charset="-128"/>
                <a:cs typeface="Arial" panose="020B0604020202020204" pitchFamily="34" charset="0"/>
              </a:rPr>
              <a:t>used in </a:t>
            </a:r>
            <a:r>
              <a:rPr lang="en-US" sz="2400" dirty="0">
                <a:latin typeface="Arial" panose="020B0604020202020204" pitchFamily="34" charset="0"/>
                <a:ea typeface="Kozuka Mincho Pro EL" panose="02020200000000000000" pitchFamily="18" charset="-128"/>
                <a:cs typeface="Arial" panose="020B0604020202020204" pitchFamily="34" charset="0"/>
              </a:rPr>
              <a:t>car parking areas.</a:t>
            </a:r>
          </a:p>
          <a:p>
            <a:pPr lvl="0">
              <a:buFont typeface="Wingdings" panose="05000000000000000000" pitchFamily="2" charset="2"/>
              <a:buChar char="Ø"/>
            </a:pPr>
            <a:r>
              <a:rPr lang="en-US" sz="2400" dirty="0">
                <a:latin typeface="Arial" panose="020B0604020202020204" pitchFamily="34" charset="0"/>
                <a:ea typeface="Kozuka Mincho Pro EL" panose="02020200000000000000" pitchFamily="18" charset="-128"/>
                <a:cs typeface="Arial" panose="020B0604020202020204" pitchFamily="34" charset="0"/>
              </a:rPr>
              <a:t>This can be used security areas like military and also in own apartment.</a:t>
            </a:r>
          </a:p>
          <a:p>
            <a:endParaRPr lang="en-IN" dirty="0"/>
          </a:p>
        </p:txBody>
      </p:sp>
    </p:spTree>
    <p:extLst>
      <p:ext uri="{BB962C8B-B14F-4D97-AF65-F5344CB8AC3E}">
        <p14:creationId xmlns:p14="http://schemas.microsoft.com/office/powerpoint/2010/main" val="352492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0039-3976-4C86-9D2B-E066F61D625F}"/>
              </a:ext>
            </a:extLst>
          </p:cNvPr>
          <p:cNvSpPr>
            <a:spLocks noGrp="1"/>
          </p:cNvSpPr>
          <p:nvPr>
            <p:ph type="title"/>
          </p:nvPr>
        </p:nvSpPr>
        <p:spPr>
          <a:xfrm>
            <a:off x="581192" y="543535"/>
            <a:ext cx="11029616" cy="1013800"/>
          </a:xfrm>
        </p:spPr>
        <p:txBody>
          <a:bodyPr/>
          <a:lstStyle/>
          <a:p>
            <a:r>
              <a:rPr lang="en-IN" dirty="0"/>
              <a:t>                                  </a:t>
            </a:r>
            <a:r>
              <a:rPr lang="en-IN" sz="4000" dirty="0">
                <a:latin typeface="Arial" panose="020B0604020202020204" pitchFamily="34" charset="0"/>
                <a:cs typeface="Arial" panose="020B0604020202020204" pitchFamily="34" charset="0"/>
              </a:rPr>
              <a:t>advantages</a:t>
            </a:r>
          </a:p>
        </p:txBody>
      </p:sp>
      <p:sp>
        <p:nvSpPr>
          <p:cNvPr id="3" name="Content Placeholder 2">
            <a:extLst>
              <a:ext uri="{FF2B5EF4-FFF2-40B4-BE49-F238E27FC236}">
                <a16:creationId xmlns:a16="http://schemas.microsoft.com/office/drawing/2014/main" id="{27A4CE1C-767D-4145-ACFC-E14716DD8480}"/>
              </a:ext>
            </a:extLst>
          </p:cNvPr>
          <p:cNvSpPr>
            <a:spLocks noGrp="1"/>
          </p:cNvSpPr>
          <p:nvPr>
            <p:ph idx="1"/>
          </p:nvPr>
        </p:nvSpPr>
        <p:spPr>
          <a:xfrm>
            <a:off x="2057192" y="2192695"/>
            <a:ext cx="7741714" cy="4121770"/>
          </a:xfrm>
          <a:effectLst>
            <a:glow rad="63500">
              <a:schemeClr val="accent1">
                <a:satMod val="175000"/>
                <a:alpha val="40000"/>
              </a:schemeClr>
            </a:glow>
          </a:effectLst>
        </p:spPr>
        <p:style>
          <a:lnRef idx="2">
            <a:schemeClr val="accent3"/>
          </a:lnRef>
          <a:fillRef idx="1">
            <a:schemeClr val="lt1"/>
          </a:fillRef>
          <a:effectRef idx="0">
            <a:schemeClr val="accent3"/>
          </a:effectRef>
          <a:fontRef idx="minor">
            <a:schemeClr val="dk1"/>
          </a:fontRef>
        </p:style>
        <p:txBody>
          <a:bodyPr>
            <a:normAutofit fontScale="62500" lnSpcReduction="20000"/>
          </a:bodyPr>
          <a:lstStyle/>
          <a:p>
            <a:pPr algn="just"/>
            <a:endPar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endParaRPr>
          </a:p>
          <a:p>
            <a:pPr algn="just"/>
            <a:endPar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endParaRPr>
          </a:p>
          <a:p>
            <a:pPr algn="just"/>
            <a:endPar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endParaRPr>
          </a:p>
          <a:p>
            <a:pPr algn="just">
              <a:buFont typeface="Wingdings" panose="05000000000000000000" pitchFamily="2" charset="2"/>
              <a:buChar char="Ø"/>
            </a:pPr>
            <a:r>
              <a:rPr lang="en-US" sz="40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Prevention of accident inside the gate.</a:t>
            </a:r>
          </a:p>
          <a:p>
            <a:pPr algn="just">
              <a:buFont typeface="Wingdings" panose="05000000000000000000" pitchFamily="2" charset="2"/>
              <a:buChar char="Ø"/>
            </a:pPr>
            <a:r>
              <a:rPr lang="en-US" sz="40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Reduction of the time to wait vehicle.</a:t>
            </a:r>
          </a:p>
          <a:p>
            <a:pPr algn="just">
              <a:buFont typeface="Wingdings" panose="05000000000000000000" pitchFamily="2" charset="2"/>
              <a:buChar char="Ø"/>
            </a:pPr>
            <a:r>
              <a:rPr lang="en-US" sz="40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No need for gatekeeper.</a:t>
            </a:r>
          </a:p>
          <a:p>
            <a:pPr algn="just">
              <a:buFont typeface="Wingdings" panose="05000000000000000000" pitchFamily="2" charset="2"/>
              <a:buChar char="Ø"/>
            </a:pPr>
            <a:r>
              <a:rPr lang="en-US" sz="40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The mechanism of simple and easy to operate.</a:t>
            </a:r>
          </a:p>
          <a:p>
            <a:pPr algn="just">
              <a:buFont typeface="Wingdings" panose="05000000000000000000" pitchFamily="2" charset="2"/>
              <a:buChar char="Ø"/>
            </a:pPr>
            <a:r>
              <a:rPr lang="en-US" sz="4000" i="0" dirty="0">
                <a:solidFill>
                  <a:schemeClr val="tx1"/>
                </a:solidFill>
                <a:effectLst/>
                <a:latin typeface="Arial" panose="020B0604020202020204" pitchFamily="34" charset="0"/>
                <a:cs typeface="Arial" panose="020B0604020202020204" pitchFamily="34" charset="0"/>
              </a:rPr>
              <a:t>Human intervention at level crossings can be removed with the help of this project and many railway level crossing accidents can be prevented.</a:t>
            </a:r>
          </a:p>
          <a:p>
            <a:pPr algn="just">
              <a:buFont typeface="Wingdings" panose="05000000000000000000" pitchFamily="2" charset="2"/>
              <a:buChar char="Ø"/>
            </a:pPr>
            <a:endParaRPr lang="en-US" sz="4000" b="0" i="0" dirty="0">
              <a:solidFill>
                <a:srgbClr val="34444C"/>
              </a:solidFill>
              <a:effectLst/>
              <a:latin typeface="Open Sans" panose="020B0606030504020204" pitchFamily="34" charset="0"/>
            </a:endParaRPr>
          </a:p>
          <a:p>
            <a:pPr algn="just"/>
            <a:endParaRPr lang="en-US" sz="1800" dirty="0">
              <a:latin typeface="Kozuka Mincho Pro EL" panose="02020200000000000000" pitchFamily="18" charset="-128"/>
              <a:ea typeface="Kozuka Mincho Pro EL" panose="02020200000000000000" pitchFamily="18" charset="-128"/>
            </a:endParaRPr>
          </a:p>
          <a:p>
            <a:endParaRPr lang="en-IN" dirty="0"/>
          </a:p>
        </p:txBody>
      </p:sp>
    </p:spTree>
    <p:extLst>
      <p:ext uri="{BB962C8B-B14F-4D97-AF65-F5344CB8AC3E}">
        <p14:creationId xmlns:p14="http://schemas.microsoft.com/office/powerpoint/2010/main" val="194363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0039-3976-4C86-9D2B-E066F61D625F}"/>
              </a:ext>
            </a:extLst>
          </p:cNvPr>
          <p:cNvSpPr>
            <a:spLocks noGrp="1"/>
          </p:cNvSpPr>
          <p:nvPr>
            <p:ph type="title"/>
          </p:nvPr>
        </p:nvSpPr>
        <p:spPr>
          <a:xfrm>
            <a:off x="581192" y="534205"/>
            <a:ext cx="11029616" cy="1013800"/>
          </a:xfrm>
        </p:spPr>
        <p:txBody>
          <a:bodyPr/>
          <a:lstStyle/>
          <a:p>
            <a:r>
              <a:rPr lang="en-IN" dirty="0"/>
              <a:t>                                  </a:t>
            </a:r>
            <a:r>
              <a:rPr lang="en-IN"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7A4CE1C-767D-4145-ACFC-E14716DD8480}"/>
              </a:ext>
            </a:extLst>
          </p:cNvPr>
          <p:cNvSpPr>
            <a:spLocks noGrp="1"/>
          </p:cNvSpPr>
          <p:nvPr>
            <p:ph idx="1"/>
          </p:nvPr>
        </p:nvSpPr>
        <p:spPr>
          <a:xfrm>
            <a:off x="1178352" y="2301794"/>
            <a:ext cx="9607837" cy="3678303"/>
          </a:xfrm>
        </p:spPr>
        <p:txBody>
          <a:bodyPr>
            <a:noAutofit/>
          </a:bodyPr>
          <a:lstStyle/>
          <a:p>
            <a:pPr algn="just">
              <a:buFont typeface="Wingdings" panose="05000000000000000000" pitchFamily="2" charset="2"/>
              <a:buChar char="q"/>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In this project, we have used simple equipment that is more economic rather than the system which is available in the current railway gate controlling system.</a:t>
            </a:r>
          </a:p>
          <a:p>
            <a:pPr algn="just">
              <a:buFont typeface="Wingdings" panose="05000000000000000000" pitchFamily="2" charset="2"/>
              <a:buChar char="q"/>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Since the design is completely automated it can be used in remote villages where no station master or line man is present. Railway sensors are placed at two sides of gate. It is used to sense the arrival and departure of the train.</a:t>
            </a:r>
          </a:p>
          <a:p>
            <a:pPr algn="just">
              <a:buFont typeface="Wingdings" panose="05000000000000000000" pitchFamily="2" charset="2"/>
              <a:buChar char="q"/>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Automatic gate control system offers an effective way to reduce the occurrence of railway accidents. This system can contribute a lot of benefit either to the road users or to the railway management</a:t>
            </a:r>
            <a:r>
              <a:rPr lang="en-US" sz="2400" dirty="0">
                <a:latin typeface="Arial" panose="020B0604020202020204" pitchFamily="34" charset="0"/>
                <a:ea typeface="Kozuka Mincho Pro EL" panose="02020200000000000000" pitchFamily="18" charset="-128"/>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408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970F-1294-4C96-B264-F82441F83996}"/>
              </a:ext>
            </a:extLst>
          </p:cNvPr>
          <p:cNvSpPr>
            <a:spLocks noGrp="1"/>
          </p:cNvSpPr>
          <p:nvPr>
            <p:ph type="title"/>
          </p:nvPr>
        </p:nvSpPr>
        <p:spPr>
          <a:xfrm>
            <a:off x="581192" y="576276"/>
            <a:ext cx="11029616" cy="1013800"/>
          </a:xfrm>
        </p:spPr>
        <p:txBody>
          <a:bodyPr/>
          <a:lstStyle/>
          <a:p>
            <a:r>
              <a:rPr lang="en-IN" dirty="0"/>
              <a:t>                                 </a:t>
            </a:r>
            <a:r>
              <a:rPr lang="en-IN" sz="4000"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DE20CC06-05EE-4CA7-8059-AC37F09A1359}"/>
              </a:ext>
            </a:extLst>
          </p:cNvPr>
          <p:cNvSpPr>
            <a:spLocks noGrp="1"/>
          </p:cNvSpPr>
          <p:nvPr>
            <p:ph idx="1"/>
          </p:nvPr>
        </p:nvSpPr>
        <p:spPr>
          <a:xfrm>
            <a:off x="730794" y="2261055"/>
            <a:ext cx="10730412" cy="4104644"/>
          </a:xfrm>
        </p:spPr>
        <p:txBody>
          <a:bodyPr>
            <a:noAutofit/>
          </a:bodyPr>
          <a:lstStyle/>
          <a:p>
            <a:pPr marL="0" indent="0" algn="just">
              <a:buNone/>
            </a:pPr>
            <a:r>
              <a:rPr lang="en-IN" sz="2000" dirty="0">
                <a:solidFill>
                  <a:schemeClr val="tx1"/>
                </a:solidFill>
                <a:latin typeface="Arial" panose="020B0604020202020204" pitchFamily="34" charset="0"/>
                <a:cs typeface="Arial" panose="020B0604020202020204" pitchFamily="34" charset="0"/>
              </a:rPr>
              <a:t>[1] </a:t>
            </a:r>
            <a:r>
              <a:rPr lang="en-IN" sz="2000" dirty="0" err="1">
                <a:solidFill>
                  <a:schemeClr val="tx1"/>
                </a:solidFill>
                <a:latin typeface="Arial" panose="020B0604020202020204" pitchFamily="34" charset="0"/>
                <a:cs typeface="Arial" panose="020B0604020202020204" pitchFamily="34" charset="0"/>
              </a:rPr>
              <a:t>J.Banuchandar</a:t>
            </a:r>
            <a:r>
              <a:rPr lang="en-IN" sz="2000" dirty="0">
                <a:solidFill>
                  <a:schemeClr val="tx1"/>
                </a:solidFill>
                <a:latin typeface="Arial" panose="020B0604020202020204" pitchFamily="34" charset="0"/>
                <a:cs typeface="Arial" panose="020B0604020202020204" pitchFamily="34" charset="0"/>
              </a:rPr>
              <a:t> , </a:t>
            </a:r>
            <a:r>
              <a:rPr lang="en-IN" sz="2000" dirty="0" err="1">
                <a:solidFill>
                  <a:schemeClr val="tx1"/>
                </a:solidFill>
                <a:latin typeface="Arial" panose="020B0604020202020204" pitchFamily="34" charset="0"/>
                <a:cs typeface="Arial" panose="020B0604020202020204" pitchFamily="34" charset="0"/>
              </a:rPr>
              <a:t>V.Kaliraj</a:t>
            </a:r>
            <a:r>
              <a:rPr lang="en-IN" sz="2000" dirty="0">
                <a:solidFill>
                  <a:schemeClr val="tx1"/>
                </a:solidFill>
                <a:latin typeface="Arial" panose="020B0604020202020204" pitchFamily="34" charset="0"/>
                <a:cs typeface="Arial" panose="020B0604020202020204" pitchFamily="34" charset="0"/>
              </a:rPr>
              <a:t> , </a:t>
            </a:r>
            <a:r>
              <a:rPr lang="en-IN" sz="2000" dirty="0" err="1">
                <a:solidFill>
                  <a:schemeClr val="tx1"/>
                </a:solidFill>
                <a:latin typeface="Arial" panose="020B0604020202020204" pitchFamily="34" charset="0"/>
                <a:cs typeface="Arial" panose="020B0604020202020204" pitchFamily="34" charset="0"/>
              </a:rPr>
              <a:t>P.Balasubramanian</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S.Deepa</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N.Thamilarasi</a:t>
            </a:r>
            <a:r>
              <a:rPr lang="en-IN" sz="2000" dirty="0">
                <a:solidFill>
                  <a:schemeClr val="tx1"/>
                </a:solidFill>
                <a:latin typeface="Arial" panose="020B0604020202020204" pitchFamily="34" charset="0"/>
                <a:cs typeface="Arial" panose="020B0604020202020204" pitchFamily="34" charset="0"/>
              </a:rPr>
              <a:t> , “AUTOMATED UNMANNED RAILWAY LEVEL CROSSING SYSTEM”. International Journal of Modern Engineering Research (IJMER) www.ijmer.com Vol.2, Issue.1, Jan-Feb 2012 pp-458-463 ISSN: 2249-6645.</a:t>
            </a:r>
          </a:p>
          <a:p>
            <a:pPr marL="0" indent="0" algn="just">
              <a:buNone/>
            </a:pPr>
            <a:r>
              <a:rPr lang="en-IN" sz="2000" dirty="0">
                <a:solidFill>
                  <a:schemeClr val="tx1"/>
                </a:solidFill>
                <a:latin typeface="Arial" panose="020B0604020202020204" pitchFamily="34" charset="0"/>
                <a:cs typeface="Arial" panose="020B0604020202020204" pitchFamily="34" charset="0"/>
              </a:rPr>
              <a:t>[2] Ahmed Salih Mahdi, Al-</a:t>
            </a:r>
            <a:r>
              <a:rPr lang="en-IN" sz="2000" dirty="0" err="1">
                <a:solidFill>
                  <a:schemeClr val="tx1"/>
                </a:solidFill>
                <a:latin typeface="Arial" panose="020B0604020202020204" pitchFamily="34" charset="0"/>
                <a:cs typeface="Arial" panose="020B0604020202020204" pitchFamily="34" charset="0"/>
              </a:rPr>
              <a:t>Zuhairi</a:t>
            </a:r>
            <a:r>
              <a:rPr lang="en-IN" sz="2000" dirty="0">
                <a:solidFill>
                  <a:schemeClr val="tx1"/>
                </a:solidFill>
                <a:latin typeface="Arial" panose="020B0604020202020204" pitchFamily="34" charset="0"/>
                <a:cs typeface="Arial" panose="020B0604020202020204" pitchFamily="34" charset="0"/>
              </a:rPr>
              <a:t>, “Automatic Railway Gate and Crossing Control based Sensors &amp; Microcontroller” International Journal of Computer Trends and Technology (IJCTT) – volume 4 Issue 7–July 2013.</a:t>
            </a:r>
          </a:p>
          <a:p>
            <a:pPr marL="0" indent="0" algn="just">
              <a:buNone/>
            </a:pPr>
            <a:r>
              <a:rPr lang="en-IN" sz="2000" dirty="0">
                <a:solidFill>
                  <a:schemeClr val="tx1"/>
                </a:solidFill>
                <a:latin typeface="Arial" panose="020B0604020202020204" pitchFamily="34" charset="0"/>
                <a:cs typeface="Arial" panose="020B0604020202020204" pitchFamily="34" charset="0"/>
              </a:rPr>
              <a:t>[3] Subrata Biswas, </a:t>
            </a:r>
            <a:r>
              <a:rPr lang="en-IN" sz="2000" dirty="0" err="1">
                <a:solidFill>
                  <a:schemeClr val="tx1"/>
                </a:solidFill>
                <a:latin typeface="Arial" panose="020B0604020202020204" pitchFamily="34" charset="0"/>
                <a:cs typeface="Arial" panose="020B0604020202020204" pitchFamily="34" charset="0"/>
              </a:rPr>
              <a:t>Rafiul</a:t>
            </a:r>
            <a:r>
              <a:rPr lang="en-IN" sz="2000" dirty="0">
                <a:solidFill>
                  <a:schemeClr val="tx1"/>
                </a:solidFill>
                <a:latin typeface="Arial" panose="020B0604020202020204" pitchFamily="34" charset="0"/>
                <a:cs typeface="Arial" panose="020B0604020202020204" pitchFamily="34" charset="0"/>
              </a:rPr>
              <a:t> Hoque Bhuiyan, </a:t>
            </a:r>
            <a:r>
              <a:rPr lang="en-IN" sz="2000" dirty="0" err="1">
                <a:solidFill>
                  <a:schemeClr val="tx1"/>
                </a:solidFill>
                <a:latin typeface="Arial" panose="020B0604020202020204" pitchFamily="34" charset="0"/>
                <a:cs typeface="Arial" panose="020B0604020202020204" pitchFamily="34" charset="0"/>
              </a:rPr>
              <a:t>Samiul</a:t>
            </a:r>
            <a:r>
              <a:rPr lang="en-IN" sz="2000" dirty="0">
                <a:solidFill>
                  <a:schemeClr val="tx1"/>
                </a:solidFill>
                <a:latin typeface="Arial" panose="020B0604020202020204" pitchFamily="34" charset="0"/>
                <a:cs typeface="Arial" panose="020B0604020202020204" pitchFamily="34" charset="0"/>
              </a:rPr>
              <a:t> Hoque, </a:t>
            </a:r>
            <a:r>
              <a:rPr lang="en-IN" sz="2000" dirty="0" err="1">
                <a:solidFill>
                  <a:schemeClr val="tx1"/>
                </a:solidFill>
                <a:latin typeface="Arial" panose="020B0604020202020204" pitchFamily="34" charset="0"/>
                <a:cs typeface="Arial" panose="020B0604020202020204" pitchFamily="34" charset="0"/>
              </a:rPr>
              <a:t>Robiul</a:t>
            </a:r>
            <a:r>
              <a:rPr lang="en-IN" sz="2000" dirty="0">
                <a:solidFill>
                  <a:schemeClr val="tx1"/>
                </a:solidFill>
                <a:latin typeface="Arial" panose="020B0604020202020204" pitchFamily="34" charset="0"/>
                <a:cs typeface="Arial" panose="020B0604020202020204" pitchFamily="34" charset="0"/>
              </a:rPr>
              <a:t> Hasan, </a:t>
            </a:r>
            <a:r>
              <a:rPr lang="en-IN" sz="2000" dirty="0" err="1">
                <a:solidFill>
                  <a:schemeClr val="tx1"/>
                </a:solidFill>
                <a:latin typeface="Arial" panose="020B0604020202020204" pitchFamily="34" charset="0"/>
                <a:cs typeface="Arial" panose="020B0604020202020204" pitchFamily="34" charset="0"/>
              </a:rPr>
              <a:t>Tanzila</a:t>
            </a:r>
            <a:r>
              <a:rPr lang="en-IN" sz="2000" dirty="0">
                <a:solidFill>
                  <a:schemeClr val="tx1"/>
                </a:solidFill>
                <a:latin typeface="Arial" panose="020B0604020202020204" pitchFamily="34" charset="0"/>
                <a:cs typeface="Arial" panose="020B0604020202020204" pitchFamily="34" charset="0"/>
              </a:rPr>
              <a:t> Nusrat Khan, “Pressure Sensed Fast Response Anti-Collision System for Automated Railway Gate Control, " American Journal of Engineering Research (AJER) e-ISSN : 2320-0847 p-ISSN : 2320-0936 Volume02, Issue-11, pp-163-173.</a:t>
            </a:r>
          </a:p>
          <a:p>
            <a:pPr marL="0" indent="0" algn="just">
              <a:buNone/>
            </a:pPr>
            <a:r>
              <a:rPr lang="en-IN" sz="2000" dirty="0">
                <a:solidFill>
                  <a:schemeClr val="tx1"/>
                </a:solidFill>
                <a:latin typeface="Arial" panose="020B0604020202020204" pitchFamily="34" charset="0"/>
                <a:cs typeface="Arial" panose="020B0604020202020204" pitchFamily="34" charset="0"/>
              </a:rPr>
              <a:t>[4] Sandhya </a:t>
            </a:r>
            <a:r>
              <a:rPr lang="en-IN" sz="2000" dirty="0" err="1">
                <a:solidFill>
                  <a:schemeClr val="tx1"/>
                </a:solidFill>
                <a:latin typeface="Arial" panose="020B0604020202020204" pitchFamily="34" charset="0"/>
                <a:cs typeface="Arial" panose="020B0604020202020204" pitchFamily="34" charset="0"/>
              </a:rPr>
              <a:t>gautam</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sandip</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nemade</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teena</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sakla</a:t>
            </a:r>
            <a:r>
              <a:rPr lang="en-IN" sz="2000" dirty="0">
                <a:solidFill>
                  <a:schemeClr val="tx1"/>
                </a:solidFill>
                <a:latin typeface="Arial" panose="020B0604020202020204" pitchFamily="34" charset="0"/>
                <a:cs typeface="Arial" panose="020B0604020202020204" pitchFamily="34" charset="0"/>
              </a:rPr>
              <a:t>. simulation of an anti-</a:t>
            </a:r>
            <a:r>
              <a:rPr lang="en-IN" sz="2000" dirty="0" err="1">
                <a:solidFill>
                  <a:schemeClr val="tx1"/>
                </a:solidFill>
                <a:latin typeface="Arial" panose="020B0604020202020204" pitchFamily="34" charset="0"/>
                <a:cs typeface="Arial" panose="020B0604020202020204" pitchFamily="34" charset="0"/>
              </a:rPr>
              <a:t>collisionsystem</a:t>
            </a:r>
            <a:r>
              <a:rPr lang="en-IN" sz="2000" dirty="0">
                <a:solidFill>
                  <a:schemeClr val="tx1"/>
                </a:solidFill>
                <a:latin typeface="Arial" panose="020B0604020202020204" pitchFamily="34" charset="0"/>
                <a:cs typeface="Arial" panose="020B0604020202020204" pitchFamily="34" charset="0"/>
              </a:rPr>
              <a:t> on same track for railways. International Journal of Engineering and Technology, vol. 2(9), page 4832-4837,2010.</a:t>
            </a:r>
          </a:p>
        </p:txBody>
      </p:sp>
    </p:spTree>
    <p:extLst>
      <p:ext uri="{BB962C8B-B14F-4D97-AF65-F5344CB8AC3E}">
        <p14:creationId xmlns:p14="http://schemas.microsoft.com/office/powerpoint/2010/main" val="290586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31843-A2A4-479E-80B6-CDB9C950DCDD}"/>
              </a:ext>
            </a:extLst>
          </p:cNvPr>
          <p:cNvSpPr txBox="1"/>
          <p:nvPr/>
        </p:nvSpPr>
        <p:spPr>
          <a:xfrm>
            <a:off x="3032449" y="1870788"/>
            <a:ext cx="5468184" cy="36317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1500" dirty="0">
                <a:ln w="0"/>
                <a:solidFill>
                  <a:schemeClr val="accent1"/>
                </a:solidFill>
                <a:effectLst>
                  <a:outerShdw blurRad="50800" dist="38100" dir="5400000" algn="t" rotWithShape="0">
                    <a:prstClr val="black">
                      <a:alpha val="40000"/>
                    </a:prstClr>
                  </a:outerShdw>
                </a:effectLst>
                <a:latin typeface="David" panose="020E0502060401010101" pitchFamily="34" charset="-79"/>
                <a:cs typeface="David" panose="020E0502060401010101" pitchFamily="34" charset="-79"/>
              </a:rPr>
              <a:t>Thank You</a:t>
            </a:r>
          </a:p>
        </p:txBody>
      </p:sp>
    </p:spTree>
    <p:extLst>
      <p:ext uri="{BB962C8B-B14F-4D97-AF65-F5344CB8AC3E}">
        <p14:creationId xmlns:p14="http://schemas.microsoft.com/office/powerpoint/2010/main" val="415698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89BD-CA30-47B6-AA9F-3EC7CACE9B3B}"/>
              </a:ext>
            </a:extLst>
          </p:cNvPr>
          <p:cNvSpPr>
            <a:spLocks noGrp="1"/>
          </p:cNvSpPr>
          <p:nvPr>
            <p:ph type="title"/>
          </p:nvPr>
        </p:nvSpPr>
        <p:spPr>
          <a:xfrm>
            <a:off x="1419225" y="714479"/>
            <a:ext cx="9852427" cy="876196"/>
          </a:xfrm>
        </p:spPr>
        <p:txBody>
          <a:bodyPr>
            <a:normAutofit/>
          </a:bodyPr>
          <a:lstStyle/>
          <a:p>
            <a:r>
              <a:rPr lang="en-IN" dirty="0"/>
              <a:t>                                  </a:t>
            </a:r>
            <a:r>
              <a:rPr lang="en-IN" sz="4000" dirty="0"/>
              <a:t>ABSTRACT</a:t>
            </a:r>
          </a:p>
        </p:txBody>
      </p:sp>
      <p:sp>
        <p:nvSpPr>
          <p:cNvPr id="3" name="Content Placeholder 2">
            <a:extLst>
              <a:ext uri="{FF2B5EF4-FFF2-40B4-BE49-F238E27FC236}">
                <a16:creationId xmlns:a16="http://schemas.microsoft.com/office/drawing/2014/main" id="{13188934-C5ED-4C4C-AA5F-5BC853F40A2E}"/>
              </a:ext>
            </a:extLst>
          </p:cNvPr>
          <p:cNvSpPr>
            <a:spLocks noGrp="1"/>
          </p:cNvSpPr>
          <p:nvPr>
            <p:ph idx="1"/>
          </p:nvPr>
        </p:nvSpPr>
        <p:spPr>
          <a:xfrm>
            <a:off x="1203124" y="2276475"/>
            <a:ext cx="9785752" cy="4324350"/>
          </a:xfrm>
        </p:spPr>
        <p:txBody>
          <a:bodyPr>
            <a:normAutofit/>
          </a:bodyPr>
          <a:lstStyle/>
          <a:p>
            <a:pPr algn="just"/>
            <a:r>
              <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rPr>
              <a:t>There has been a increase in the road traffic as well as the rail traffic, accidents at level crossing has increased and this has caused the concern for the Bangladesh railways. In this project we are proposing a simple solution for the level crossing in which we fix the IR sensing system for detecting the train. By employing the automatic railway gate control at the level crossing the arrival of the train is detected by the sensors placed near to the gate. Hence, the time for which it is closed is less compared to the manually operated gates. </a:t>
            </a:r>
          </a:p>
          <a:p>
            <a:endParaRPr lang="en-IN" dirty="0"/>
          </a:p>
        </p:txBody>
      </p:sp>
    </p:spTree>
    <p:extLst>
      <p:ext uri="{BB962C8B-B14F-4D97-AF65-F5344CB8AC3E}">
        <p14:creationId xmlns:p14="http://schemas.microsoft.com/office/powerpoint/2010/main" val="12628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4E86-2D58-4D4A-A916-80DE4DE93A29}"/>
              </a:ext>
            </a:extLst>
          </p:cNvPr>
          <p:cNvSpPr>
            <a:spLocks noGrp="1"/>
          </p:cNvSpPr>
          <p:nvPr>
            <p:ph type="title"/>
          </p:nvPr>
        </p:nvSpPr>
        <p:spPr>
          <a:xfrm>
            <a:off x="219242" y="616431"/>
            <a:ext cx="11029616" cy="1013800"/>
          </a:xfrm>
        </p:spPr>
        <p:txBody>
          <a:bodyPr/>
          <a:lstStyle/>
          <a:p>
            <a:r>
              <a:rPr lang="en-IN" dirty="0"/>
              <a:t>                                         </a:t>
            </a:r>
            <a:r>
              <a:rPr lang="en-IN" sz="4000" dirty="0"/>
              <a:t>introduction</a:t>
            </a:r>
          </a:p>
        </p:txBody>
      </p:sp>
      <p:sp>
        <p:nvSpPr>
          <p:cNvPr id="3" name="Content Placeholder 2">
            <a:extLst>
              <a:ext uri="{FF2B5EF4-FFF2-40B4-BE49-F238E27FC236}">
                <a16:creationId xmlns:a16="http://schemas.microsoft.com/office/drawing/2014/main" id="{9A2614F0-CEBF-4FA5-936C-A3AB789B889C}"/>
              </a:ext>
            </a:extLst>
          </p:cNvPr>
          <p:cNvSpPr>
            <a:spLocks noGrp="1"/>
          </p:cNvSpPr>
          <p:nvPr>
            <p:ph idx="1"/>
          </p:nvPr>
        </p:nvSpPr>
        <p:spPr>
          <a:xfrm>
            <a:off x="1171575" y="2295525"/>
            <a:ext cx="9686926" cy="3946043"/>
          </a:xfrm>
        </p:spPr>
        <p:txBody>
          <a:bodyPr>
            <a:normAutofit/>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rPr>
              <a:t>Level crossing is the area where the rail line intersects with the road which is used by transportation or other vehicles. </a:t>
            </a:r>
          </a:p>
          <a:p>
            <a:pPr algn="just">
              <a:buFont typeface="Wingdings" panose="05000000000000000000" pitchFamily="2" charset="2"/>
              <a:buChar char="v"/>
            </a:pPr>
            <a:r>
              <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rPr>
              <a:t>To prevent accidents and </a:t>
            </a:r>
            <a:r>
              <a:rPr lang="en-US" sz="24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reduce the risk of human errors ,we are introducing the automated safety </a:t>
            </a:r>
            <a:r>
              <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rPr>
              <a:t>system named “Level Crossing” has been developed </a:t>
            </a:r>
            <a:r>
              <a:rPr lang="en-US" sz="2400" i="0" dirty="0">
                <a:solidFill>
                  <a:schemeClr val="tx1"/>
                </a:solidFill>
                <a:effectLst/>
                <a:latin typeface="Times New Roman" panose="02020603050405020304" pitchFamily="18" charset="0"/>
                <a:ea typeface="Kozuka Mincho Pro EL" panose="02020200000000000000"/>
                <a:cs typeface="Times New Roman" panose="02020603050405020304" pitchFamily="18" charset="0"/>
              </a:rPr>
              <a:t>which help in automatically opening and closing the railway gate upon detecting arrival or departure of the train.</a:t>
            </a:r>
            <a:endPar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endParaRPr>
          </a:p>
          <a:p>
            <a:pPr algn="just">
              <a:buFont typeface="Wingdings" panose="05000000000000000000" pitchFamily="2" charset="2"/>
              <a:buChar char="v"/>
            </a:pPr>
            <a:r>
              <a:rPr lang="en-US" sz="2400" dirty="0">
                <a:solidFill>
                  <a:schemeClr val="tx1"/>
                </a:solidFill>
                <a:latin typeface="Times New Roman" panose="02020603050405020304" pitchFamily="18" charset="0"/>
                <a:ea typeface="Kozuka Mincho Pro EL" panose="02020200000000000000"/>
                <a:cs typeface="Times New Roman" panose="02020603050405020304" pitchFamily="18" charset="0"/>
              </a:rPr>
              <a:t> Manual control, where the railway gate or level crossing is opened or closed by a gateman who was informed from the nearest railway station about the arrival of a train is not errors free. </a:t>
            </a:r>
          </a:p>
          <a:p>
            <a:pPr marL="0" indent="0">
              <a:buNone/>
            </a:pPr>
            <a:endParaRPr lang="en-IN" dirty="0"/>
          </a:p>
        </p:txBody>
      </p:sp>
    </p:spTree>
    <p:extLst>
      <p:ext uri="{BB962C8B-B14F-4D97-AF65-F5344CB8AC3E}">
        <p14:creationId xmlns:p14="http://schemas.microsoft.com/office/powerpoint/2010/main" val="229242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CCB9-7DB8-4E66-950B-40C920E3BFF2}"/>
              </a:ext>
            </a:extLst>
          </p:cNvPr>
          <p:cNvSpPr>
            <a:spLocks noGrp="1"/>
          </p:cNvSpPr>
          <p:nvPr>
            <p:ph type="title"/>
          </p:nvPr>
        </p:nvSpPr>
        <p:spPr>
          <a:xfrm>
            <a:off x="581192" y="606906"/>
            <a:ext cx="11029616" cy="1013800"/>
          </a:xfrm>
        </p:spPr>
        <p:txBody>
          <a:bodyPr>
            <a:normAutofit/>
          </a:bodyPr>
          <a:lstStyle/>
          <a:p>
            <a:r>
              <a:rPr lang="en-IN" sz="4000" dirty="0"/>
              <a:t>                          OBJECTIVES</a:t>
            </a:r>
          </a:p>
        </p:txBody>
      </p:sp>
      <p:sp>
        <p:nvSpPr>
          <p:cNvPr id="3" name="Content Placeholder 2">
            <a:extLst>
              <a:ext uri="{FF2B5EF4-FFF2-40B4-BE49-F238E27FC236}">
                <a16:creationId xmlns:a16="http://schemas.microsoft.com/office/drawing/2014/main" id="{265426D9-5FA8-43FF-93DF-A8B2838E2091}"/>
              </a:ext>
            </a:extLst>
          </p:cNvPr>
          <p:cNvSpPr>
            <a:spLocks noGrp="1"/>
          </p:cNvSpPr>
          <p:nvPr>
            <p:ph idx="1"/>
          </p:nvPr>
        </p:nvSpPr>
        <p:spPr>
          <a:xfrm>
            <a:off x="1389042" y="2192715"/>
            <a:ext cx="9126559" cy="4058379"/>
          </a:xfrm>
          <a:ln/>
        </p:spPr>
        <p:style>
          <a:lnRef idx="2">
            <a:schemeClr val="accent2"/>
          </a:lnRef>
          <a:fillRef idx="1">
            <a:schemeClr val="lt1"/>
          </a:fillRef>
          <a:effectRef idx="0">
            <a:schemeClr val="accent2"/>
          </a:effectRef>
          <a:fontRef idx="minor">
            <a:schemeClr val="dk1"/>
          </a:fontRef>
        </p:style>
        <p:txBody>
          <a:bodyPr>
            <a:normAutofit/>
          </a:bodyPr>
          <a:lstStyle/>
          <a:p>
            <a:pPr>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develop an automated level crossing system.</a:t>
            </a:r>
          </a:p>
          <a:p>
            <a:pPr>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reduce human error.</a:t>
            </a:r>
          </a:p>
          <a:p>
            <a:pPr lvl="0">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reduce maintenance cost.</a:t>
            </a:r>
          </a:p>
          <a:p>
            <a:pPr lvl="0" algn="just">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reduce accident.</a:t>
            </a:r>
          </a:p>
          <a:p>
            <a:pPr lvl="0">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increase the reliability of the level crossing system.</a:t>
            </a:r>
          </a:p>
          <a:p>
            <a:pPr lvl="0">
              <a:buFont typeface="Wingdings" panose="05000000000000000000" pitchFamily="2" charset="2"/>
              <a:buChar char="Ø"/>
            </a:pPr>
            <a:r>
              <a:rPr lang="en-US" sz="2800" dirty="0">
                <a:solidFill>
                  <a:schemeClr val="tx1"/>
                </a:solidFill>
                <a:latin typeface="Times New Roman" panose="02020603050405020304" pitchFamily="18" charset="0"/>
                <a:ea typeface="Kozuka Mincho Pro EL" panose="02020200000000000000" pitchFamily="18" charset="-128"/>
                <a:cs typeface="Times New Roman" panose="02020603050405020304" pitchFamily="18" charset="0"/>
              </a:rPr>
              <a:t>To reduce operation time</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22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072C-B23C-4F8E-9235-E353CFF6892F}"/>
              </a:ext>
            </a:extLst>
          </p:cNvPr>
          <p:cNvSpPr>
            <a:spLocks noGrp="1"/>
          </p:cNvSpPr>
          <p:nvPr>
            <p:ph type="title"/>
          </p:nvPr>
        </p:nvSpPr>
        <p:spPr>
          <a:xfrm>
            <a:off x="581192" y="585370"/>
            <a:ext cx="11029616" cy="1013800"/>
          </a:xfrm>
        </p:spPr>
        <p:txBody>
          <a:bodyPr/>
          <a:lstStyle/>
          <a:p>
            <a:r>
              <a:rPr lang="en-IN" dirty="0"/>
              <a:t>                 </a:t>
            </a:r>
            <a:r>
              <a:rPr lang="en-IN" sz="4000" dirty="0"/>
              <a:t>hardware used in this project</a:t>
            </a:r>
            <a:endParaRPr lang="en-IN" dirty="0"/>
          </a:p>
        </p:txBody>
      </p:sp>
      <p:sp>
        <p:nvSpPr>
          <p:cNvPr id="3" name="Content Placeholder 2">
            <a:extLst>
              <a:ext uri="{FF2B5EF4-FFF2-40B4-BE49-F238E27FC236}">
                <a16:creationId xmlns:a16="http://schemas.microsoft.com/office/drawing/2014/main" id="{74632040-D7CD-4E78-AA70-E93145B93A16}"/>
              </a:ext>
            </a:extLst>
          </p:cNvPr>
          <p:cNvSpPr>
            <a:spLocks noGrp="1"/>
          </p:cNvSpPr>
          <p:nvPr>
            <p:ph idx="1"/>
          </p:nvPr>
        </p:nvSpPr>
        <p:spPr>
          <a:xfrm>
            <a:off x="871389" y="1983920"/>
            <a:ext cx="4571833" cy="4592331"/>
          </a:xfr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Autofit/>
          </a:bodyPr>
          <a:lstStyle/>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Arduino UNO </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IR Sensor</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Servo Motor </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Power Supply </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LEDs (red and green)</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Breadboard</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Connecting Wires</a:t>
            </a:r>
          </a:p>
          <a:p>
            <a:pPr lvl="0">
              <a:buFont typeface="Arial" panose="020B0604020202020204" pitchFamily="34" charset="0"/>
              <a:buChar char="•"/>
            </a:pPr>
            <a:r>
              <a:rPr lang="en-US" sz="24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Train Kit</a:t>
            </a:r>
          </a:p>
        </p:txBody>
      </p:sp>
      <p:pic>
        <p:nvPicPr>
          <p:cNvPr id="1030" name="Picture 6" descr="SG90 9G Servo Motor, 15 G, Guru Kirpa Electronics | ID: 14077708788">
            <a:extLst>
              <a:ext uri="{FF2B5EF4-FFF2-40B4-BE49-F238E27FC236}">
                <a16:creationId xmlns:a16="http://schemas.microsoft.com/office/drawing/2014/main" id="{89EAC9FC-2559-478B-9838-ED56B2055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55" y="3492657"/>
            <a:ext cx="1742101" cy="1574859"/>
          </a:xfrm>
          <a:prstGeom prst="rect">
            <a:avLst/>
          </a:prstGeom>
          <a:noFill/>
          <a:ln>
            <a:solidFill>
              <a:schemeClr val="tx1"/>
            </a:solidFill>
            <a:prstDash val="solid"/>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34" name="Picture 10" descr="Arduino Uno - Wikipedia">
            <a:extLst>
              <a:ext uri="{FF2B5EF4-FFF2-40B4-BE49-F238E27FC236}">
                <a16:creationId xmlns:a16="http://schemas.microsoft.com/office/drawing/2014/main" id="{C9C0257B-E455-452E-8F20-EC6A1D5C7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3656" y="5067516"/>
            <a:ext cx="1829774" cy="1495209"/>
          </a:xfrm>
          <a:prstGeom prst="rect">
            <a:avLst/>
          </a:prstGeom>
          <a:noFill/>
          <a:ln>
            <a:solidFill>
              <a:schemeClr val="tx1"/>
            </a:solidFill>
            <a:prstDash val="solid"/>
          </a:ln>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AD93FD-7739-D82A-3C0E-D6B04C2105C1}"/>
              </a:ext>
            </a:extLst>
          </p:cNvPr>
          <p:cNvPicPr>
            <a:picLocks noChangeAspect="1"/>
          </p:cNvPicPr>
          <p:nvPr/>
        </p:nvPicPr>
        <p:blipFill>
          <a:blip r:embed="rId4"/>
          <a:stretch>
            <a:fillRect/>
          </a:stretch>
        </p:blipFill>
        <p:spPr>
          <a:xfrm>
            <a:off x="6222027" y="1997447"/>
            <a:ext cx="1742102" cy="1367896"/>
          </a:xfrm>
          <a:prstGeom prst="rect">
            <a:avLst/>
          </a:prstGeom>
        </p:spPr>
      </p:pic>
    </p:spTree>
    <p:extLst>
      <p:ext uri="{BB962C8B-B14F-4D97-AF65-F5344CB8AC3E}">
        <p14:creationId xmlns:p14="http://schemas.microsoft.com/office/powerpoint/2010/main" val="203711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4EDB-2F81-5A43-85C0-3CB957AA03DE}"/>
              </a:ext>
            </a:extLst>
          </p:cNvPr>
          <p:cNvSpPr>
            <a:spLocks noGrp="1"/>
          </p:cNvSpPr>
          <p:nvPr>
            <p:ph type="title"/>
          </p:nvPr>
        </p:nvSpPr>
        <p:spPr/>
        <p:txBody>
          <a:bodyPr>
            <a:normAutofit/>
          </a:bodyPr>
          <a:lstStyle/>
          <a:p>
            <a:r>
              <a:rPr lang="tel" sz="4000" dirty="0"/>
              <a:t>                     </a:t>
            </a:r>
            <a:r>
              <a:rPr lang="en-IN" sz="4000" dirty="0"/>
              <a:t>IR</a:t>
            </a:r>
            <a:r>
              <a:rPr lang="tel" sz="4000" dirty="0"/>
              <a:t> SENSOR</a:t>
            </a:r>
            <a:endParaRPr lang="en-US" sz="4000" dirty="0"/>
          </a:p>
        </p:txBody>
      </p:sp>
      <p:sp>
        <p:nvSpPr>
          <p:cNvPr id="5" name="TextBox 4">
            <a:extLst>
              <a:ext uri="{FF2B5EF4-FFF2-40B4-BE49-F238E27FC236}">
                <a16:creationId xmlns:a16="http://schemas.microsoft.com/office/drawing/2014/main" id="{44BFA0F1-42E8-076B-B9DB-2B747F72B85B}"/>
              </a:ext>
            </a:extLst>
          </p:cNvPr>
          <p:cNvSpPr txBox="1"/>
          <p:nvPr/>
        </p:nvSpPr>
        <p:spPr>
          <a:xfrm>
            <a:off x="491613" y="2276313"/>
            <a:ext cx="7452852" cy="4401205"/>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IR</a:t>
            </a:r>
            <a:r>
              <a:rPr lang="en-US" sz="2000" dirty="0">
                <a:solidFill>
                  <a:srgbClr val="82828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technology</a:t>
            </a:r>
            <a:r>
              <a:rPr lang="en-US" sz="2000" b="0" i="0" dirty="0">
                <a:solidFill>
                  <a:srgbClr val="222222"/>
                </a:solidFill>
                <a:effectLst/>
                <a:latin typeface="Times New Roman" panose="02020603050405020304" pitchFamily="18" charset="0"/>
                <a:cs typeface="Times New Roman" panose="02020603050405020304" pitchFamily="18" charset="0"/>
              </a:rPr>
              <a:t> is used in a wide range of wireless applications which includes remote controls and sensing. The infrared part in the electromagnetic spectrum can be separated into three main regions: near IR, mid-IR &amp; far IR. The wavelengths of these three regions vary based on the application. For the near IR region, the wavelength ranges from 700 nm- 1400 nm, the wavelength of the mid-IR region ranges from 1400 nm – 3000 nm &amp; finally for the far IR region, the wavelength ranges from 3000 nm – 1 mm.</a:t>
            </a:r>
          </a:p>
          <a:p>
            <a:pPr marL="342900" indent="-342900"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near IR region is used on fiber optic &amp; IR </a:t>
            </a:r>
            <a:r>
              <a:rPr lang="en-US" sz="2000" dirty="0">
                <a:latin typeface="Times New Roman" panose="02020603050405020304" pitchFamily="18" charset="0"/>
                <a:cs typeface="Times New Roman" panose="02020603050405020304" pitchFamily="18" charset="0"/>
              </a:rPr>
              <a:t>sensors,</a:t>
            </a:r>
            <a:r>
              <a:rPr lang="en-US" sz="2000" b="0" i="0" dirty="0">
                <a:solidFill>
                  <a:srgbClr val="222222"/>
                </a:solidFill>
                <a:effectLst/>
                <a:latin typeface="Times New Roman" panose="02020603050405020304" pitchFamily="18" charset="0"/>
                <a:cs typeface="Times New Roman" panose="02020603050405020304" pitchFamily="18" charset="0"/>
              </a:rPr>
              <a:t> the mid-IR region is used for heat sensing and the far IR region is used in thermal imaging. The range of frequency for IR is maximum as compared to microwave and minimum than visible light.</a:t>
            </a:r>
          </a:p>
          <a:p>
            <a:br>
              <a:rPr lang="en-US" sz="2000" dirty="0"/>
            </a:br>
            <a:endParaRPr lang="en-IN" sz="2000" dirty="0"/>
          </a:p>
        </p:txBody>
      </p:sp>
      <p:pic>
        <p:nvPicPr>
          <p:cNvPr id="9" name="Content Placeholder 8">
            <a:extLst>
              <a:ext uri="{FF2B5EF4-FFF2-40B4-BE49-F238E27FC236}">
                <a16:creationId xmlns:a16="http://schemas.microsoft.com/office/drawing/2014/main" id="{769CCA54-E2C1-9B0D-30CE-589DC216FA98}"/>
              </a:ext>
            </a:extLst>
          </p:cNvPr>
          <p:cNvPicPr>
            <a:picLocks noGrp="1" noChangeAspect="1"/>
          </p:cNvPicPr>
          <p:nvPr>
            <p:ph idx="1"/>
          </p:nvPr>
        </p:nvPicPr>
        <p:blipFill>
          <a:blip r:embed="rId2"/>
          <a:stretch>
            <a:fillRect/>
          </a:stretch>
        </p:blipFill>
        <p:spPr>
          <a:xfrm>
            <a:off x="8327923" y="2830948"/>
            <a:ext cx="3116824" cy="2457450"/>
          </a:xfrm>
          <a:prstGeom prst="rect">
            <a:avLst/>
          </a:prstGeom>
        </p:spPr>
      </p:pic>
    </p:spTree>
    <p:extLst>
      <p:ext uri="{BB962C8B-B14F-4D97-AF65-F5344CB8AC3E}">
        <p14:creationId xmlns:p14="http://schemas.microsoft.com/office/powerpoint/2010/main" val="254922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916E-F3F4-402E-BE1A-D12AEA73DEB8}"/>
              </a:ext>
            </a:extLst>
          </p:cNvPr>
          <p:cNvSpPr>
            <a:spLocks noGrp="1"/>
          </p:cNvSpPr>
          <p:nvPr>
            <p:ph type="title"/>
          </p:nvPr>
        </p:nvSpPr>
        <p:spPr>
          <a:xfrm>
            <a:off x="581192" y="552866"/>
            <a:ext cx="11029616" cy="1013800"/>
          </a:xfrm>
        </p:spPr>
        <p:txBody>
          <a:bodyPr/>
          <a:lstStyle/>
          <a:p>
            <a:r>
              <a:rPr lang="en-IN" dirty="0"/>
              <a:t>                            </a:t>
            </a:r>
            <a:r>
              <a:rPr lang="en-IN" sz="4000" dirty="0">
                <a:latin typeface="Arial" panose="020B0604020202020204" pitchFamily="34" charset="0"/>
                <a:cs typeface="Arial" panose="020B0604020202020204" pitchFamily="34" charset="0"/>
              </a:rPr>
              <a:t>CIRCUIT CONNECTIONS</a:t>
            </a:r>
          </a:p>
        </p:txBody>
      </p:sp>
      <p:sp>
        <p:nvSpPr>
          <p:cNvPr id="5" name="Content Placeholder 4">
            <a:extLst>
              <a:ext uri="{FF2B5EF4-FFF2-40B4-BE49-F238E27FC236}">
                <a16:creationId xmlns:a16="http://schemas.microsoft.com/office/drawing/2014/main" id="{248C7FF6-2348-3338-84A9-D18ABFEA8B01}"/>
              </a:ext>
            </a:extLst>
          </p:cNvPr>
          <p:cNvSpPr>
            <a:spLocks noGrp="1"/>
          </p:cNvSpPr>
          <p:nvPr>
            <p:ph idx="1"/>
          </p:nvPr>
        </p:nvSpPr>
        <p:spPr>
          <a:xfrm>
            <a:off x="3395098" y="2487561"/>
            <a:ext cx="5823410" cy="3313471"/>
          </a:xfrm>
        </p:spPr>
        <p:txBody>
          <a:bodyPr/>
          <a:lstStyle/>
          <a:p>
            <a:endParaRPr lang="en-IN" dirty="0"/>
          </a:p>
        </p:txBody>
      </p:sp>
      <p:pic>
        <p:nvPicPr>
          <p:cNvPr id="6" name="Content Placeholder 3">
            <a:extLst>
              <a:ext uri="{FF2B5EF4-FFF2-40B4-BE49-F238E27FC236}">
                <a16:creationId xmlns:a16="http://schemas.microsoft.com/office/drawing/2014/main" id="{848DFBB4-723C-22DA-4106-664845AFE8C0}"/>
              </a:ext>
            </a:extLst>
          </p:cNvPr>
          <p:cNvPicPr>
            <a:picLocks noChangeAspect="1"/>
          </p:cNvPicPr>
          <p:nvPr/>
        </p:nvPicPr>
        <p:blipFill rotWithShape="1">
          <a:blip r:embed="rId2"/>
          <a:srcRect b="6252"/>
          <a:stretch/>
        </p:blipFill>
        <p:spPr>
          <a:xfrm>
            <a:off x="3412049" y="2595717"/>
            <a:ext cx="5715000" cy="3116826"/>
          </a:xfrm>
          <a:prstGeom prst="rect">
            <a:avLst/>
          </a:prstGeom>
        </p:spPr>
      </p:pic>
      <p:sp>
        <p:nvSpPr>
          <p:cNvPr id="3" name="TextBox 2">
            <a:extLst>
              <a:ext uri="{FF2B5EF4-FFF2-40B4-BE49-F238E27FC236}">
                <a16:creationId xmlns:a16="http://schemas.microsoft.com/office/drawing/2014/main" id="{43F60873-05C1-F576-93E8-FC4D137EC860}"/>
              </a:ext>
            </a:extLst>
          </p:cNvPr>
          <p:cNvSpPr txBox="1"/>
          <p:nvPr/>
        </p:nvSpPr>
        <p:spPr>
          <a:xfrm>
            <a:off x="4858512" y="4431792"/>
            <a:ext cx="1042416" cy="230832"/>
          </a:xfrm>
          <a:prstGeom prst="rect">
            <a:avLst/>
          </a:prstGeom>
          <a:solidFill>
            <a:schemeClr val="bg1"/>
          </a:solidFill>
        </p:spPr>
        <p:txBody>
          <a:bodyPr wrap="square" rtlCol="0">
            <a:spAutoFit/>
          </a:bodyPr>
          <a:lstStyle/>
          <a:p>
            <a:r>
              <a:rPr lang="en-IN" sz="900" dirty="0"/>
              <a:t>Arduino Uno</a:t>
            </a:r>
          </a:p>
        </p:txBody>
      </p:sp>
    </p:spTree>
    <p:extLst>
      <p:ext uri="{BB962C8B-B14F-4D97-AF65-F5344CB8AC3E}">
        <p14:creationId xmlns:p14="http://schemas.microsoft.com/office/powerpoint/2010/main" val="302568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17B1-CDBA-452D-A868-788088095911}"/>
              </a:ext>
            </a:extLst>
          </p:cNvPr>
          <p:cNvSpPr>
            <a:spLocks noGrp="1"/>
          </p:cNvSpPr>
          <p:nvPr>
            <p:ph type="title"/>
          </p:nvPr>
        </p:nvSpPr>
        <p:spPr>
          <a:xfrm>
            <a:off x="581192" y="524875"/>
            <a:ext cx="11029616" cy="1013800"/>
          </a:xfrm>
        </p:spPr>
        <p:txBody>
          <a:bodyPr/>
          <a:lstStyle/>
          <a:p>
            <a:r>
              <a:rPr lang="en-IN" dirty="0"/>
              <a:t>                                       </a:t>
            </a:r>
            <a:r>
              <a:rPr lang="en-IN" sz="4000" dirty="0">
                <a:latin typeface="Arial" panose="020B0604020202020204" pitchFamily="34" charset="0"/>
                <a:cs typeface="Arial" panose="020B0604020202020204" pitchFamily="34" charset="0"/>
              </a:rPr>
              <a:t>FLOWCHART</a:t>
            </a:r>
          </a:p>
        </p:txBody>
      </p:sp>
      <p:pic>
        <p:nvPicPr>
          <p:cNvPr id="4" name="Content Placeholder 3">
            <a:extLst>
              <a:ext uri="{FF2B5EF4-FFF2-40B4-BE49-F238E27FC236}">
                <a16:creationId xmlns:a16="http://schemas.microsoft.com/office/drawing/2014/main" id="{CADA93F5-A98A-43C2-B76C-6DBFC40E81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50" t="14986" r="6250" b="20574"/>
          <a:stretch/>
        </p:blipFill>
        <p:spPr>
          <a:xfrm>
            <a:off x="3284377" y="2034074"/>
            <a:ext cx="5309118" cy="4525346"/>
          </a:xfrm>
          <a:ln>
            <a:solidFill>
              <a:schemeClr val="tx1"/>
            </a:solidFill>
            <a:prstDash val="solid"/>
          </a:ln>
          <a:effectLst>
            <a:glow rad="101600">
              <a:schemeClr val="accent1">
                <a:satMod val="175000"/>
                <a:alpha val="40000"/>
              </a:schemeClr>
            </a:glow>
          </a:effectLst>
        </p:spPr>
      </p:pic>
    </p:spTree>
    <p:extLst>
      <p:ext uri="{BB962C8B-B14F-4D97-AF65-F5344CB8AC3E}">
        <p14:creationId xmlns:p14="http://schemas.microsoft.com/office/powerpoint/2010/main" val="338273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0039-3976-4C86-9D2B-E066F61D625F}"/>
              </a:ext>
            </a:extLst>
          </p:cNvPr>
          <p:cNvSpPr>
            <a:spLocks noGrp="1"/>
          </p:cNvSpPr>
          <p:nvPr>
            <p:ph type="title"/>
          </p:nvPr>
        </p:nvSpPr>
        <p:spPr>
          <a:xfrm>
            <a:off x="581191" y="557615"/>
            <a:ext cx="11029616" cy="1013800"/>
          </a:xfrm>
        </p:spPr>
        <p:txBody>
          <a:bodyPr/>
          <a:lstStyle/>
          <a:p>
            <a:r>
              <a:rPr lang="en-IN" dirty="0"/>
              <a:t>               </a:t>
            </a:r>
            <a:r>
              <a:rPr lang="en-IN" sz="4000" dirty="0">
                <a:latin typeface="Arial" panose="020B0604020202020204" pitchFamily="34" charset="0"/>
                <a:cs typeface="Arial" panose="020B0604020202020204" pitchFamily="34" charset="0"/>
              </a:rPr>
              <a:t>WORKING PRINCIPLE OF SYSTEM</a:t>
            </a:r>
          </a:p>
        </p:txBody>
      </p:sp>
      <p:sp>
        <p:nvSpPr>
          <p:cNvPr id="3" name="Content Placeholder 2">
            <a:extLst>
              <a:ext uri="{FF2B5EF4-FFF2-40B4-BE49-F238E27FC236}">
                <a16:creationId xmlns:a16="http://schemas.microsoft.com/office/drawing/2014/main" id="{27A4CE1C-767D-4145-ACFC-E14716DD8480}"/>
              </a:ext>
            </a:extLst>
          </p:cNvPr>
          <p:cNvSpPr>
            <a:spLocks noGrp="1"/>
          </p:cNvSpPr>
          <p:nvPr>
            <p:ph idx="1"/>
          </p:nvPr>
        </p:nvSpPr>
        <p:spPr>
          <a:xfrm>
            <a:off x="466531" y="2052735"/>
            <a:ext cx="7399175" cy="4432041"/>
          </a:xfrm>
        </p:spPr>
        <p:txBody>
          <a:bodyPr>
            <a:normAutofit fontScale="85000" lnSpcReduction="10000"/>
          </a:bodyPr>
          <a:lstStyle/>
          <a:p>
            <a:pPr algn="just">
              <a:buFont typeface="Wingdings" panose="05000000000000000000" pitchFamily="2" charset="2"/>
              <a:buChar char="Ø"/>
            </a:pPr>
            <a:r>
              <a:rPr lang="en-US" sz="26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Two IR sensors are used to detect the train arrival and departure.</a:t>
            </a:r>
          </a:p>
          <a:p>
            <a:pPr algn="just">
              <a:buFont typeface="Wingdings" panose="05000000000000000000" pitchFamily="2" charset="2"/>
              <a:buChar char="Ø"/>
            </a:pPr>
            <a:r>
              <a:rPr lang="en-US" sz="26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When the sensor 1 detect the arrival of train, it will send the data to the Arduino. The received data will be used as input to the Arduino and the output is used to drive servo motors down and for glowing Red Light(LED).</a:t>
            </a:r>
          </a:p>
          <a:p>
            <a:pPr algn="just">
              <a:buFont typeface="Wingdings" panose="05000000000000000000" pitchFamily="2" charset="2"/>
              <a:buChar char="Ø"/>
            </a:pPr>
            <a:r>
              <a:rPr lang="en-US" sz="26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The buzzer signal is activated to indicate the arrival of train to everybody at the level crossing end. </a:t>
            </a:r>
          </a:p>
          <a:p>
            <a:pPr algn="just">
              <a:buFont typeface="Wingdings" panose="05000000000000000000" pitchFamily="2" charset="2"/>
              <a:buChar char="Ø"/>
            </a:pPr>
            <a:r>
              <a:rPr lang="en-US" sz="2600" dirty="0">
                <a:solidFill>
                  <a:schemeClr val="tx1"/>
                </a:solidFill>
                <a:latin typeface="Arial" panose="020B0604020202020204" pitchFamily="34" charset="0"/>
                <a:ea typeface="Kozuka Mincho Pro EL" panose="02020200000000000000" pitchFamily="18" charset="-128"/>
                <a:cs typeface="Arial" panose="020B0604020202020204" pitchFamily="34" charset="0"/>
              </a:rPr>
              <a:t>When the train will leave, the sensor 2 at the other end will detect the departure and send the data using wire connection which will cause the level crossing(servo motor) to go up and to glow green Light(LED).</a:t>
            </a:r>
          </a:p>
          <a:p>
            <a:endParaRPr lang="en-IN" dirty="0"/>
          </a:p>
        </p:txBody>
      </p:sp>
      <p:pic>
        <p:nvPicPr>
          <p:cNvPr id="4" name="Picture 2" descr="Automatic Railway Gate Controller with High Speed Alerting System">
            <a:extLst>
              <a:ext uri="{FF2B5EF4-FFF2-40B4-BE49-F238E27FC236}">
                <a16:creationId xmlns:a16="http://schemas.microsoft.com/office/drawing/2014/main" id="{AE83CAC5-D387-4860-B7BF-41E7FD6A4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318" y="2146041"/>
            <a:ext cx="3797559" cy="4049485"/>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0747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303</TotalTime>
  <Words>1004</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David</vt:lpstr>
      <vt:lpstr>Gill Sans MT</vt:lpstr>
      <vt:lpstr>Kozuka Mincho Pro EL</vt:lpstr>
      <vt:lpstr>Open Sans</vt:lpstr>
      <vt:lpstr>Times New Roman</vt:lpstr>
      <vt:lpstr>Wingdings</vt:lpstr>
      <vt:lpstr>Wingdings 2</vt:lpstr>
      <vt:lpstr>Dividend</vt:lpstr>
      <vt:lpstr>Automatic railway gate CONTROLLERsystem UNDER THE ESTEEMED GUIDANCE OF  MR.K.JANAKIRAM  ASSISTANT PROFESSOR</vt:lpstr>
      <vt:lpstr>                                  ABSTRACT</vt:lpstr>
      <vt:lpstr>                                         introduction</vt:lpstr>
      <vt:lpstr>                          OBJECTIVES</vt:lpstr>
      <vt:lpstr>                 hardware used in this project</vt:lpstr>
      <vt:lpstr>                     IR SENSOR</vt:lpstr>
      <vt:lpstr>                            CIRCUIT CONNECTIONS</vt:lpstr>
      <vt:lpstr>                                       FLOWCHART</vt:lpstr>
      <vt:lpstr>               WORKING PRINCIPLE OF SYSTEM</vt:lpstr>
      <vt:lpstr>                                  APPLICATIONS</vt:lpstr>
      <vt:lpstr>                                  advantages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railway gate crossing system</dc:title>
  <dc:creator>lakshmi manasa</dc:creator>
  <cp:lastModifiedBy>DONDETI HARSHVARDHINI</cp:lastModifiedBy>
  <cp:revision>22</cp:revision>
  <dcterms:created xsi:type="dcterms:W3CDTF">2021-10-26T15:57:19Z</dcterms:created>
  <dcterms:modified xsi:type="dcterms:W3CDTF">2022-12-27T06:29:15Z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2022-12-26T08:55:22Z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091412de-51a5-4ecf-9b21-6723cad8184f</vt:lpwstr>
  </property>
  <property fmtid="{D5CDD505-2E9C-101B-9397-08002B2CF9AE}" pid="7" name="MSIP_Label_defa4170-0d19-0005-0004-bc88714345d2_ActionId">
    <vt:lpwstr>b8f15a01-c5de-496d-a855-0b8341d48d10</vt:lpwstr>
  </property>
  <property fmtid="{D5CDD505-2E9C-101B-9397-08002B2CF9AE}" pid="8" name="MSIP_Label_defa4170-0d19-0005-0004-bc88714345d2_ContentBits">
    <vt:lpwstr>0</vt:lpwstr>
  </property>
</Properties>
</file>