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5"/>
  </p:notesMasterIdLst>
  <p:sldIdLst>
    <p:sldId id="256" r:id="rId2"/>
    <p:sldId id="257" r:id="rId3"/>
    <p:sldId id="258" r:id="rId4"/>
    <p:sldId id="259" r:id="rId5"/>
    <p:sldId id="260" r:id="rId6"/>
    <p:sldId id="319" r:id="rId7"/>
    <p:sldId id="261" r:id="rId8"/>
    <p:sldId id="268" r:id="rId9"/>
    <p:sldId id="296" r:id="rId10"/>
    <p:sldId id="320" r:id="rId11"/>
    <p:sldId id="263" r:id="rId12"/>
    <p:sldId id="262" r:id="rId13"/>
    <p:sldId id="271" r:id="rId14"/>
    <p:sldId id="267" r:id="rId15"/>
    <p:sldId id="299" r:id="rId16"/>
    <p:sldId id="300" r:id="rId17"/>
    <p:sldId id="301" r:id="rId18"/>
    <p:sldId id="273" r:id="rId19"/>
    <p:sldId id="269" r:id="rId20"/>
    <p:sldId id="266" r:id="rId21"/>
    <p:sldId id="283" r:id="rId22"/>
    <p:sldId id="270" r:id="rId23"/>
    <p:sldId id="303" r:id="rId24"/>
    <p:sldId id="304" r:id="rId25"/>
    <p:sldId id="335" r:id="rId26"/>
    <p:sldId id="305" r:id="rId27"/>
    <p:sldId id="336" r:id="rId28"/>
    <p:sldId id="328" r:id="rId29"/>
    <p:sldId id="329" r:id="rId30"/>
    <p:sldId id="284" r:id="rId31"/>
    <p:sldId id="272" r:id="rId32"/>
    <p:sldId id="285" r:id="rId33"/>
    <p:sldId id="286" r:id="rId34"/>
    <p:sldId id="287" r:id="rId35"/>
    <p:sldId id="288" r:id="rId36"/>
    <p:sldId id="289" r:id="rId37"/>
    <p:sldId id="264" r:id="rId38"/>
    <p:sldId id="309" r:id="rId39"/>
    <p:sldId id="298" r:id="rId40"/>
    <p:sldId id="311" r:id="rId41"/>
    <p:sldId id="312" r:id="rId42"/>
    <p:sldId id="313" r:id="rId43"/>
    <p:sldId id="314" r:id="rId44"/>
    <p:sldId id="315" r:id="rId45"/>
    <p:sldId id="330" r:id="rId46"/>
    <p:sldId id="331" r:id="rId47"/>
    <p:sldId id="333" r:id="rId48"/>
    <p:sldId id="334" r:id="rId49"/>
    <p:sldId id="332" r:id="rId50"/>
    <p:sldId id="279" r:id="rId51"/>
    <p:sldId id="280" r:id="rId52"/>
    <p:sldId id="281" r:id="rId53"/>
    <p:sldId id="322" r:id="rId5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027CC-CE75-C277-280B-4AC1C5014B19}" v="1104" dt="2024-12-10T18:00:26.785"/>
    <p1510:client id="{50A67BD2-78D4-D5FF-5747-402297D6A235}" v="698" dt="2024-12-10T21:20:47.757"/>
    <p1510:client id="{B40CB738-98DA-03B4-22E3-E6D8B26DBF21}" v="1264" dt="2024-12-11T14:46:57.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34BF2-BE1E-4472-B4E9-944743C17B2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C022BFA-5066-46F4-95D8-93456E698D4E}">
      <dgm:prSet/>
      <dgm:spPr/>
      <dgm:t>
        <a:bodyPr/>
        <a:lstStyle/>
        <a:p>
          <a:pPr>
            <a:defRPr cap="all"/>
          </a:pPr>
          <a:r>
            <a:rPr lang="en-GB" u="sng"/>
            <a:t>TEAM G</a:t>
          </a:r>
          <a:endParaRPr lang="en-US"/>
        </a:p>
      </dgm:t>
    </dgm:pt>
    <dgm:pt modelId="{C265F222-E001-47B5-89A9-CA29E1DC6021}" type="parTrans" cxnId="{8CDA5BC9-214A-46CE-BE0B-09DE650AAADB}">
      <dgm:prSet/>
      <dgm:spPr/>
      <dgm:t>
        <a:bodyPr/>
        <a:lstStyle/>
        <a:p>
          <a:endParaRPr lang="en-US"/>
        </a:p>
      </dgm:t>
    </dgm:pt>
    <dgm:pt modelId="{82CD3597-4868-4758-A72A-7A6A7A0F5D8C}" type="sibTrans" cxnId="{8CDA5BC9-214A-46CE-BE0B-09DE650AAADB}">
      <dgm:prSet/>
      <dgm:spPr/>
      <dgm:t>
        <a:bodyPr/>
        <a:lstStyle/>
        <a:p>
          <a:endParaRPr lang="en-US"/>
        </a:p>
      </dgm:t>
    </dgm:pt>
    <dgm:pt modelId="{6BA30061-38F0-4DDE-AE3D-8F210B3A343E}">
      <dgm:prSet/>
      <dgm:spPr/>
      <dgm:t>
        <a:bodyPr/>
        <a:lstStyle/>
        <a:p>
          <a:pPr>
            <a:defRPr cap="all"/>
          </a:pPr>
          <a:r>
            <a:rPr lang="en-GB"/>
            <a:t>FINANCIAL FRAUD DETECTION IN MOBILE PAYMENTS</a:t>
          </a:r>
          <a:endParaRPr lang="en-US"/>
        </a:p>
      </dgm:t>
    </dgm:pt>
    <dgm:pt modelId="{D3402931-873C-4A64-843C-8C77F22FFC16}" type="parTrans" cxnId="{39BD6E03-AC81-457F-8EBF-F2201098A0D3}">
      <dgm:prSet/>
      <dgm:spPr/>
      <dgm:t>
        <a:bodyPr/>
        <a:lstStyle/>
        <a:p>
          <a:endParaRPr lang="en-US"/>
        </a:p>
      </dgm:t>
    </dgm:pt>
    <dgm:pt modelId="{3E84DDF6-39DC-4A07-A6C7-08A36346A2CA}" type="sibTrans" cxnId="{39BD6E03-AC81-457F-8EBF-F2201098A0D3}">
      <dgm:prSet/>
      <dgm:spPr/>
      <dgm:t>
        <a:bodyPr/>
        <a:lstStyle/>
        <a:p>
          <a:endParaRPr lang="en-US"/>
        </a:p>
      </dgm:t>
    </dgm:pt>
    <dgm:pt modelId="{F7888B60-E538-49E8-B269-5DEF8D79754C}" type="pres">
      <dgm:prSet presAssocID="{CB434BF2-BE1E-4472-B4E9-944743C17B25}" presName="root" presStyleCnt="0">
        <dgm:presLayoutVars>
          <dgm:dir/>
          <dgm:resizeHandles val="exact"/>
        </dgm:presLayoutVars>
      </dgm:prSet>
      <dgm:spPr/>
    </dgm:pt>
    <dgm:pt modelId="{505616E7-24A1-43FA-AD30-38EE01D57028}" type="pres">
      <dgm:prSet presAssocID="{6C022BFA-5066-46F4-95D8-93456E698D4E}" presName="compNode" presStyleCnt="0"/>
      <dgm:spPr/>
    </dgm:pt>
    <dgm:pt modelId="{0ABB7E55-DBB3-41F0-861D-865F24D32F25}" type="pres">
      <dgm:prSet presAssocID="{6C022BFA-5066-46F4-95D8-93456E698D4E}" presName="iconBgRect" presStyleLbl="bgShp" presStyleIdx="0" presStyleCnt="2"/>
      <dgm:spPr/>
    </dgm:pt>
    <dgm:pt modelId="{78ACBBCA-D9DE-444B-A40F-613E2BB90182}" type="pres">
      <dgm:prSet presAssocID="{6C022BFA-5066-46F4-95D8-93456E698D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4EFAC37-64AE-4743-A0F5-16A47B6B7F02}" type="pres">
      <dgm:prSet presAssocID="{6C022BFA-5066-46F4-95D8-93456E698D4E}" presName="spaceRect" presStyleCnt="0"/>
      <dgm:spPr/>
    </dgm:pt>
    <dgm:pt modelId="{E8F2C8A5-F864-40B2-B932-8F9FBD3755A9}" type="pres">
      <dgm:prSet presAssocID="{6C022BFA-5066-46F4-95D8-93456E698D4E}" presName="textRect" presStyleLbl="revTx" presStyleIdx="0" presStyleCnt="2">
        <dgm:presLayoutVars>
          <dgm:chMax val="1"/>
          <dgm:chPref val="1"/>
        </dgm:presLayoutVars>
      </dgm:prSet>
      <dgm:spPr/>
    </dgm:pt>
    <dgm:pt modelId="{07142B38-7A0C-4C96-90BB-227BF3086EE3}" type="pres">
      <dgm:prSet presAssocID="{82CD3597-4868-4758-A72A-7A6A7A0F5D8C}" presName="sibTrans" presStyleCnt="0"/>
      <dgm:spPr/>
    </dgm:pt>
    <dgm:pt modelId="{F5C616F4-4683-4710-A071-58B19870F845}" type="pres">
      <dgm:prSet presAssocID="{6BA30061-38F0-4DDE-AE3D-8F210B3A343E}" presName="compNode" presStyleCnt="0"/>
      <dgm:spPr/>
    </dgm:pt>
    <dgm:pt modelId="{93D30BDA-FE70-45C5-928C-B7BBF40B88A4}" type="pres">
      <dgm:prSet presAssocID="{6BA30061-38F0-4DDE-AE3D-8F210B3A343E}" presName="iconBgRect" presStyleLbl="bgShp" presStyleIdx="1" presStyleCnt="2"/>
      <dgm:spPr/>
    </dgm:pt>
    <dgm:pt modelId="{7E88B9FE-F47B-463E-8144-B42D7D49655B}" type="pres">
      <dgm:prSet presAssocID="{6BA30061-38F0-4DDE-AE3D-8F210B3A34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A21F3A84-F3F4-4736-AD2B-19A0A15F17C0}" type="pres">
      <dgm:prSet presAssocID="{6BA30061-38F0-4DDE-AE3D-8F210B3A343E}" presName="spaceRect" presStyleCnt="0"/>
      <dgm:spPr/>
    </dgm:pt>
    <dgm:pt modelId="{B123E3F3-B934-4233-9CFB-967530B6B1A9}" type="pres">
      <dgm:prSet presAssocID="{6BA30061-38F0-4DDE-AE3D-8F210B3A343E}" presName="textRect" presStyleLbl="revTx" presStyleIdx="1" presStyleCnt="2">
        <dgm:presLayoutVars>
          <dgm:chMax val="1"/>
          <dgm:chPref val="1"/>
        </dgm:presLayoutVars>
      </dgm:prSet>
      <dgm:spPr/>
    </dgm:pt>
  </dgm:ptLst>
  <dgm:cxnLst>
    <dgm:cxn modelId="{39BD6E03-AC81-457F-8EBF-F2201098A0D3}" srcId="{CB434BF2-BE1E-4472-B4E9-944743C17B25}" destId="{6BA30061-38F0-4DDE-AE3D-8F210B3A343E}" srcOrd="1" destOrd="0" parTransId="{D3402931-873C-4A64-843C-8C77F22FFC16}" sibTransId="{3E84DDF6-39DC-4A07-A6C7-08A36346A2CA}"/>
    <dgm:cxn modelId="{625F2009-97D9-48AC-87FD-B38EEDF05CDE}" type="presOf" srcId="{CB434BF2-BE1E-4472-B4E9-944743C17B25}" destId="{F7888B60-E538-49E8-B269-5DEF8D79754C}" srcOrd="0" destOrd="0" presId="urn:microsoft.com/office/officeart/2018/5/layout/IconCircleLabelList"/>
    <dgm:cxn modelId="{79E48E14-A7C3-4720-B3C0-D555896C557E}" type="presOf" srcId="{6C022BFA-5066-46F4-95D8-93456E698D4E}" destId="{E8F2C8A5-F864-40B2-B932-8F9FBD3755A9}" srcOrd="0" destOrd="0" presId="urn:microsoft.com/office/officeart/2018/5/layout/IconCircleLabelList"/>
    <dgm:cxn modelId="{24F36C95-321F-4E32-95D5-2D4DD75EE998}" type="presOf" srcId="{6BA30061-38F0-4DDE-AE3D-8F210B3A343E}" destId="{B123E3F3-B934-4233-9CFB-967530B6B1A9}" srcOrd="0" destOrd="0" presId="urn:microsoft.com/office/officeart/2018/5/layout/IconCircleLabelList"/>
    <dgm:cxn modelId="{8CDA5BC9-214A-46CE-BE0B-09DE650AAADB}" srcId="{CB434BF2-BE1E-4472-B4E9-944743C17B25}" destId="{6C022BFA-5066-46F4-95D8-93456E698D4E}" srcOrd="0" destOrd="0" parTransId="{C265F222-E001-47B5-89A9-CA29E1DC6021}" sibTransId="{82CD3597-4868-4758-A72A-7A6A7A0F5D8C}"/>
    <dgm:cxn modelId="{90478011-6EF3-4544-B0A6-69E2E1B490A5}" type="presParOf" srcId="{F7888B60-E538-49E8-B269-5DEF8D79754C}" destId="{505616E7-24A1-43FA-AD30-38EE01D57028}" srcOrd="0" destOrd="0" presId="urn:microsoft.com/office/officeart/2018/5/layout/IconCircleLabelList"/>
    <dgm:cxn modelId="{EBAD2D10-CDF6-4FAF-9EFF-F544D1BBFCD0}" type="presParOf" srcId="{505616E7-24A1-43FA-AD30-38EE01D57028}" destId="{0ABB7E55-DBB3-41F0-861D-865F24D32F25}" srcOrd="0" destOrd="0" presId="urn:microsoft.com/office/officeart/2018/5/layout/IconCircleLabelList"/>
    <dgm:cxn modelId="{FD780FF9-F935-4AF3-9474-3079263A181C}" type="presParOf" srcId="{505616E7-24A1-43FA-AD30-38EE01D57028}" destId="{78ACBBCA-D9DE-444B-A40F-613E2BB90182}" srcOrd="1" destOrd="0" presId="urn:microsoft.com/office/officeart/2018/5/layout/IconCircleLabelList"/>
    <dgm:cxn modelId="{531FEEFC-081B-4E57-BF5B-C1945A85D5EF}" type="presParOf" srcId="{505616E7-24A1-43FA-AD30-38EE01D57028}" destId="{D4EFAC37-64AE-4743-A0F5-16A47B6B7F02}" srcOrd="2" destOrd="0" presId="urn:microsoft.com/office/officeart/2018/5/layout/IconCircleLabelList"/>
    <dgm:cxn modelId="{A40DEF5E-E960-4004-91D0-9B1AA310D58A}" type="presParOf" srcId="{505616E7-24A1-43FA-AD30-38EE01D57028}" destId="{E8F2C8A5-F864-40B2-B932-8F9FBD3755A9}" srcOrd="3" destOrd="0" presId="urn:microsoft.com/office/officeart/2018/5/layout/IconCircleLabelList"/>
    <dgm:cxn modelId="{02262C44-29B3-4ADE-8DFF-F0C4CEAFD586}" type="presParOf" srcId="{F7888B60-E538-49E8-B269-5DEF8D79754C}" destId="{07142B38-7A0C-4C96-90BB-227BF3086EE3}" srcOrd="1" destOrd="0" presId="urn:microsoft.com/office/officeart/2018/5/layout/IconCircleLabelList"/>
    <dgm:cxn modelId="{CDAB79F1-EC98-407A-BF11-F453650CCE64}" type="presParOf" srcId="{F7888B60-E538-49E8-B269-5DEF8D79754C}" destId="{F5C616F4-4683-4710-A071-58B19870F845}" srcOrd="2" destOrd="0" presId="urn:microsoft.com/office/officeart/2018/5/layout/IconCircleLabelList"/>
    <dgm:cxn modelId="{D96DB26B-A890-4765-9AEA-30C5A67AB36E}" type="presParOf" srcId="{F5C616F4-4683-4710-A071-58B19870F845}" destId="{93D30BDA-FE70-45C5-928C-B7BBF40B88A4}" srcOrd="0" destOrd="0" presId="urn:microsoft.com/office/officeart/2018/5/layout/IconCircleLabelList"/>
    <dgm:cxn modelId="{80479A4C-883C-4E89-A74E-9DDF9C0D0A68}" type="presParOf" srcId="{F5C616F4-4683-4710-A071-58B19870F845}" destId="{7E88B9FE-F47B-463E-8144-B42D7D49655B}" srcOrd="1" destOrd="0" presId="urn:microsoft.com/office/officeart/2018/5/layout/IconCircleLabelList"/>
    <dgm:cxn modelId="{9D50C92A-47FB-4183-A29D-12F53BB75F09}" type="presParOf" srcId="{F5C616F4-4683-4710-A071-58B19870F845}" destId="{A21F3A84-F3F4-4736-AD2B-19A0A15F17C0}" srcOrd="2" destOrd="0" presId="urn:microsoft.com/office/officeart/2018/5/layout/IconCircleLabelList"/>
    <dgm:cxn modelId="{EB7FF620-84EC-4436-A3B6-B294759FD727}" type="presParOf" srcId="{F5C616F4-4683-4710-A071-58B19870F845}" destId="{B123E3F3-B934-4233-9CFB-967530B6B1A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60FAD-9764-4FCB-ABD8-DE02E7892A9B}"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B5A2401A-F423-46BC-9081-0EBC69DBD973}">
      <dgm:prSet/>
      <dgm:spPr/>
      <dgm:t>
        <a:bodyPr/>
        <a:lstStyle/>
        <a:p>
          <a:r>
            <a:rPr lang="en-GB"/>
            <a:t>We have identified two primary challenges in the dataset:</a:t>
          </a:r>
          <a:endParaRPr lang="en-US"/>
        </a:p>
      </dgm:t>
    </dgm:pt>
    <dgm:pt modelId="{03D95922-FE8D-4EDF-A75B-E20D4360ED72}" type="parTrans" cxnId="{2FEFC58C-FBE3-40FB-BE22-395008CF12D9}">
      <dgm:prSet/>
      <dgm:spPr/>
      <dgm:t>
        <a:bodyPr/>
        <a:lstStyle/>
        <a:p>
          <a:endParaRPr lang="en-US"/>
        </a:p>
      </dgm:t>
    </dgm:pt>
    <dgm:pt modelId="{4FE2AEC5-B6DC-4B3A-83F7-311E0CD57AEF}" type="sibTrans" cxnId="{2FEFC58C-FBE3-40FB-BE22-395008CF12D9}">
      <dgm:prSet/>
      <dgm:spPr/>
      <dgm:t>
        <a:bodyPr/>
        <a:lstStyle/>
        <a:p>
          <a:endParaRPr lang="en-US"/>
        </a:p>
      </dgm:t>
    </dgm:pt>
    <dgm:pt modelId="{EBDD6BFB-32AF-4C3C-AD31-202F264F8860}">
      <dgm:prSet/>
      <dgm:spPr/>
      <dgm:t>
        <a:bodyPr/>
        <a:lstStyle/>
        <a:p>
          <a:r>
            <a:rPr lang="en-GB"/>
            <a:t>Class Imbalance: The dataset had a large number of non-fraudulent transactions (isFraud = 0) compared to fraudulent ones (isFraud = 1), which made the data highly imbalanced. </a:t>
          </a:r>
          <a:endParaRPr lang="en-US"/>
        </a:p>
      </dgm:t>
    </dgm:pt>
    <dgm:pt modelId="{90D9AE85-7FAB-4561-A3F1-F7409F8162E9}" type="parTrans" cxnId="{786CDAD6-207A-4F59-83C3-E4ED6362247F}">
      <dgm:prSet/>
      <dgm:spPr/>
      <dgm:t>
        <a:bodyPr/>
        <a:lstStyle/>
        <a:p>
          <a:endParaRPr lang="en-US"/>
        </a:p>
      </dgm:t>
    </dgm:pt>
    <dgm:pt modelId="{608A5960-FEEC-4C03-9C58-CEB01694A032}" type="sibTrans" cxnId="{786CDAD6-207A-4F59-83C3-E4ED6362247F}">
      <dgm:prSet/>
      <dgm:spPr/>
      <dgm:t>
        <a:bodyPr/>
        <a:lstStyle/>
        <a:p>
          <a:endParaRPr lang="en-US"/>
        </a:p>
      </dgm:t>
    </dgm:pt>
    <dgm:pt modelId="{5095ABA6-7CB7-4AB2-972A-266F6B8A9906}">
      <dgm:prSet/>
      <dgm:spPr/>
      <dgm:t>
        <a:bodyPr/>
        <a:lstStyle/>
        <a:p>
          <a:r>
            <a:rPr lang="en-GB"/>
            <a:t>This imbalance not only caused the models to focus more on non-fraudulent transactions but also led to longer processing times. </a:t>
          </a:r>
          <a:endParaRPr lang="en-US"/>
        </a:p>
      </dgm:t>
    </dgm:pt>
    <dgm:pt modelId="{02866F9C-2F75-417D-916F-47078F6DE77D}" type="parTrans" cxnId="{61ADC693-FCC3-4513-82D5-F1E1D0DEB623}">
      <dgm:prSet/>
      <dgm:spPr/>
      <dgm:t>
        <a:bodyPr/>
        <a:lstStyle/>
        <a:p>
          <a:endParaRPr lang="en-US"/>
        </a:p>
      </dgm:t>
    </dgm:pt>
    <dgm:pt modelId="{E7E0D3FE-08DD-46DD-AFD7-F167F18D7477}" type="sibTrans" cxnId="{61ADC693-FCC3-4513-82D5-F1E1D0DEB623}">
      <dgm:prSet/>
      <dgm:spPr/>
      <dgm:t>
        <a:bodyPr/>
        <a:lstStyle/>
        <a:p>
          <a:endParaRPr lang="en-US"/>
        </a:p>
      </dgm:t>
    </dgm:pt>
    <dgm:pt modelId="{F246969A-5B93-4C49-9824-CC2CDC27C96E}">
      <dgm:prSet/>
      <dgm:spPr/>
      <dgm:t>
        <a:bodyPr/>
        <a:lstStyle/>
        <a:p>
          <a:r>
            <a:rPr lang="en-GB"/>
            <a:t>Dataset Size: The original dataset had millions of rows, which significantly slowed down the execution of data preprocessing, training, and evaluation steps.</a:t>
          </a:r>
          <a:endParaRPr lang="en-US"/>
        </a:p>
      </dgm:t>
    </dgm:pt>
    <dgm:pt modelId="{40342231-5AB6-48C2-9622-FBCD01D865A8}" type="parTrans" cxnId="{AD1CB7FA-094B-45E4-96D0-448E6C9E9D2E}">
      <dgm:prSet/>
      <dgm:spPr/>
      <dgm:t>
        <a:bodyPr/>
        <a:lstStyle/>
        <a:p>
          <a:endParaRPr lang="en-US"/>
        </a:p>
      </dgm:t>
    </dgm:pt>
    <dgm:pt modelId="{232C54E8-AA64-40F0-9676-10AE89CF8339}" type="sibTrans" cxnId="{AD1CB7FA-094B-45E4-96D0-448E6C9E9D2E}">
      <dgm:prSet/>
      <dgm:spPr/>
      <dgm:t>
        <a:bodyPr/>
        <a:lstStyle/>
        <a:p>
          <a:endParaRPr lang="en-US"/>
        </a:p>
      </dgm:t>
    </dgm:pt>
    <dgm:pt modelId="{29571E3C-0628-41C6-AA18-397E881E6DBC}" type="pres">
      <dgm:prSet presAssocID="{B5D60FAD-9764-4FCB-ABD8-DE02E7892A9B}" presName="outerComposite" presStyleCnt="0">
        <dgm:presLayoutVars>
          <dgm:chMax val="5"/>
          <dgm:dir/>
          <dgm:resizeHandles val="exact"/>
        </dgm:presLayoutVars>
      </dgm:prSet>
      <dgm:spPr/>
    </dgm:pt>
    <dgm:pt modelId="{169B9C72-BB46-49F4-8A7D-AC196DCB024E}" type="pres">
      <dgm:prSet presAssocID="{B5D60FAD-9764-4FCB-ABD8-DE02E7892A9B}" presName="dummyMaxCanvas" presStyleCnt="0">
        <dgm:presLayoutVars/>
      </dgm:prSet>
      <dgm:spPr/>
    </dgm:pt>
    <dgm:pt modelId="{0A86B984-14FF-4894-969B-23E81BC8EE5A}" type="pres">
      <dgm:prSet presAssocID="{B5D60FAD-9764-4FCB-ABD8-DE02E7892A9B}" presName="FourNodes_1" presStyleLbl="node1" presStyleIdx="0" presStyleCnt="4">
        <dgm:presLayoutVars>
          <dgm:bulletEnabled val="1"/>
        </dgm:presLayoutVars>
      </dgm:prSet>
      <dgm:spPr/>
    </dgm:pt>
    <dgm:pt modelId="{D898205F-2FCD-49DE-AF9F-DC38DBDC1268}" type="pres">
      <dgm:prSet presAssocID="{B5D60FAD-9764-4FCB-ABD8-DE02E7892A9B}" presName="FourNodes_2" presStyleLbl="node1" presStyleIdx="1" presStyleCnt="4">
        <dgm:presLayoutVars>
          <dgm:bulletEnabled val="1"/>
        </dgm:presLayoutVars>
      </dgm:prSet>
      <dgm:spPr/>
    </dgm:pt>
    <dgm:pt modelId="{70EF709D-EC8F-4B11-A8E3-C895474EDF0C}" type="pres">
      <dgm:prSet presAssocID="{B5D60FAD-9764-4FCB-ABD8-DE02E7892A9B}" presName="FourNodes_3" presStyleLbl="node1" presStyleIdx="2" presStyleCnt="4">
        <dgm:presLayoutVars>
          <dgm:bulletEnabled val="1"/>
        </dgm:presLayoutVars>
      </dgm:prSet>
      <dgm:spPr/>
    </dgm:pt>
    <dgm:pt modelId="{30664A40-517C-4977-A744-13EC36666447}" type="pres">
      <dgm:prSet presAssocID="{B5D60FAD-9764-4FCB-ABD8-DE02E7892A9B}" presName="FourNodes_4" presStyleLbl="node1" presStyleIdx="3" presStyleCnt="4">
        <dgm:presLayoutVars>
          <dgm:bulletEnabled val="1"/>
        </dgm:presLayoutVars>
      </dgm:prSet>
      <dgm:spPr/>
    </dgm:pt>
    <dgm:pt modelId="{53A7337B-7D55-4F15-8FF1-6036BCD0BDB0}" type="pres">
      <dgm:prSet presAssocID="{B5D60FAD-9764-4FCB-ABD8-DE02E7892A9B}" presName="FourConn_1-2" presStyleLbl="fgAccFollowNode1" presStyleIdx="0" presStyleCnt="3">
        <dgm:presLayoutVars>
          <dgm:bulletEnabled val="1"/>
        </dgm:presLayoutVars>
      </dgm:prSet>
      <dgm:spPr/>
    </dgm:pt>
    <dgm:pt modelId="{297130F0-A389-4323-B0A2-521392CFB12E}" type="pres">
      <dgm:prSet presAssocID="{B5D60FAD-9764-4FCB-ABD8-DE02E7892A9B}" presName="FourConn_2-3" presStyleLbl="fgAccFollowNode1" presStyleIdx="1" presStyleCnt="3">
        <dgm:presLayoutVars>
          <dgm:bulletEnabled val="1"/>
        </dgm:presLayoutVars>
      </dgm:prSet>
      <dgm:spPr/>
    </dgm:pt>
    <dgm:pt modelId="{6D0F0576-A46B-4AB4-BC14-CC91A58F7967}" type="pres">
      <dgm:prSet presAssocID="{B5D60FAD-9764-4FCB-ABD8-DE02E7892A9B}" presName="FourConn_3-4" presStyleLbl="fgAccFollowNode1" presStyleIdx="2" presStyleCnt="3">
        <dgm:presLayoutVars>
          <dgm:bulletEnabled val="1"/>
        </dgm:presLayoutVars>
      </dgm:prSet>
      <dgm:spPr/>
    </dgm:pt>
    <dgm:pt modelId="{5680FC81-7E61-4B85-9138-6AC6DDAA70CE}" type="pres">
      <dgm:prSet presAssocID="{B5D60FAD-9764-4FCB-ABD8-DE02E7892A9B}" presName="FourNodes_1_text" presStyleLbl="node1" presStyleIdx="3" presStyleCnt="4">
        <dgm:presLayoutVars>
          <dgm:bulletEnabled val="1"/>
        </dgm:presLayoutVars>
      </dgm:prSet>
      <dgm:spPr/>
    </dgm:pt>
    <dgm:pt modelId="{08201223-CA63-485C-A3EA-9DC7C4D92401}" type="pres">
      <dgm:prSet presAssocID="{B5D60FAD-9764-4FCB-ABD8-DE02E7892A9B}" presName="FourNodes_2_text" presStyleLbl="node1" presStyleIdx="3" presStyleCnt="4">
        <dgm:presLayoutVars>
          <dgm:bulletEnabled val="1"/>
        </dgm:presLayoutVars>
      </dgm:prSet>
      <dgm:spPr/>
    </dgm:pt>
    <dgm:pt modelId="{5AF8971D-2AB8-4258-A142-E54B7D9BFD26}" type="pres">
      <dgm:prSet presAssocID="{B5D60FAD-9764-4FCB-ABD8-DE02E7892A9B}" presName="FourNodes_3_text" presStyleLbl="node1" presStyleIdx="3" presStyleCnt="4">
        <dgm:presLayoutVars>
          <dgm:bulletEnabled val="1"/>
        </dgm:presLayoutVars>
      </dgm:prSet>
      <dgm:spPr/>
    </dgm:pt>
    <dgm:pt modelId="{6B71B4B0-D7F0-4CEB-8F46-96E7DEF05CCA}" type="pres">
      <dgm:prSet presAssocID="{B5D60FAD-9764-4FCB-ABD8-DE02E7892A9B}" presName="FourNodes_4_text" presStyleLbl="node1" presStyleIdx="3" presStyleCnt="4">
        <dgm:presLayoutVars>
          <dgm:bulletEnabled val="1"/>
        </dgm:presLayoutVars>
      </dgm:prSet>
      <dgm:spPr/>
    </dgm:pt>
  </dgm:ptLst>
  <dgm:cxnLst>
    <dgm:cxn modelId="{013EA610-E1BF-43B2-949A-B518C7D8ED05}" type="presOf" srcId="{B5D60FAD-9764-4FCB-ABD8-DE02E7892A9B}" destId="{29571E3C-0628-41C6-AA18-397E881E6DBC}" srcOrd="0" destOrd="0" presId="urn:microsoft.com/office/officeart/2005/8/layout/vProcess5"/>
    <dgm:cxn modelId="{C25CA925-2A64-4CA3-9DCB-A3608B319972}" type="presOf" srcId="{608A5960-FEEC-4C03-9C58-CEB01694A032}" destId="{297130F0-A389-4323-B0A2-521392CFB12E}" srcOrd="0" destOrd="0" presId="urn:microsoft.com/office/officeart/2005/8/layout/vProcess5"/>
    <dgm:cxn modelId="{BAC86326-AD62-41FB-80CD-179DA6EE7E8F}" type="presOf" srcId="{EBDD6BFB-32AF-4C3C-AD31-202F264F8860}" destId="{D898205F-2FCD-49DE-AF9F-DC38DBDC1268}" srcOrd="0" destOrd="0" presId="urn:microsoft.com/office/officeart/2005/8/layout/vProcess5"/>
    <dgm:cxn modelId="{2E115929-70D9-496A-A395-470EA5E859FF}" type="presOf" srcId="{5095ABA6-7CB7-4AB2-972A-266F6B8A9906}" destId="{5AF8971D-2AB8-4258-A142-E54B7D9BFD26}" srcOrd="1" destOrd="0" presId="urn:microsoft.com/office/officeart/2005/8/layout/vProcess5"/>
    <dgm:cxn modelId="{C37FA22B-32C8-4DCA-B182-17B37D2DA2A5}" type="presOf" srcId="{B5A2401A-F423-46BC-9081-0EBC69DBD973}" destId="{5680FC81-7E61-4B85-9138-6AC6DDAA70CE}" srcOrd="1" destOrd="0" presId="urn:microsoft.com/office/officeart/2005/8/layout/vProcess5"/>
    <dgm:cxn modelId="{1E938536-7DEF-4FEC-A945-4706AA15BAC3}" type="presOf" srcId="{B5A2401A-F423-46BC-9081-0EBC69DBD973}" destId="{0A86B984-14FF-4894-969B-23E81BC8EE5A}" srcOrd="0" destOrd="0" presId="urn:microsoft.com/office/officeart/2005/8/layout/vProcess5"/>
    <dgm:cxn modelId="{2FEFC58C-FBE3-40FB-BE22-395008CF12D9}" srcId="{B5D60FAD-9764-4FCB-ABD8-DE02E7892A9B}" destId="{B5A2401A-F423-46BC-9081-0EBC69DBD973}" srcOrd="0" destOrd="0" parTransId="{03D95922-FE8D-4EDF-A75B-E20D4360ED72}" sibTransId="{4FE2AEC5-B6DC-4B3A-83F7-311E0CD57AEF}"/>
    <dgm:cxn modelId="{61ADC693-FCC3-4513-82D5-F1E1D0DEB623}" srcId="{B5D60FAD-9764-4FCB-ABD8-DE02E7892A9B}" destId="{5095ABA6-7CB7-4AB2-972A-266F6B8A9906}" srcOrd="2" destOrd="0" parTransId="{02866F9C-2F75-417D-916F-47078F6DE77D}" sibTransId="{E7E0D3FE-08DD-46DD-AFD7-F167F18D7477}"/>
    <dgm:cxn modelId="{78649EA6-28FA-4ED9-A013-AB517AD7CB93}" type="presOf" srcId="{5095ABA6-7CB7-4AB2-972A-266F6B8A9906}" destId="{70EF709D-EC8F-4B11-A8E3-C895474EDF0C}" srcOrd="0" destOrd="0" presId="urn:microsoft.com/office/officeart/2005/8/layout/vProcess5"/>
    <dgm:cxn modelId="{787D94AB-6A75-4951-B6B1-C8F8080FE0CC}" type="presOf" srcId="{F246969A-5B93-4C49-9824-CC2CDC27C96E}" destId="{6B71B4B0-D7F0-4CEB-8F46-96E7DEF05CCA}" srcOrd="1" destOrd="0" presId="urn:microsoft.com/office/officeart/2005/8/layout/vProcess5"/>
    <dgm:cxn modelId="{3C2F6AAC-03DB-4A7C-A3EF-AEDA23BD7B9B}" type="presOf" srcId="{EBDD6BFB-32AF-4C3C-AD31-202F264F8860}" destId="{08201223-CA63-485C-A3EA-9DC7C4D92401}" srcOrd="1" destOrd="0" presId="urn:microsoft.com/office/officeart/2005/8/layout/vProcess5"/>
    <dgm:cxn modelId="{786CDAD6-207A-4F59-83C3-E4ED6362247F}" srcId="{B5D60FAD-9764-4FCB-ABD8-DE02E7892A9B}" destId="{EBDD6BFB-32AF-4C3C-AD31-202F264F8860}" srcOrd="1" destOrd="0" parTransId="{90D9AE85-7FAB-4561-A3F1-F7409F8162E9}" sibTransId="{608A5960-FEEC-4C03-9C58-CEB01694A032}"/>
    <dgm:cxn modelId="{9ECA24E3-FB02-4D2B-B626-F075E2B9E137}" type="presOf" srcId="{E7E0D3FE-08DD-46DD-AFD7-F167F18D7477}" destId="{6D0F0576-A46B-4AB4-BC14-CC91A58F7967}" srcOrd="0" destOrd="0" presId="urn:microsoft.com/office/officeart/2005/8/layout/vProcess5"/>
    <dgm:cxn modelId="{F36F69E9-9659-4967-864A-4657AF0338FF}" type="presOf" srcId="{4FE2AEC5-B6DC-4B3A-83F7-311E0CD57AEF}" destId="{53A7337B-7D55-4F15-8FF1-6036BCD0BDB0}" srcOrd="0" destOrd="0" presId="urn:microsoft.com/office/officeart/2005/8/layout/vProcess5"/>
    <dgm:cxn modelId="{BCDEFEEF-F931-4FB9-8D76-C873A436B31A}" type="presOf" srcId="{F246969A-5B93-4C49-9824-CC2CDC27C96E}" destId="{30664A40-517C-4977-A744-13EC36666447}" srcOrd="0" destOrd="0" presId="urn:microsoft.com/office/officeart/2005/8/layout/vProcess5"/>
    <dgm:cxn modelId="{AD1CB7FA-094B-45E4-96D0-448E6C9E9D2E}" srcId="{B5D60FAD-9764-4FCB-ABD8-DE02E7892A9B}" destId="{F246969A-5B93-4C49-9824-CC2CDC27C96E}" srcOrd="3" destOrd="0" parTransId="{40342231-5AB6-48C2-9622-FBCD01D865A8}" sibTransId="{232C54E8-AA64-40F0-9676-10AE89CF8339}"/>
    <dgm:cxn modelId="{A740C75E-92AB-426C-882A-B71C320AF6E0}" type="presParOf" srcId="{29571E3C-0628-41C6-AA18-397E881E6DBC}" destId="{169B9C72-BB46-49F4-8A7D-AC196DCB024E}" srcOrd="0" destOrd="0" presId="urn:microsoft.com/office/officeart/2005/8/layout/vProcess5"/>
    <dgm:cxn modelId="{75A6EF1E-AD3D-40D7-B6CD-C9FE27A1F21F}" type="presParOf" srcId="{29571E3C-0628-41C6-AA18-397E881E6DBC}" destId="{0A86B984-14FF-4894-969B-23E81BC8EE5A}" srcOrd="1" destOrd="0" presId="urn:microsoft.com/office/officeart/2005/8/layout/vProcess5"/>
    <dgm:cxn modelId="{43BA9E26-81EF-4D88-AAF0-AAA6DF2B6E87}" type="presParOf" srcId="{29571E3C-0628-41C6-AA18-397E881E6DBC}" destId="{D898205F-2FCD-49DE-AF9F-DC38DBDC1268}" srcOrd="2" destOrd="0" presId="urn:microsoft.com/office/officeart/2005/8/layout/vProcess5"/>
    <dgm:cxn modelId="{2CDE4B0C-E916-4EA8-94F1-B0A596B559B9}" type="presParOf" srcId="{29571E3C-0628-41C6-AA18-397E881E6DBC}" destId="{70EF709D-EC8F-4B11-A8E3-C895474EDF0C}" srcOrd="3" destOrd="0" presId="urn:microsoft.com/office/officeart/2005/8/layout/vProcess5"/>
    <dgm:cxn modelId="{BEEB3C73-E1E8-4BE2-9C4C-9A1DE56A201C}" type="presParOf" srcId="{29571E3C-0628-41C6-AA18-397E881E6DBC}" destId="{30664A40-517C-4977-A744-13EC36666447}" srcOrd="4" destOrd="0" presId="urn:microsoft.com/office/officeart/2005/8/layout/vProcess5"/>
    <dgm:cxn modelId="{33625729-C083-41CC-A50E-AF9723757619}" type="presParOf" srcId="{29571E3C-0628-41C6-AA18-397E881E6DBC}" destId="{53A7337B-7D55-4F15-8FF1-6036BCD0BDB0}" srcOrd="5" destOrd="0" presId="urn:microsoft.com/office/officeart/2005/8/layout/vProcess5"/>
    <dgm:cxn modelId="{2619FFE2-4630-4A6C-B8D4-D42C1AF94C9C}" type="presParOf" srcId="{29571E3C-0628-41C6-AA18-397E881E6DBC}" destId="{297130F0-A389-4323-B0A2-521392CFB12E}" srcOrd="6" destOrd="0" presId="urn:microsoft.com/office/officeart/2005/8/layout/vProcess5"/>
    <dgm:cxn modelId="{77CFF958-3F0B-4762-B45B-2B55859FDA4F}" type="presParOf" srcId="{29571E3C-0628-41C6-AA18-397E881E6DBC}" destId="{6D0F0576-A46B-4AB4-BC14-CC91A58F7967}" srcOrd="7" destOrd="0" presId="urn:microsoft.com/office/officeart/2005/8/layout/vProcess5"/>
    <dgm:cxn modelId="{6E4A2548-CCEC-4C62-B908-01CEED339BE9}" type="presParOf" srcId="{29571E3C-0628-41C6-AA18-397E881E6DBC}" destId="{5680FC81-7E61-4B85-9138-6AC6DDAA70CE}" srcOrd="8" destOrd="0" presId="urn:microsoft.com/office/officeart/2005/8/layout/vProcess5"/>
    <dgm:cxn modelId="{606FE7DB-20BA-435A-8D89-B93B2304ED95}" type="presParOf" srcId="{29571E3C-0628-41C6-AA18-397E881E6DBC}" destId="{08201223-CA63-485C-A3EA-9DC7C4D92401}" srcOrd="9" destOrd="0" presId="urn:microsoft.com/office/officeart/2005/8/layout/vProcess5"/>
    <dgm:cxn modelId="{6274AA72-83C8-4D4A-8219-5ABD5E58A092}" type="presParOf" srcId="{29571E3C-0628-41C6-AA18-397E881E6DBC}" destId="{5AF8971D-2AB8-4258-A142-E54B7D9BFD26}" srcOrd="10" destOrd="0" presId="urn:microsoft.com/office/officeart/2005/8/layout/vProcess5"/>
    <dgm:cxn modelId="{B62493BE-E320-4851-A05D-7F36B6BD6E55}" type="presParOf" srcId="{29571E3C-0628-41C6-AA18-397E881E6DBC}" destId="{6B71B4B0-D7F0-4CEB-8F46-96E7DEF05CC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68CCEE-6577-459F-88AD-68AF7641DDE9}"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7C8A7370-33C8-41AF-A53B-12902AF864EB}">
      <dgm:prSet/>
      <dgm:spPr/>
      <dgm:t>
        <a:bodyPr/>
        <a:lstStyle/>
        <a:p>
          <a:r>
            <a:rPr lang="en-GB"/>
            <a:t>We have implemented different classification models and then tuned it.</a:t>
          </a:r>
          <a:endParaRPr lang="en-US"/>
        </a:p>
      </dgm:t>
    </dgm:pt>
    <dgm:pt modelId="{D1500511-529F-4B06-B485-79C31FA5075A}" type="parTrans" cxnId="{1F071B98-76AD-408B-A1DA-4060D60E477B}">
      <dgm:prSet/>
      <dgm:spPr/>
      <dgm:t>
        <a:bodyPr/>
        <a:lstStyle/>
        <a:p>
          <a:endParaRPr lang="en-US"/>
        </a:p>
      </dgm:t>
    </dgm:pt>
    <dgm:pt modelId="{94017D74-F79E-4C4A-82BC-40C41D88702A}" type="sibTrans" cxnId="{1F071B98-76AD-408B-A1DA-4060D60E477B}">
      <dgm:prSet/>
      <dgm:spPr/>
      <dgm:t>
        <a:bodyPr/>
        <a:lstStyle/>
        <a:p>
          <a:endParaRPr lang="en-US"/>
        </a:p>
      </dgm:t>
    </dgm:pt>
    <dgm:pt modelId="{151261BE-1540-48FE-B142-4CF914926A8F}">
      <dgm:prSet/>
      <dgm:spPr/>
      <dgm:t>
        <a:bodyPr/>
        <a:lstStyle/>
        <a:p>
          <a:r>
            <a:rPr lang="en-GB"/>
            <a:t>Logistic Regression, Gradient Boosting, Tuned GBM, Catboost, LightGBM, Sequential Neural Network, RF, One class SVM, KNN, Naive Bayes, Bagging Classifier, Adaboost, Ensemble Voting Classifier, Decision Tree, Extra Tree classifier, Single Perceptron and Multilayer Perceptron.</a:t>
          </a:r>
          <a:endParaRPr lang="en-US"/>
        </a:p>
      </dgm:t>
    </dgm:pt>
    <dgm:pt modelId="{58B9CC1E-881B-4CE6-9650-84C20766935E}" type="parTrans" cxnId="{BC5C4796-6063-4D81-A04E-05BB8FAF1144}">
      <dgm:prSet/>
      <dgm:spPr/>
      <dgm:t>
        <a:bodyPr/>
        <a:lstStyle/>
        <a:p>
          <a:endParaRPr lang="en-US"/>
        </a:p>
      </dgm:t>
    </dgm:pt>
    <dgm:pt modelId="{404A20E4-1D80-402F-821D-6419E719DD89}" type="sibTrans" cxnId="{BC5C4796-6063-4D81-A04E-05BB8FAF1144}">
      <dgm:prSet/>
      <dgm:spPr/>
      <dgm:t>
        <a:bodyPr/>
        <a:lstStyle/>
        <a:p>
          <a:endParaRPr lang="en-US"/>
        </a:p>
      </dgm:t>
    </dgm:pt>
    <dgm:pt modelId="{7F188E83-2F2F-49AD-B313-D5CCA119DA77}">
      <dgm:prSet/>
      <dgm:spPr/>
      <dgm:t>
        <a:bodyPr/>
        <a:lstStyle/>
        <a:p>
          <a:r>
            <a:rPr lang="en-GB"/>
            <a:t>After tuning every model, we feel like CatBoost has the very good performance for classification.</a:t>
          </a:r>
          <a:endParaRPr lang="en-US"/>
        </a:p>
      </dgm:t>
    </dgm:pt>
    <dgm:pt modelId="{A4869BE5-F4AB-4D33-BD71-C0933473E65C}" type="parTrans" cxnId="{2F6645C1-0544-448C-9289-BAF56C7C17B5}">
      <dgm:prSet/>
      <dgm:spPr/>
      <dgm:t>
        <a:bodyPr/>
        <a:lstStyle/>
        <a:p>
          <a:endParaRPr lang="en-US"/>
        </a:p>
      </dgm:t>
    </dgm:pt>
    <dgm:pt modelId="{9D79A15F-2129-482A-8AF8-D49447EFD32D}" type="sibTrans" cxnId="{2F6645C1-0544-448C-9289-BAF56C7C17B5}">
      <dgm:prSet/>
      <dgm:spPr/>
      <dgm:t>
        <a:bodyPr/>
        <a:lstStyle/>
        <a:p>
          <a:endParaRPr lang="en-US"/>
        </a:p>
      </dgm:t>
    </dgm:pt>
    <dgm:pt modelId="{45DBEBD9-87BC-4BEC-9809-97A50917C4AC}">
      <dgm:prSet/>
      <dgm:spPr/>
      <dgm:t>
        <a:bodyPr/>
        <a:lstStyle/>
        <a:p>
          <a:r>
            <a:rPr lang="en-GB"/>
            <a:t>This model will be used for Future Implimentations.</a:t>
          </a:r>
          <a:endParaRPr lang="en-US"/>
        </a:p>
      </dgm:t>
    </dgm:pt>
    <dgm:pt modelId="{86729F49-C3FB-48D7-8DDB-04E5576D6A22}" type="parTrans" cxnId="{AC6A209F-0E63-4813-A034-B7EDC6DF8449}">
      <dgm:prSet/>
      <dgm:spPr/>
      <dgm:t>
        <a:bodyPr/>
        <a:lstStyle/>
        <a:p>
          <a:endParaRPr lang="en-US"/>
        </a:p>
      </dgm:t>
    </dgm:pt>
    <dgm:pt modelId="{FE80B905-71D0-4C9C-BAA1-78486315A011}" type="sibTrans" cxnId="{AC6A209F-0E63-4813-A034-B7EDC6DF8449}">
      <dgm:prSet/>
      <dgm:spPr/>
      <dgm:t>
        <a:bodyPr/>
        <a:lstStyle/>
        <a:p>
          <a:endParaRPr lang="en-US"/>
        </a:p>
      </dgm:t>
    </dgm:pt>
    <dgm:pt modelId="{3AB71E52-C9FD-4538-A848-26BC503F14C7}" type="pres">
      <dgm:prSet presAssocID="{5368CCEE-6577-459F-88AD-68AF7641DDE9}" presName="outerComposite" presStyleCnt="0">
        <dgm:presLayoutVars>
          <dgm:chMax val="5"/>
          <dgm:dir/>
          <dgm:resizeHandles val="exact"/>
        </dgm:presLayoutVars>
      </dgm:prSet>
      <dgm:spPr/>
    </dgm:pt>
    <dgm:pt modelId="{DCBDD391-47BF-4233-914B-129B5584C20D}" type="pres">
      <dgm:prSet presAssocID="{5368CCEE-6577-459F-88AD-68AF7641DDE9}" presName="dummyMaxCanvas" presStyleCnt="0">
        <dgm:presLayoutVars/>
      </dgm:prSet>
      <dgm:spPr/>
    </dgm:pt>
    <dgm:pt modelId="{81437006-E998-4F0C-8D65-7A0F38F12645}" type="pres">
      <dgm:prSet presAssocID="{5368CCEE-6577-459F-88AD-68AF7641DDE9}" presName="FourNodes_1" presStyleLbl="node1" presStyleIdx="0" presStyleCnt="4">
        <dgm:presLayoutVars>
          <dgm:bulletEnabled val="1"/>
        </dgm:presLayoutVars>
      </dgm:prSet>
      <dgm:spPr/>
    </dgm:pt>
    <dgm:pt modelId="{D12F3A26-2D86-412E-B667-097E6428EF0D}" type="pres">
      <dgm:prSet presAssocID="{5368CCEE-6577-459F-88AD-68AF7641DDE9}" presName="FourNodes_2" presStyleLbl="node1" presStyleIdx="1" presStyleCnt="4">
        <dgm:presLayoutVars>
          <dgm:bulletEnabled val="1"/>
        </dgm:presLayoutVars>
      </dgm:prSet>
      <dgm:spPr/>
    </dgm:pt>
    <dgm:pt modelId="{2C241517-7101-45CE-9688-B906658A0CAB}" type="pres">
      <dgm:prSet presAssocID="{5368CCEE-6577-459F-88AD-68AF7641DDE9}" presName="FourNodes_3" presStyleLbl="node1" presStyleIdx="2" presStyleCnt="4">
        <dgm:presLayoutVars>
          <dgm:bulletEnabled val="1"/>
        </dgm:presLayoutVars>
      </dgm:prSet>
      <dgm:spPr/>
    </dgm:pt>
    <dgm:pt modelId="{849F9A74-2BF3-4F8F-AF68-02B0B6379B13}" type="pres">
      <dgm:prSet presAssocID="{5368CCEE-6577-459F-88AD-68AF7641DDE9}" presName="FourNodes_4" presStyleLbl="node1" presStyleIdx="3" presStyleCnt="4">
        <dgm:presLayoutVars>
          <dgm:bulletEnabled val="1"/>
        </dgm:presLayoutVars>
      </dgm:prSet>
      <dgm:spPr/>
    </dgm:pt>
    <dgm:pt modelId="{9A1749E5-7310-4A11-BE3F-637CDA3EA9D0}" type="pres">
      <dgm:prSet presAssocID="{5368CCEE-6577-459F-88AD-68AF7641DDE9}" presName="FourConn_1-2" presStyleLbl="fgAccFollowNode1" presStyleIdx="0" presStyleCnt="3">
        <dgm:presLayoutVars>
          <dgm:bulletEnabled val="1"/>
        </dgm:presLayoutVars>
      </dgm:prSet>
      <dgm:spPr/>
    </dgm:pt>
    <dgm:pt modelId="{1A9F6F0C-BBC7-4E52-9F64-612B0900E0E4}" type="pres">
      <dgm:prSet presAssocID="{5368CCEE-6577-459F-88AD-68AF7641DDE9}" presName="FourConn_2-3" presStyleLbl="fgAccFollowNode1" presStyleIdx="1" presStyleCnt="3">
        <dgm:presLayoutVars>
          <dgm:bulletEnabled val="1"/>
        </dgm:presLayoutVars>
      </dgm:prSet>
      <dgm:spPr/>
    </dgm:pt>
    <dgm:pt modelId="{770BD7FD-F89E-4C62-952D-6C98BB982D5C}" type="pres">
      <dgm:prSet presAssocID="{5368CCEE-6577-459F-88AD-68AF7641DDE9}" presName="FourConn_3-4" presStyleLbl="fgAccFollowNode1" presStyleIdx="2" presStyleCnt="3">
        <dgm:presLayoutVars>
          <dgm:bulletEnabled val="1"/>
        </dgm:presLayoutVars>
      </dgm:prSet>
      <dgm:spPr/>
    </dgm:pt>
    <dgm:pt modelId="{17054D20-CBC1-48D3-BC61-6DA59597878E}" type="pres">
      <dgm:prSet presAssocID="{5368CCEE-6577-459F-88AD-68AF7641DDE9}" presName="FourNodes_1_text" presStyleLbl="node1" presStyleIdx="3" presStyleCnt="4">
        <dgm:presLayoutVars>
          <dgm:bulletEnabled val="1"/>
        </dgm:presLayoutVars>
      </dgm:prSet>
      <dgm:spPr/>
    </dgm:pt>
    <dgm:pt modelId="{9927CFE1-BD47-4CD6-B95C-AC0C72F36C00}" type="pres">
      <dgm:prSet presAssocID="{5368CCEE-6577-459F-88AD-68AF7641DDE9}" presName="FourNodes_2_text" presStyleLbl="node1" presStyleIdx="3" presStyleCnt="4">
        <dgm:presLayoutVars>
          <dgm:bulletEnabled val="1"/>
        </dgm:presLayoutVars>
      </dgm:prSet>
      <dgm:spPr/>
    </dgm:pt>
    <dgm:pt modelId="{BED88095-0FA2-471B-8486-5A354EC7F9AA}" type="pres">
      <dgm:prSet presAssocID="{5368CCEE-6577-459F-88AD-68AF7641DDE9}" presName="FourNodes_3_text" presStyleLbl="node1" presStyleIdx="3" presStyleCnt="4">
        <dgm:presLayoutVars>
          <dgm:bulletEnabled val="1"/>
        </dgm:presLayoutVars>
      </dgm:prSet>
      <dgm:spPr/>
    </dgm:pt>
    <dgm:pt modelId="{02793267-EADC-4D22-A10E-A6BEEAECB2F5}" type="pres">
      <dgm:prSet presAssocID="{5368CCEE-6577-459F-88AD-68AF7641DDE9}" presName="FourNodes_4_text" presStyleLbl="node1" presStyleIdx="3" presStyleCnt="4">
        <dgm:presLayoutVars>
          <dgm:bulletEnabled val="1"/>
        </dgm:presLayoutVars>
      </dgm:prSet>
      <dgm:spPr/>
    </dgm:pt>
  </dgm:ptLst>
  <dgm:cxnLst>
    <dgm:cxn modelId="{A655F61B-E5C1-41D1-AA14-CFD77A789094}" type="presOf" srcId="{94017D74-F79E-4C4A-82BC-40C41D88702A}" destId="{9A1749E5-7310-4A11-BE3F-637CDA3EA9D0}" srcOrd="0" destOrd="0" presId="urn:microsoft.com/office/officeart/2005/8/layout/vProcess5"/>
    <dgm:cxn modelId="{84E6102E-71EC-4715-89BB-2EB5D1E88609}" type="presOf" srcId="{7F188E83-2F2F-49AD-B313-D5CCA119DA77}" destId="{2C241517-7101-45CE-9688-B906658A0CAB}" srcOrd="0" destOrd="0" presId="urn:microsoft.com/office/officeart/2005/8/layout/vProcess5"/>
    <dgm:cxn modelId="{09EEF15B-9A7F-409D-91DA-F22D3F7C7E36}" type="presOf" srcId="{7C8A7370-33C8-41AF-A53B-12902AF864EB}" destId="{81437006-E998-4F0C-8D65-7A0F38F12645}" srcOrd="0" destOrd="0" presId="urn:microsoft.com/office/officeart/2005/8/layout/vProcess5"/>
    <dgm:cxn modelId="{105B8664-ABF0-4293-8BE9-9D2C71792CB7}" type="presOf" srcId="{45DBEBD9-87BC-4BEC-9809-97A50917C4AC}" destId="{849F9A74-2BF3-4F8F-AF68-02B0B6379B13}" srcOrd="0" destOrd="0" presId="urn:microsoft.com/office/officeart/2005/8/layout/vProcess5"/>
    <dgm:cxn modelId="{27F51E68-967F-4F2D-A68B-1E6D55D7F516}" type="presOf" srcId="{151261BE-1540-48FE-B142-4CF914926A8F}" destId="{D12F3A26-2D86-412E-B667-097E6428EF0D}" srcOrd="0" destOrd="0" presId="urn:microsoft.com/office/officeart/2005/8/layout/vProcess5"/>
    <dgm:cxn modelId="{84672457-D385-413C-A085-E8B7C751692D}" type="presOf" srcId="{5368CCEE-6577-459F-88AD-68AF7641DDE9}" destId="{3AB71E52-C9FD-4538-A848-26BC503F14C7}" srcOrd="0" destOrd="0" presId="urn:microsoft.com/office/officeart/2005/8/layout/vProcess5"/>
    <dgm:cxn modelId="{BC5C4796-6063-4D81-A04E-05BB8FAF1144}" srcId="{5368CCEE-6577-459F-88AD-68AF7641DDE9}" destId="{151261BE-1540-48FE-B142-4CF914926A8F}" srcOrd="1" destOrd="0" parTransId="{58B9CC1E-881B-4CE6-9650-84C20766935E}" sibTransId="{404A20E4-1D80-402F-821D-6419E719DD89}"/>
    <dgm:cxn modelId="{1F071B98-76AD-408B-A1DA-4060D60E477B}" srcId="{5368CCEE-6577-459F-88AD-68AF7641DDE9}" destId="{7C8A7370-33C8-41AF-A53B-12902AF864EB}" srcOrd="0" destOrd="0" parTransId="{D1500511-529F-4B06-B485-79C31FA5075A}" sibTransId="{94017D74-F79E-4C4A-82BC-40C41D88702A}"/>
    <dgm:cxn modelId="{AC6A209F-0E63-4813-A034-B7EDC6DF8449}" srcId="{5368CCEE-6577-459F-88AD-68AF7641DDE9}" destId="{45DBEBD9-87BC-4BEC-9809-97A50917C4AC}" srcOrd="3" destOrd="0" parTransId="{86729F49-C3FB-48D7-8DDB-04E5576D6A22}" sibTransId="{FE80B905-71D0-4C9C-BAA1-78486315A011}"/>
    <dgm:cxn modelId="{399BF1AB-FCC1-4DBE-BB39-37E629CE615C}" type="presOf" srcId="{7C8A7370-33C8-41AF-A53B-12902AF864EB}" destId="{17054D20-CBC1-48D3-BC61-6DA59597878E}" srcOrd="1" destOrd="0" presId="urn:microsoft.com/office/officeart/2005/8/layout/vProcess5"/>
    <dgm:cxn modelId="{EF02C0B5-4E62-44D4-A142-F30E0080249D}" type="presOf" srcId="{7F188E83-2F2F-49AD-B313-D5CCA119DA77}" destId="{BED88095-0FA2-471B-8486-5A354EC7F9AA}" srcOrd="1" destOrd="0" presId="urn:microsoft.com/office/officeart/2005/8/layout/vProcess5"/>
    <dgm:cxn modelId="{BA3283BE-020C-4298-9B9D-67EAAFD9BEEB}" type="presOf" srcId="{9D79A15F-2129-482A-8AF8-D49447EFD32D}" destId="{770BD7FD-F89E-4C62-952D-6C98BB982D5C}" srcOrd="0" destOrd="0" presId="urn:microsoft.com/office/officeart/2005/8/layout/vProcess5"/>
    <dgm:cxn modelId="{220A63C0-78E5-42C9-B17C-73E47373AD7C}" type="presOf" srcId="{45DBEBD9-87BC-4BEC-9809-97A50917C4AC}" destId="{02793267-EADC-4D22-A10E-A6BEEAECB2F5}" srcOrd="1" destOrd="0" presId="urn:microsoft.com/office/officeart/2005/8/layout/vProcess5"/>
    <dgm:cxn modelId="{2F6645C1-0544-448C-9289-BAF56C7C17B5}" srcId="{5368CCEE-6577-459F-88AD-68AF7641DDE9}" destId="{7F188E83-2F2F-49AD-B313-D5CCA119DA77}" srcOrd="2" destOrd="0" parTransId="{A4869BE5-F4AB-4D33-BD71-C0933473E65C}" sibTransId="{9D79A15F-2129-482A-8AF8-D49447EFD32D}"/>
    <dgm:cxn modelId="{F6726BC9-59D4-4017-BE92-B48E99F4206A}" type="presOf" srcId="{151261BE-1540-48FE-B142-4CF914926A8F}" destId="{9927CFE1-BD47-4CD6-B95C-AC0C72F36C00}" srcOrd="1" destOrd="0" presId="urn:microsoft.com/office/officeart/2005/8/layout/vProcess5"/>
    <dgm:cxn modelId="{85F519F4-66E8-44C3-A982-588D154755D2}" type="presOf" srcId="{404A20E4-1D80-402F-821D-6419E719DD89}" destId="{1A9F6F0C-BBC7-4E52-9F64-612B0900E0E4}" srcOrd="0" destOrd="0" presId="urn:microsoft.com/office/officeart/2005/8/layout/vProcess5"/>
    <dgm:cxn modelId="{87B56592-5914-4A46-A4DB-E173E506FAFF}" type="presParOf" srcId="{3AB71E52-C9FD-4538-A848-26BC503F14C7}" destId="{DCBDD391-47BF-4233-914B-129B5584C20D}" srcOrd="0" destOrd="0" presId="urn:microsoft.com/office/officeart/2005/8/layout/vProcess5"/>
    <dgm:cxn modelId="{77E1ECFE-CC0C-4A97-8D30-45CC19B13609}" type="presParOf" srcId="{3AB71E52-C9FD-4538-A848-26BC503F14C7}" destId="{81437006-E998-4F0C-8D65-7A0F38F12645}" srcOrd="1" destOrd="0" presId="urn:microsoft.com/office/officeart/2005/8/layout/vProcess5"/>
    <dgm:cxn modelId="{8BEEBB4B-E407-4BAA-A078-53799BBCC5BE}" type="presParOf" srcId="{3AB71E52-C9FD-4538-A848-26BC503F14C7}" destId="{D12F3A26-2D86-412E-B667-097E6428EF0D}" srcOrd="2" destOrd="0" presId="urn:microsoft.com/office/officeart/2005/8/layout/vProcess5"/>
    <dgm:cxn modelId="{BE5A2AC2-970A-40D3-AE7B-C5B21B025EFD}" type="presParOf" srcId="{3AB71E52-C9FD-4538-A848-26BC503F14C7}" destId="{2C241517-7101-45CE-9688-B906658A0CAB}" srcOrd="3" destOrd="0" presId="urn:microsoft.com/office/officeart/2005/8/layout/vProcess5"/>
    <dgm:cxn modelId="{6CC2CA1A-177A-4B02-B35F-F1B84DA5CFE7}" type="presParOf" srcId="{3AB71E52-C9FD-4538-A848-26BC503F14C7}" destId="{849F9A74-2BF3-4F8F-AF68-02B0B6379B13}" srcOrd="4" destOrd="0" presId="urn:microsoft.com/office/officeart/2005/8/layout/vProcess5"/>
    <dgm:cxn modelId="{3BFB0A9C-F0B5-4B85-8FB7-76D8AB0CE2D6}" type="presParOf" srcId="{3AB71E52-C9FD-4538-A848-26BC503F14C7}" destId="{9A1749E5-7310-4A11-BE3F-637CDA3EA9D0}" srcOrd="5" destOrd="0" presId="urn:microsoft.com/office/officeart/2005/8/layout/vProcess5"/>
    <dgm:cxn modelId="{4C7A3716-96A9-4908-A91A-6688EF8A6C6E}" type="presParOf" srcId="{3AB71E52-C9FD-4538-A848-26BC503F14C7}" destId="{1A9F6F0C-BBC7-4E52-9F64-612B0900E0E4}" srcOrd="6" destOrd="0" presId="urn:microsoft.com/office/officeart/2005/8/layout/vProcess5"/>
    <dgm:cxn modelId="{AB28D546-2277-47F4-B4D4-4B2BE23E3F6B}" type="presParOf" srcId="{3AB71E52-C9FD-4538-A848-26BC503F14C7}" destId="{770BD7FD-F89E-4C62-952D-6C98BB982D5C}" srcOrd="7" destOrd="0" presId="urn:microsoft.com/office/officeart/2005/8/layout/vProcess5"/>
    <dgm:cxn modelId="{1D945061-8F17-4D70-A087-40F6DD6837F2}" type="presParOf" srcId="{3AB71E52-C9FD-4538-A848-26BC503F14C7}" destId="{17054D20-CBC1-48D3-BC61-6DA59597878E}" srcOrd="8" destOrd="0" presId="urn:microsoft.com/office/officeart/2005/8/layout/vProcess5"/>
    <dgm:cxn modelId="{859CDD0B-D91B-4F5E-94A5-A58ED2DDCBF0}" type="presParOf" srcId="{3AB71E52-C9FD-4538-A848-26BC503F14C7}" destId="{9927CFE1-BD47-4CD6-B95C-AC0C72F36C00}" srcOrd="9" destOrd="0" presId="urn:microsoft.com/office/officeart/2005/8/layout/vProcess5"/>
    <dgm:cxn modelId="{AF640C57-9B84-465F-86E2-1BC439F75F47}" type="presParOf" srcId="{3AB71E52-C9FD-4538-A848-26BC503F14C7}" destId="{BED88095-0FA2-471B-8486-5A354EC7F9AA}" srcOrd="10" destOrd="0" presId="urn:microsoft.com/office/officeart/2005/8/layout/vProcess5"/>
    <dgm:cxn modelId="{B749C28C-9058-41EB-8367-ACC0FE3EE991}" type="presParOf" srcId="{3AB71E52-C9FD-4538-A848-26BC503F14C7}" destId="{02793267-EADC-4D22-A10E-A6BEEAECB2F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69A55E-5854-4341-BC18-32A25DDF6EE7}" type="doc">
      <dgm:prSet loTypeId="urn:microsoft.com/office/officeart/2005/8/layout/bProcess4" loCatId="process" qsTypeId="urn:microsoft.com/office/officeart/2005/8/quickstyle/simple1" qsCatId="simple" csTypeId="urn:microsoft.com/office/officeart/2005/8/colors/accent3_2" csCatId="accent3"/>
      <dgm:spPr/>
      <dgm:t>
        <a:bodyPr/>
        <a:lstStyle/>
        <a:p>
          <a:endParaRPr lang="en-US"/>
        </a:p>
      </dgm:t>
    </dgm:pt>
    <dgm:pt modelId="{DC5D440F-A6DC-4A31-89BB-88D9759134CE}">
      <dgm:prSet/>
      <dgm:spPr/>
      <dgm:t>
        <a:bodyPr/>
        <a:lstStyle/>
        <a:p>
          <a:r>
            <a:rPr lang="en-GB"/>
            <a:t>We have implemented different classification models and then tuned it.</a:t>
          </a:r>
          <a:endParaRPr lang="en-US"/>
        </a:p>
      </dgm:t>
    </dgm:pt>
    <dgm:pt modelId="{91553189-DC56-4921-8DEE-85F183E15F10}" type="parTrans" cxnId="{AEB743FF-3B70-4C7F-9FAE-352A07679BB2}">
      <dgm:prSet/>
      <dgm:spPr/>
      <dgm:t>
        <a:bodyPr/>
        <a:lstStyle/>
        <a:p>
          <a:endParaRPr lang="en-US"/>
        </a:p>
      </dgm:t>
    </dgm:pt>
    <dgm:pt modelId="{F6A4F6A5-42DC-4103-BB4B-3CA2D6305845}" type="sibTrans" cxnId="{AEB743FF-3B70-4C7F-9FAE-352A07679BB2}">
      <dgm:prSet/>
      <dgm:spPr/>
      <dgm:t>
        <a:bodyPr/>
        <a:lstStyle/>
        <a:p>
          <a:endParaRPr lang="en-US"/>
        </a:p>
      </dgm:t>
    </dgm:pt>
    <dgm:pt modelId="{747114D7-58E9-4F55-A144-3668A1E9C2EE}">
      <dgm:prSet/>
      <dgm:spPr/>
      <dgm:t>
        <a:bodyPr/>
        <a:lstStyle/>
        <a:p>
          <a:pPr rtl="0"/>
          <a:r>
            <a:rPr lang="en-GB"/>
            <a:t>Logistic Regression, Gradient Boosting, Tuned GBM, </a:t>
          </a:r>
          <a:r>
            <a:rPr lang="en-GB">
              <a:latin typeface="Calibri"/>
            </a:rPr>
            <a:t>Cat boost</a:t>
          </a:r>
          <a:r>
            <a:rPr lang="en-GB"/>
            <a:t>, </a:t>
          </a:r>
          <a:r>
            <a:rPr lang="en-GB">
              <a:latin typeface="Calibri"/>
            </a:rPr>
            <a:t>Light GBM</a:t>
          </a:r>
          <a:r>
            <a:rPr lang="en-GB"/>
            <a:t>, Sequential Neural Network, RF, One class SVM, KNN, Naive Bayes, Bagging Classifier, </a:t>
          </a:r>
          <a:r>
            <a:rPr lang="en-GB">
              <a:latin typeface="Calibri"/>
            </a:rPr>
            <a:t>Ada boost</a:t>
          </a:r>
          <a:r>
            <a:rPr lang="en-GB"/>
            <a:t>, Ensemble Voting Classifier, Decision Tree, Extra Tree classifier, Single Perceptron and Multilayer Perceptron.</a:t>
          </a:r>
          <a:endParaRPr lang="en-US"/>
        </a:p>
      </dgm:t>
    </dgm:pt>
    <dgm:pt modelId="{F7D79DA5-E6FA-4CF1-8490-9FE29DCA8AA8}" type="parTrans" cxnId="{44CE338D-38E0-4F96-9C65-2EC96CE2C12B}">
      <dgm:prSet/>
      <dgm:spPr/>
      <dgm:t>
        <a:bodyPr/>
        <a:lstStyle/>
        <a:p>
          <a:endParaRPr lang="en-US"/>
        </a:p>
      </dgm:t>
    </dgm:pt>
    <dgm:pt modelId="{41E54577-6805-49B6-9219-6905952BC381}" type="sibTrans" cxnId="{44CE338D-38E0-4F96-9C65-2EC96CE2C12B}">
      <dgm:prSet/>
      <dgm:spPr/>
      <dgm:t>
        <a:bodyPr/>
        <a:lstStyle/>
        <a:p>
          <a:endParaRPr lang="en-US"/>
        </a:p>
      </dgm:t>
    </dgm:pt>
    <dgm:pt modelId="{7D0F79A5-70E1-49A1-A065-2F72D1C6001F}">
      <dgm:prSet/>
      <dgm:spPr/>
      <dgm:t>
        <a:bodyPr/>
        <a:lstStyle/>
        <a:p>
          <a:pPr rtl="0"/>
          <a:r>
            <a:rPr lang="en-GB"/>
            <a:t>After tuning every model, we feel like </a:t>
          </a:r>
          <a:r>
            <a:rPr lang="en-GB">
              <a:latin typeface="Calibri"/>
            </a:rPr>
            <a:t>Cat Boost</a:t>
          </a:r>
          <a:r>
            <a:rPr lang="en-GB"/>
            <a:t> has the very good performance for classification.</a:t>
          </a:r>
          <a:endParaRPr lang="en-US"/>
        </a:p>
      </dgm:t>
    </dgm:pt>
    <dgm:pt modelId="{AB62BBB8-345E-40C6-87BC-84C8BD3613D8}" type="parTrans" cxnId="{13D5FBD3-8468-4CF9-9C56-C9EEDC4FAAFC}">
      <dgm:prSet/>
      <dgm:spPr/>
      <dgm:t>
        <a:bodyPr/>
        <a:lstStyle/>
        <a:p>
          <a:endParaRPr lang="en-US"/>
        </a:p>
      </dgm:t>
    </dgm:pt>
    <dgm:pt modelId="{23B1C5D6-5CF1-41AB-9345-8A1071751FE7}" type="sibTrans" cxnId="{13D5FBD3-8468-4CF9-9C56-C9EEDC4FAAFC}">
      <dgm:prSet/>
      <dgm:spPr/>
      <dgm:t>
        <a:bodyPr/>
        <a:lstStyle/>
        <a:p>
          <a:endParaRPr lang="en-US"/>
        </a:p>
      </dgm:t>
    </dgm:pt>
    <dgm:pt modelId="{655572C9-BCA1-4F3F-B494-30C88EFDC512}">
      <dgm:prSet/>
      <dgm:spPr/>
      <dgm:t>
        <a:bodyPr/>
        <a:lstStyle/>
        <a:p>
          <a:r>
            <a:rPr lang="en-GB"/>
            <a:t>This model will be used for Future </a:t>
          </a:r>
          <a:r>
            <a:rPr lang="en-GB">
              <a:latin typeface="Calibri"/>
            </a:rPr>
            <a:t>Tasks</a:t>
          </a:r>
          <a:r>
            <a:rPr lang="en-GB"/>
            <a:t>.</a:t>
          </a:r>
          <a:endParaRPr lang="en-US"/>
        </a:p>
      </dgm:t>
    </dgm:pt>
    <dgm:pt modelId="{4CEFEC3E-C84F-4A67-BCF3-DD01EB4DA4CD}" type="parTrans" cxnId="{5AFFBFCC-1B0C-49F0-A9B0-B3EF79B8BAC1}">
      <dgm:prSet/>
      <dgm:spPr/>
      <dgm:t>
        <a:bodyPr/>
        <a:lstStyle/>
        <a:p>
          <a:endParaRPr lang="en-US"/>
        </a:p>
      </dgm:t>
    </dgm:pt>
    <dgm:pt modelId="{4957B9AC-8818-4B7D-9A9E-2BC555F71027}" type="sibTrans" cxnId="{5AFFBFCC-1B0C-49F0-A9B0-B3EF79B8BAC1}">
      <dgm:prSet/>
      <dgm:spPr/>
      <dgm:t>
        <a:bodyPr/>
        <a:lstStyle/>
        <a:p>
          <a:endParaRPr lang="en-US"/>
        </a:p>
      </dgm:t>
    </dgm:pt>
    <dgm:pt modelId="{79D88A57-A2EE-40EE-82FA-B56F7CA9CD63}" type="pres">
      <dgm:prSet presAssocID="{0969A55E-5854-4341-BC18-32A25DDF6EE7}" presName="Name0" presStyleCnt="0">
        <dgm:presLayoutVars>
          <dgm:dir/>
          <dgm:resizeHandles/>
        </dgm:presLayoutVars>
      </dgm:prSet>
      <dgm:spPr/>
    </dgm:pt>
    <dgm:pt modelId="{26E19E1B-116A-4755-B6C9-15B9234FA60D}" type="pres">
      <dgm:prSet presAssocID="{DC5D440F-A6DC-4A31-89BB-88D9759134CE}" presName="compNode" presStyleCnt="0"/>
      <dgm:spPr/>
    </dgm:pt>
    <dgm:pt modelId="{A7D2D389-AA4E-4690-A093-FBC1D3581384}" type="pres">
      <dgm:prSet presAssocID="{DC5D440F-A6DC-4A31-89BB-88D9759134CE}" presName="dummyConnPt" presStyleCnt="0"/>
      <dgm:spPr/>
    </dgm:pt>
    <dgm:pt modelId="{A670D578-472B-478C-B718-9772B508DE87}" type="pres">
      <dgm:prSet presAssocID="{DC5D440F-A6DC-4A31-89BB-88D9759134CE}" presName="node" presStyleLbl="node1" presStyleIdx="0" presStyleCnt="4">
        <dgm:presLayoutVars>
          <dgm:bulletEnabled val="1"/>
        </dgm:presLayoutVars>
      </dgm:prSet>
      <dgm:spPr/>
    </dgm:pt>
    <dgm:pt modelId="{57E70C6C-0E5A-4042-9A6B-DA642694503E}" type="pres">
      <dgm:prSet presAssocID="{F6A4F6A5-42DC-4103-BB4B-3CA2D6305845}" presName="sibTrans" presStyleLbl="bgSibTrans2D1" presStyleIdx="0" presStyleCnt="3"/>
      <dgm:spPr/>
    </dgm:pt>
    <dgm:pt modelId="{ECBE2BE7-6F93-4D49-8378-294CD884D491}" type="pres">
      <dgm:prSet presAssocID="{747114D7-58E9-4F55-A144-3668A1E9C2EE}" presName="compNode" presStyleCnt="0"/>
      <dgm:spPr/>
    </dgm:pt>
    <dgm:pt modelId="{F897F7EF-6FC4-4059-9B66-18D9D487A9ED}" type="pres">
      <dgm:prSet presAssocID="{747114D7-58E9-4F55-A144-3668A1E9C2EE}" presName="dummyConnPt" presStyleCnt="0"/>
      <dgm:spPr/>
    </dgm:pt>
    <dgm:pt modelId="{030755B6-D122-485F-8CBC-8E0A4447A49B}" type="pres">
      <dgm:prSet presAssocID="{747114D7-58E9-4F55-A144-3668A1E9C2EE}" presName="node" presStyleLbl="node1" presStyleIdx="1" presStyleCnt="4">
        <dgm:presLayoutVars>
          <dgm:bulletEnabled val="1"/>
        </dgm:presLayoutVars>
      </dgm:prSet>
      <dgm:spPr/>
    </dgm:pt>
    <dgm:pt modelId="{85BF1B3B-3EF8-4BD6-BDCB-11B7A02C6E8A}" type="pres">
      <dgm:prSet presAssocID="{41E54577-6805-49B6-9219-6905952BC381}" presName="sibTrans" presStyleLbl="bgSibTrans2D1" presStyleIdx="1" presStyleCnt="3"/>
      <dgm:spPr/>
    </dgm:pt>
    <dgm:pt modelId="{06046296-A7A6-4B94-BA51-FAFBC4EE2C78}" type="pres">
      <dgm:prSet presAssocID="{7D0F79A5-70E1-49A1-A065-2F72D1C6001F}" presName="compNode" presStyleCnt="0"/>
      <dgm:spPr/>
    </dgm:pt>
    <dgm:pt modelId="{5B6547E4-7631-494B-9F8C-385279F2DC75}" type="pres">
      <dgm:prSet presAssocID="{7D0F79A5-70E1-49A1-A065-2F72D1C6001F}" presName="dummyConnPt" presStyleCnt="0"/>
      <dgm:spPr/>
    </dgm:pt>
    <dgm:pt modelId="{A7E69DB0-9286-4A9A-8423-232AF7F09B06}" type="pres">
      <dgm:prSet presAssocID="{7D0F79A5-70E1-49A1-A065-2F72D1C6001F}" presName="node" presStyleLbl="node1" presStyleIdx="2" presStyleCnt="4">
        <dgm:presLayoutVars>
          <dgm:bulletEnabled val="1"/>
        </dgm:presLayoutVars>
      </dgm:prSet>
      <dgm:spPr/>
    </dgm:pt>
    <dgm:pt modelId="{C593CB5D-F7A7-4C94-90D2-C1E72CC22A08}" type="pres">
      <dgm:prSet presAssocID="{23B1C5D6-5CF1-41AB-9345-8A1071751FE7}" presName="sibTrans" presStyleLbl="bgSibTrans2D1" presStyleIdx="2" presStyleCnt="3"/>
      <dgm:spPr/>
    </dgm:pt>
    <dgm:pt modelId="{A0B928C7-8F62-47B2-8803-87CAB5E85A2C}" type="pres">
      <dgm:prSet presAssocID="{655572C9-BCA1-4F3F-B494-30C88EFDC512}" presName="compNode" presStyleCnt="0"/>
      <dgm:spPr/>
    </dgm:pt>
    <dgm:pt modelId="{2EB10A05-10F6-448A-802B-A5CFBD4719F3}" type="pres">
      <dgm:prSet presAssocID="{655572C9-BCA1-4F3F-B494-30C88EFDC512}" presName="dummyConnPt" presStyleCnt="0"/>
      <dgm:spPr/>
    </dgm:pt>
    <dgm:pt modelId="{FC052885-206D-4DEC-8EAB-34C9A117DAE1}" type="pres">
      <dgm:prSet presAssocID="{655572C9-BCA1-4F3F-B494-30C88EFDC512}" presName="node" presStyleLbl="node1" presStyleIdx="3" presStyleCnt="4">
        <dgm:presLayoutVars>
          <dgm:bulletEnabled val="1"/>
        </dgm:presLayoutVars>
      </dgm:prSet>
      <dgm:spPr/>
    </dgm:pt>
  </dgm:ptLst>
  <dgm:cxnLst>
    <dgm:cxn modelId="{34C5E206-1F57-41FE-8208-79565745A072}" type="presOf" srcId="{41E54577-6805-49B6-9219-6905952BC381}" destId="{85BF1B3B-3EF8-4BD6-BDCB-11B7A02C6E8A}" srcOrd="0" destOrd="0" presId="urn:microsoft.com/office/officeart/2005/8/layout/bProcess4"/>
    <dgm:cxn modelId="{05FBA323-0A8A-4A69-88AD-568F41A24BFF}" type="presOf" srcId="{0969A55E-5854-4341-BC18-32A25DDF6EE7}" destId="{79D88A57-A2EE-40EE-82FA-B56F7CA9CD63}" srcOrd="0" destOrd="0" presId="urn:microsoft.com/office/officeart/2005/8/layout/bProcess4"/>
    <dgm:cxn modelId="{B88D5C51-4688-4FC7-8811-CAC62849D148}" type="presOf" srcId="{DC5D440F-A6DC-4A31-89BB-88D9759134CE}" destId="{A670D578-472B-478C-B718-9772B508DE87}" srcOrd="0" destOrd="0" presId="urn:microsoft.com/office/officeart/2005/8/layout/bProcess4"/>
    <dgm:cxn modelId="{44CE338D-38E0-4F96-9C65-2EC96CE2C12B}" srcId="{0969A55E-5854-4341-BC18-32A25DDF6EE7}" destId="{747114D7-58E9-4F55-A144-3668A1E9C2EE}" srcOrd="1" destOrd="0" parTransId="{F7D79DA5-E6FA-4CF1-8490-9FE29DCA8AA8}" sibTransId="{41E54577-6805-49B6-9219-6905952BC381}"/>
    <dgm:cxn modelId="{D1B9D4A5-A484-4D08-832D-568569ED92AD}" type="presOf" srcId="{7D0F79A5-70E1-49A1-A065-2F72D1C6001F}" destId="{A7E69DB0-9286-4A9A-8423-232AF7F09B06}" srcOrd="0" destOrd="0" presId="urn:microsoft.com/office/officeart/2005/8/layout/bProcess4"/>
    <dgm:cxn modelId="{F61F9EAC-5F89-41A9-9766-A988326B28E9}" type="presOf" srcId="{23B1C5D6-5CF1-41AB-9345-8A1071751FE7}" destId="{C593CB5D-F7A7-4C94-90D2-C1E72CC22A08}" srcOrd="0" destOrd="0" presId="urn:microsoft.com/office/officeart/2005/8/layout/bProcess4"/>
    <dgm:cxn modelId="{722667B5-C38E-4D0A-B7CC-39D3F649F591}" type="presOf" srcId="{F6A4F6A5-42DC-4103-BB4B-3CA2D6305845}" destId="{57E70C6C-0E5A-4042-9A6B-DA642694503E}" srcOrd="0" destOrd="0" presId="urn:microsoft.com/office/officeart/2005/8/layout/bProcess4"/>
    <dgm:cxn modelId="{5AFFBFCC-1B0C-49F0-A9B0-B3EF79B8BAC1}" srcId="{0969A55E-5854-4341-BC18-32A25DDF6EE7}" destId="{655572C9-BCA1-4F3F-B494-30C88EFDC512}" srcOrd="3" destOrd="0" parTransId="{4CEFEC3E-C84F-4A67-BCF3-DD01EB4DA4CD}" sibTransId="{4957B9AC-8818-4B7D-9A9E-2BC555F71027}"/>
    <dgm:cxn modelId="{13D5FBD3-8468-4CF9-9C56-C9EEDC4FAAFC}" srcId="{0969A55E-5854-4341-BC18-32A25DDF6EE7}" destId="{7D0F79A5-70E1-49A1-A065-2F72D1C6001F}" srcOrd="2" destOrd="0" parTransId="{AB62BBB8-345E-40C6-87BC-84C8BD3613D8}" sibTransId="{23B1C5D6-5CF1-41AB-9345-8A1071751FE7}"/>
    <dgm:cxn modelId="{E16032EF-09DF-45DB-A075-0D9B77E44F27}" type="presOf" srcId="{747114D7-58E9-4F55-A144-3668A1E9C2EE}" destId="{030755B6-D122-485F-8CBC-8E0A4447A49B}" srcOrd="0" destOrd="0" presId="urn:microsoft.com/office/officeart/2005/8/layout/bProcess4"/>
    <dgm:cxn modelId="{A30FC5F1-B501-4EA7-B4E0-17624832D532}" type="presOf" srcId="{655572C9-BCA1-4F3F-B494-30C88EFDC512}" destId="{FC052885-206D-4DEC-8EAB-34C9A117DAE1}" srcOrd="0" destOrd="0" presId="urn:microsoft.com/office/officeart/2005/8/layout/bProcess4"/>
    <dgm:cxn modelId="{AEB743FF-3B70-4C7F-9FAE-352A07679BB2}" srcId="{0969A55E-5854-4341-BC18-32A25DDF6EE7}" destId="{DC5D440F-A6DC-4A31-89BB-88D9759134CE}" srcOrd="0" destOrd="0" parTransId="{91553189-DC56-4921-8DEE-85F183E15F10}" sibTransId="{F6A4F6A5-42DC-4103-BB4B-3CA2D6305845}"/>
    <dgm:cxn modelId="{53D0207C-5A4F-42DB-92D3-745CD6837901}" type="presParOf" srcId="{79D88A57-A2EE-40EE-82FA-B56F7CA9CD63}" destId="{26E19E1B-116A-4755-B6C9-15B9234FA60D}" srcOrd="0" destOrd="0" presId="urn:microsoft.com/office/officeart/2005/8/layout/bProcess4"/>
    <dgm:cxn modelId="{B349187B-DCB9-43BA-86D8-F25AC4EBBC6A}" type="presParOf" srcId="{26E19E1B-116A-4755-B6C9-15B9234FA60D}" destId="{A7D2D389-AA4E-4690-A093-FBC1D3581384}" srcOrd="0" destOrd="0" presId="urn:microsoft.com/office/officeart/2005/8/layout/bProcess4"/>
    <dgm:cxn modelId="{58EA3889-E684-48F7-BC5D-B9B3B0CE69CC}" type="presParOf" srcId="{26E19E1B-116A-4755-B6C9-15B9234FA60D}" destId="{A670D578-472B-478C-B718-9772B508DE87}" srcOrd="1" destOrd="0" presId="urn:microsoft.com/office/officeart/2005/8/layout/bProcess4"/>
    <dgm:cxn modelId="{97541ED2-565F-41CB-9579-D285D6F784FA}" type="presParOf" srcId="{79D88A57-A2EE-40EE-82FA-B56F7CA9CD63}" destId="{57E70C6C-0E5A-4042-9A6B-DA642694503E}" srcOrd="1" destOrd="0" presId="urn:microsoft.com/office/officeart/2005/8/layout/bProcess4"/>
    <dgm:cxn modelId="{3466FF67-5CF9-4417-9067-58281C344134}" type="presParOf" srcId="{79D88A57-A2EE-40EE-82FA-B56F7CA9CD63}" destId="{ECBE2BE7-6F93-4D49-8378-294CD884D491}" srcOrd="2" destOrd="0" presId="urn:microsoft.com/office/officeart/2005/8/layout/bProcess4"/>
    <dgm:cxn modelId="{4FA7D68E-C67C-4D1D-B502-284C2DB3C2D1}" type="presParOf" srcId="{ECBE2BE7-6F93-4D49-8378-294CD884D491}" destId="{F897F7EF-6FC4-4059-9B66-18D9D487A9ED}" srcOrd="0" destOrd="0" presId="urn:microsoft.com/office/officeart/2005/8/layout/bProcess4"/>
    <dgm:cxn modelId="{92278765-D537-4DE6-BA7F-9EE6AF2F266B}" type="presParOf" srcId="{ECBE2BE7-6F93-4D49-8378-294CD884D491}" destId="{030755B6-D122-485F-8CBC-8E0A4447A49B}" srcOrd="1" destOrd="0" presId="urn:microsoft.com/office/officeart/2005/8/layout/bProcess4"/>
    <dgm:cxn modelId="{FBE516EC-4C31-419D-9ADF-075C2E7C675F}" type="presParOf" srcId="{79D88A57-A2EE-40EE-82FA-B56F7CA9CD63}" destId="{85BF1B3B-3EF8-4BD6-BDCB-11B7A02C6E8A}" srcOrd="3" destOrd="0" presId="urn:microsoft.com/office/officeart/2005/8/layout/bProcess4"/>
    <dgm:cxn modelId="{7439C6FA-9CFD-483B-9B6A-C7C9AF56DB0E}" type="presParOf" srcId="{79D88A57-A2EE-40EE-82FA-B56F7CA9CD63}" destId="{06046296-A7A6-4B94-BA51-FAFBC4EE2C78}" srcOrd="4" destOrd="0" presId="urn:microsoft.com/office/officeart/2005/8/layout/bProcess4"/>
    <dgm:cxn modelId="{58147304-77F1-470C-B11B-56C6CD1611A1}" type="presParOf" srcId="{06046296-A7A6-4B94-BA51-FAFBC4EE2C78}" destId="{5B6547E4-7631-494B-9F8C-385279F2DC75}" srcOrd="0" destOrd="0" presId="urn:microsoft.com/office/officeart/2005/8/layout/bProcess4"/>
    <dgm:cxn modelId="{CC1D4456-0E42-4E52-8D84-5D347956EABF}" type="presParOf" srcId="{06046296-A7A6-4B94-BA51-FAFBC4EE2C78}" destId="{A7E69DB0-9286-4A9A-8423-232AF7F09B06}" srcOrd="1" destOrd="0" presId="urn:microsoft.com/office/officeart/2005/8/layout/bProcess4"/>
    <dgm:cxn modelId="{FB5BE804-D5D9-441E-B83D-F88FC24B2F7C}" type="presParOf" srcId="{79D88A57-A2EE-40EE-82FA-B56F7CA9CD63}" destId="{C593CB5D-F7A7-4C94-90D2-C1E72CC22A08}" srcOrd="5" destOrd="0" presId="urn:microsoft.com/office/officeart/2005/8/layout/bProcess4"/>
    <dgm:cxn modelId="{4467D435-7FB8-4447-9AF9-E9860AF40FF8}" type="presParOf" srcId="{79D88A57-A2EE-40EE-82FA-B56F7CA9CD63}" destId="{A0B928C7-8F62-47B2-8803-87CAB5E85A2C}" srcOrd="6" destOrd="0" presId="urn:microsoft.com/office/officeart/2005/8/layout/bProcess4"/>
    <dgm:cxn modelId="{8388A987-FEBC-4A8E-B24D-57A60E6C9CF0}" type="presParOf" srcId="{A0B928C7-8F62-47B2-8803-87CAB5E85A2C}" destId="{2EB10A05-10F6-448A-802B-A5CFBD4719F3}" srcOrd="0" destOrd="0" presId="urn:microsoft.com/office/officeart/2005/8/layout/bProcess4"/>
    <dgm:cxn modelId="{11835901-E0C0-4DA2-9E2A-53529F2F73D1}" type="presParOf" srcId="{A0B928C7-8F62-47B2-8803-87CAB5E85A2C}" destId="{FC052885-206D-4DEC-8EAB-34C9A117DAE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ACA0B-3440-4123-94DE-2634F5846128}"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49460021-019D-4DEE-BA78-3C6E0089D4F5}">
      <dgm:prSet/>
      <dgm:spPr/>
      <dgm:t>
        <a:bodyPr/>
        <a:lstStyle/>
        <a:p>
          <a:r>
            <a:rPr lang="en-IN" b="1" dirty="0"/>
            <a:t>Objective Achieved</a:t>
          </a:r>
          <a:r>
            <a:rPr lang="en-IN" dirty="0"/>
            <a:t>: Developed robust fraud detection models using machine learning, addressing key challenges like data imbalance and feature relevance.</a:t>
          </a:r>
          <a:endParaRPr lang="en-US" dirty="0"/>
        </a:p>
      </dgm:t>
    </dgm:pt>
    <dgm:pt modelId="{71D57ADA-4484-4417-80A6-837A9ED52539}" type="parTrans" cxnId="{F8015A6F-E378-4DB2-9071-5836C4FA7F51}">
      <dgm:prSet/>
      <dgm:spPr/>
      <dgm:t>
        <a:bodyPr/>
        <a:lstStyle/>
        <a:p>
          <a:endParaRPr lang="en-US"/>
        </a:p>
      </dgm:t>
    </dgm:pt>
    <dgm:pt modelId="{D60F3A4A-C107-43B5-8A40-B7029C9E0547}" type="sibTrans" cxnId="{F8015A6F-E378-4DB2-9071-5836C4FA7F51}">
      <dgm:prSet/>
      <dgm:spPr/>
      <dgm:t>
        <a:bodyPr/>
        <a:lstStyle/>
        <a:p>
          <a:endParaRPr lang="en-US"/>
        </a:p>
      </dgm:t>
    </dgm:pt>
    <dgm:pt modelId="{C1498392-B602-4CE6-A8D8-067B192D6C85}">
      <dgm:prSet/>
      <dgm:spPr/>
      <dgm:t>
        <a:bodyPr/>
        <a:lstStyle/>
        <a:p>
          <a:r>
            <a:rPr lang="en-IN" b="1" dirty="0"/>
            <a:t>Key Insights</a:t>
          </a:r>
          <a:r>
            <a:rPr lang="en-IN" dirty="0"/>
            <a:t>:</a:t>
          </a:r>
          <a:endParaRPr lang="en-US" dirty="0"/>
        </a:p>
      </dgm:t>
    </dgm:pt>
    <dgm:pt modelId="{F0D02F6C-5166-4DFB-B150-7CB97AE52498}" type="parTrans" cxnId="{3C6DDCE3-6E81-4030-BAE6-6779850F483A}">
      <dgm:prSet/>
      <dgm:spPr/>
      <dgm:t>
        <a:bodyPr/>
        <a:lstStyle/>
        <a:p>
          <a:endParaRPr lang="en-US"/>
        </a:p>
      </dgm:t>
    </dgm:pt>
    <dgm:pt modelId="{AE76E791-9CBF-43B3-9A3B-B373501A4F7F}" type="sibTrans" cxnId="{3C6DDCE3-6E81-4030-BAE6-6779850F483A}">
      <dgm:prSet/>
      <dgm:spPr/>
      <dgm:t>
        <a:bodyPr/>
        <a:lstStyle/>
        <a:p>
          <a:endParaRPr lang="en-US"/>
        </a:p>
      </dgm:t>
    </dgm:pt>
    <dgm:pt modelId="{172A15BB-CB12-4F46-900D-887852782FF2}">
      <dgm:prSet/>
      <dgm:spPr/>
      <dgm:t>
        <a:bodyPr/>
        <a:lstStyle/>
        <a:p>
          <a:r>
            <a:rPr lang="en-IN" dirty="0"/>
            <a:t>Balanced dataset significantly improved recall and F1-score.</a:t>
          </a:r>
          <a:endParaRPr lang="en-US" dirty="0"/>
        </a:p>
      </dgm:t>
    </dgm:pt>
    <dgm:pt modelId="{64E802AE-E65B-4E4E-80FE-7719916B6988}" type="parTrans" cxnId="{38C1A47D-00EA-4CDD-AD41-D25093595D15}">
      <dgm:prSet/>
      <dgm:spPr/>
      <dgm:t>
        <a:bodyPr/>
        <a:lstStyle/>
        <a:p>
          <a:endParaRPr lang="en-US"/>
        </a:p>
      </dgm:t>
    </dgm:pt>
    <dgm:pt modelId="{DDBF4FAB-1B11-4B7A-9F93-8DE319B51699}" type="sibTrans" cxnId="{38C1A47D-00EA-4CDD-AD41-D25093595D15}">
      <dgm:prSet/>
      <dgm:spPr/>
      <dgm:t>
        <a:bodyPr/>
        <a:lstStyle/>
        <a:p>
          <a:endParaRPr lang="en-US"/>
        </a:p>
      </dgm:t>
    </dgm:pt>
    <dgm:pt modelId="{9993BA02-BE89-4BC5-A598-25F8208A2663}">
      <dgm:prSet/>
      <dgm:spPr/>
      <dgm:t>
        <a:bodyPr/>
        <a:lstStyle/>
        <a:p>
          <a:pPr rtl="0"/>
          <a:r>
            <a:rPr lang="en-IN" dirty="0">
              <a:latin typeface="Calibri"/>
            </a:rPr>
            <a:t>Tuned Neural Network performance</a:t>
          </a:r>
          <a:r>
            <a:rPr lang="en-IN" dirty="0"/>
            <a:t> with high accuracy, recall, and minimal false negatives.</a:t>
          </a:r>
          <a:endParaRPr lang="en-US" dirty="0"/>
        </a:p>
      </dgm:t>
    </dgm:pt>
    <dgm:pt modelId="{66165074-ABF1-4DC6-A54D-45EF8D424EB8}" type="parTrans" cxnId="{8A958BCD-8603-4632-9920-37E5CC44D83A}">
      <dgm:prSet/>
      <dgm:spPr/>
      <dgm:t>
        <a:bodyPr/>
        <a:lstStyle/>
        <a:p>
          <a:endParaRPr lang="en-US"/>
        </a:p>
      </dgm:t>
    </dgm:pt>
    <dgm:pt modelId="{682EDBFB-9DB9-4DBA-9624-C9F5BD9802F1}" type="sibTrans" cxnId="{8A958BCD-8603-4632-9920-37E5CC44D83A}">
      <dgm:prSet/>
      <dgm:spPr/>
      <dgm:t>
        <a:bodyPr/>
        <a:lstStyle/>
        <a:p>
          <a:endParaRPr lang="en-US"/>
        </a:p>
      </dgm:t>
    </dgm:pt>
    <dgm:pt modelId="{DF71C313-D965-4FF1-932F-4E37EB31784C}">
      <dgm:prSet/>
      <dgm:spPr/>
      <dgm:t>
        <a:bodyPr/>
        <a:lstStyle/>
        <a:p>
          <a:r>
            <a:rPr lang="en-IN" dirty="0"/>
            <a:t> Sequentia Neural Network  performed exceptionally well. Ensemble approaches further enhanced prediction accuracy and robustness.</a:t>
          </a:r>
          <a:endParaRPr lang="en-US" dirty="0"/>
        </a:p>
      </dgm:t>
    </dgm:pt>
    <dgm:pt modelId="{847F118B-05F4-494C-A1B5-948581A159EA}" type="parTrans" cxnId="{43DE1F9F-055E-4C4B-9F12-FAA2A35A5E8A}">
      <dgm:prSet/>
      <dgm:spPr/>
      <dgm:t>
        <a:bodyPr/>
        <a:lstStyle/>
        <a:p>
          <a:endParaRPr lang="en-US"/>
        </a:p>
      </dgm:t>
    </dgm:pt>
    <dgm:pt modelId="{AF2579F2-BA9C-43F1-B0B7-A12826101146}" type="sibTrans" cxnId="{43DE1F9F-055E-4C4B-9F12-FAA2A35A5E8A}">
      <dgm:prSet/>
      <dgm:spPr/>
      <dgm:t>
        <a:bodyPr/>
        <a:lstStyle/>
        <a:p>
          <a:endParaRPr lang="en-US"/>
        </a:p>
      </dgm:t>
    </dgm:pt>
    <dgm:pt modelId="{4DDBB0D0-6ADA-4B7E-B800-DB04B0975DBC}">
      <dgm:prSet/>
      <dgm:spPr/>
      <dgm:t>
        <a:bodyPr/>
        <a:lstStyle/>
        <a:p>
          <a:r>
            <a:rPr lang="en-IN" dirty="0"/>
            <a:t>The project significantly contributes to improving fraud detection reliability, reducing financial losses, and setting a foundation for scalable, real-time fraud detection systems.</a:t>
          </a:r>
          <a:endParaRPr lang="en-US" dirty="0"/>
        </a:p>
      </dgm:t>
    </dgm:pt>
    <dgm:pt modelId="{5524BB46-4722-407F-8E56-679E47E53BDF}" type="parTrans" cxnId="{C80E73B3-1B36-48C9-874E-4BF1DDA35F94}">
      <dgm:prSet/>
      <dgm:spPr/>
      <dgm:t>
        <a:bodyPr/>
        <a:lstStyle/>
        <a:p>
          <a:endParaRPr lang="en-US"/>
        </a:p>
      </dgm:t>
    </dgm:pt>
    <dgm:pt modelId="{CCDC4BF2-652E-48D7-8CDA-382B40A1D8D6}" type="sibTrans" cxnId="{C80E73B3-1B36-48C9-874E-4BF1DDA35F94}">
      <dgm:prSet/>
      <dgm:spPr/>
      <dgm:t>
        <a:bodyPr/>
        <a:lstStyle/>
        <a:p>
          <a:endParaRPr lang="en-US"/>
        </a:p>
      </dgm:t>
    </dgm:pt>
    <dgm:pt modelId="{4B6CE7E9-65AE-407B-84A6-F3DE6B206BBB}" type="pres">
      <dgm:prSet presAssocID="{C4DACA0B-3440-4123-94DE-2634F5846128}" presName="root" presStyleCnt="0">
        <dgm:presLayoutVars>
          <dgm:dir/>
          <dgm:resizeHandles val="exact"/>
        </dgm:presLayoutVars>
      </dgm:prSet>
      <dgm:spPr/>
    </dgm:pt>
    <dgm:pt modelId="{8332B348-B636-466A-AEC9-8DA3F854A537}" type="pres">
      <dgm:prSet presAssocID="{C4DACA0B-3440-4123-94DE-2634F5846128}" presName="container" presStyleCnt="0">
        <dgm:presLayoutVars>
          <dgm:dir/>
          <dgm:resizeHandles val="exact"/>
        </dgm:presLayoutVars>
      </dgm:prSet>
      <dgm:spPr/>
    </dgm:pt>
    <dgm:pt modelId="{77855240-C516-4AA4-8798-C712D4A34531}" type="pres">
      <dgm:prSet presAssocID="{49460021-019D-4DEE-BA78-3C6E0089D4F5}" presName="compNode" presStyleCnt="0"/>
      <dgm:spPr/>
    </dgm:pt>
    <dgm:pt modelId="{0DC03D9C-62B5-4912-87AE-0A004C8D0AE2}" type="pres">
      <dgm:prSet presAssocID="{49460021-019D-4DEE-BA78-3C6E0089D4F5}" presName="iconBgRect" presStyleLbl="bgShp" presStyleIdx="0" presStyleCnt="6"/>
      <dgm:spPr/>
    </dgm:pt>
    <dgm:pt modelId="{2C6558CD-A63A-49B6-8BC3-E50B8E58382B}" type="pres">
      <dgm:prSet presAssocID="{49460021-019D-4DEE-BA78-3C6E0089D4F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9E600B5-CBCD-4002-BA03-1476DEB66D10}" type="pres">
      <dgm:prSet presAssocID="{49460021-019D-4DEE-BA78-3C6E0089D4F5}" presName="spaceRect" presStyleCnt="0"/>
      <dgm:spPr/>
    </dgm:pt>
    <dgm:pt modelId="{A35DC944-9B1E-4356-A877-7C7FC8FC0CC8}" type="pres">
      <dgm:prSet presAssocID="{49460021-019D-4DEE-BA78-3C6E0089D4F5}" presName="textRect" presStyleLbl="revTx" presStyleIdx="0" presStyleCnt="6">
        <dgm:presLayoutVars>
          <dgm:chMax val="1"/>
          <dgm:chPref val="1"/>
        </dgm:presLayoutVars>
      </dgm:prSet>
      <dgm:spPr/>
    </dgm:pt>
    <dgm:pt modelId="{E6CC3D27-9640-42C8-AC5F-0B9CA6272F0F}" type="pres">
      <dgm:prSet presAssocID="{D60F3A4A-C107-43B5-8A40-B7029C9E0547}" presName="sibTrans" presStyleLbl="sibTrans2D1" presStyleIdx="0" presStyleCnt="0"/>
      <dgm:spPr/>
    </dgm:pt>
    <dgm:pt modelId="{0BE68458-1102-4027-B2A8-67EBC243D6C7}" type="pres">
      <dgm:prSet presAssocID="{C1498392-B602-4CE6-A8D8-067B192D6C85}" presName="compNode" presStyleCnt="0"/>
      <dgm:spPr/>
    </dgm:pt>
    <dgm:pt modelId="{686DF778-7BDE-4D64-A9DD-AF3D6264B033}" type="pres">
      <dgm:prSet presAssocID="{C1498392-B602-4CE6-A8D8-067B192D6C85}" presName="iconBgRect" presStyleLbl="bgShp" presStyleIdx="1" presStyleCnt="6"/>
      <dgm:spPr/>
    </dgm:pt>
    <dgm:pt modelId="{9C3FACD3-C684-4487-B060-C718E36F862F}" type="pres">
      <dgm:prSet presAssocID="{C1498392-B602-4CE6-A8D8-067B192D6C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DFD6EF5A-3AD5-46A5-BF15-6DE7ECDC3057}" type="pres">
      <dgm:prSet presAssocID="{C1498392-B602-4CE6-A8D8-067B192D6C85}" presName="spaceRect" presStyleCnt="0"/>
      <dgm:spPr/>
    </dgm:pt>
    <dgm:pt modelId="{1811586C-9553-491D-9540-4E6A13EEEBC8}" type="pres">
      <dgm:prSet presAssocID="{C1498392-B602-4CE6-A8D8-067B192D6C85}" presName="textRect" presStyleLbl="revTx" presStyleIdx="1" presStyleCnt="6">
        <dgm:presLayoutVars>
          <dgm:chMax val="1"/>
          <dgm:chPref val="1"/>
        </dgm:presLayoutVars>
      </dgm:prSet>
      <dgm:spPr/>
    </dgm:pt>
    <dgm:pt modelId="{75B5DC39-4643-4075-B8F8-A96B5058D7D9}" type="pres">
      <dgm:prSet presAssocID="{AE76E791-9CBF-43B3-9A3B-B373501A4F7F}" presName="sibTrans" presStyleLbl="sibTrans2D1" presStyleIdx="0" presStyleCnt="0"/>
      <dgm:spPr/>
    </dgm:pt>
    <dgm:pt modelId="{08751FFA-0CCC-43EF-81A9-E93FBFFED624}" type="pres">
      <dgm:prSet presAssocID="{172A15BB-CB12-4F46-900D-887852782FF2}" presName="compNode" presStyleCnt="0"/>
      <dgm:spPr/>
    </dgm:pt>
    <dgm:pt modelId="{15281CB8-00DE-4A1F-BF90-CF3BA2559909}" type="pres">
      <dgm:prSet presAssocID="{172A15BB-CB12-4F46-900D-887852782FF2}" presName="iconBgRect" presStyleLbl="bgShp" presStyleIdx="2" presStyleCnt="6"/>
      <dgm:spPr/>
    </dgm:pt>
    <dgm:pt modelId="{94F5EEFF-41BD-47A7-BA4B-B743B58E27F4}" type="pres">
      <dgm:prSet presAssocID="{172A15BB-CB12-4F46-900D-887852782FF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5A53121E-3E32-4796-96D8-1ADA664F6DF7}" type="pres">
      <dgm:prSet presAssocID="{172A15BB-CB12-4F46-900D-887852782FF2}" presName="spaceRect" presStyleCnt="0"/>
      <dgm:spPr/>
    </dgm:pt>
    <dgm:pt modelId="{4FA8A001-7543-4C72-AF9F-5282DBF3B5C0}" type="pres">
      <dgm:prSet presAssocID="{172A15BB-CB12-4F46-900D-887852782FF2}" presName="textRect" presStyleLbl="revTx" presStyleIdx="2" presStyleCnt="6">
        <dgm:presLayoutVars>
          <dgm:chMax val="1"/>
          <dgm:chPref val="1"/>
        </dgm:presLayoutVars>
      </dgm:prSet>
      <dgm:spPr/>
    </dgm:pt>
    <dgm:pt modelId="{CA68EAB5-D8BE-40A8-BF33-E5695F477A3A}" type="pres">
      <dgm:prSet presAssocID="{DDBF4FAB-1B11-4B7A-9F93-8DE319B51699}" presName="sibTrans" presStyleLbl="sibTrans2D1" presStyleIdx="0" presStyleCnt="0"/>
      <dgm:spPr/>
    </dgm:pt>
    <dgm:pt modelId="{8476B4F2-39F6-4387-823E-68494439B8E7}" type="pres">
      <dgm:prSet presAssocID="{9993BA02-BE89-4BC5-A598-25F8208A2663}" presName="compNode" presStyleCnt="0"/>
      <dgm:spPr/>
    </dgm:pt>
    <dgm:pt modelId="{8B1962E6-7D3C-41E2-920E-A91668D1EA91}" type="pres">
      <dgm:prSet presAssocID="{9993BA02-BE89-4BC5-A598-25F8208A2663}" presName="iconBgRect" presStyleLbl="bgShp" presStyleIdx="3" presStyleCnt="6"/>
      <dgm:spPr/>
    </dgm:pt>
    <dgm:pt modelId="{E5EBE5D1-06B5-47E7-9CBC-333DB71229AE}" type="pres">
      <dgm:prSet presAssocID="{9993BA02-BE89-4BC5-A598-25F8208A266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t"/>
        </a:ext>
      </dgm:extLst>
    </dgm:pt>
    <dgm:pt modelId="{247441A4-37A7-4AA9-906D-52D6C75FC43E}" type="pres">
      <dgm:prSet presAssocID="{9993BA02-BE89-4BC5-A598-25F8208A2663}" presName="spaceRect" presStyleCnt="0"/>
      <dgm:spPr/>
    </dgm:pt>
    <dgm:pt modelId="{01F3FBE1-9EF9-483D-8087-083CF19585D5}" type="pres">
      <dgm:prSet presAssocID="{9993BA02-BE89-4BC5-A598-25F8208A2663}" presName="textRect" presStyleLbl="revTx" presStyleIdx="3" presStyleCnt="6">
        <dgm:presLayoutVars>
          <dgm:chMax val="1"/>
          <dgm:chPref val="1"/>
        </dgm:presLayoutVars>
      </dgm:prSet>
      <dgm:spPr/>
    </dgm:pt>
    <dgm:pt modelId="{B0B1677E-4F95-46E2-B2A9-EAA07037F9B7}" type="pres">
      <dgm:prSet presAssocID="{682EDBFB-9DB9-4DBA-9624-C9F5BD9802F1}" presName="sibTrans" presStyleLbl="sibTrans2D1" presStyleIdx="0" presStyleCnt="0"/>
      <dgm:spPr/>
    </dgm:pt>
    <dgm:pt modelId="{BB886EAF-4B0D-4844-B1C1-977ED1EF119A}" type="pres">
      <dgm:prSet presAssocID="{DF71C313-D965-4FF1-932F-4E37EB31784C}" presName="compNode" presStyleCnt="0"/>
      <dgm:spPr/>
    </dgm:pt>
    <dgm:pt modelId="{CB237B5B-85DA-405C-8566-585ACD88DFF3}" type="pres">
      <dgm:prSet presAssocID="{DF71C313-D965-4FF1-932F-4E37EB31784C}" presName="iconBgRect" presStyleLbl="bgShp" presStyleIdx="4" presStyleCnt="6"/>
      <dgm:spPr/>
    </dgm:pt>
    <dgm:pt modelId="{03A33C1E-FD45-48E7-A7D0-2B5E0434B9D5}" type="pres">
      <dgm:prSet presAssocID="{DF71C313-D965-4FF1-932F-4E37EB31784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t"/>
        </a:ext>
      </dgm:extLst>
    </dgm:pt>
    <dgm:pt modelId="{AA4E6507-CFAA-4737-8946-6F0F10282D2B}" type="pres">
      <dgm:prSet presAssocID="{DF71C313-D965-4FF1-932F-4E37EB31784C}" presName="spaceRect" presStyleCnt="0"/>
      <dgm:spPr/>
    </dgm:pt>
    <dgm:pt modelId="{ED6CB694-13C4-4080-B022-B714939472D7}" type="pres">
      <dgm:prSet presAssocID="{DF71C313-D965-4FF1-932F-4E37EB31784C}" presName="textRect" presStyleLbl="revTx" presStyleIdx="4" presStyleCnt="6">
        <dgm:presLayoutVars>
          <dgm:chMax val="1"/>
          <dgm:chPref val="1"/>
        </dgm:presLayoutVars>
      </dgm:prSet>
      <dgm:spPr/>
    </dgm:pt>
    <dgm:pt modelId="{B1A2CD3B-6F58-403F-A406-2EFB1C66E243}" type="pres">
      <dgm:prSet presAssocID="{AF2579F2-BA9C-43F1-B0B7-A12826101146}" presName="sibTrans" presStyleLbl="sibTrans2D1" presStyleIdx="0" presStyleCnt="0"/>
      <dgm:spPr/>
    </dgm:pt>
    <dgm:pt modelId="{5DE3F846-EC3B-4643-B39A-97A84B4896AA}" type="pres">
      <dgm:prSet presAssocID="{4DDBB0D0-6ADA-4B7E-B800-DB04B0975DBC}" presName="compNode" presStyleCnt="0"/>
      <dgm:spPr/>
    </dgm:pt>
    <dgm:pt modelId="{B897A64E-026E-4B53-835E-D36473CC39E5}" type="pres">
      <dgm:prSet presAssocID="{4DDBB0D0-6ADA-4B7E-B800-DB04B0975DBC}" presName="iconBgRect" presStyleLbl="bgShp" presStyleIdx="5" presStyleCnt="6"/>
      <dgm:spPr/>
    </dgm:pt>
    <dgm:pt modelId="{95EF0E91-11FB-4711-9E2B-99C519A6E08B}" type="pres">
      <dgm:prSet presAssocID="{4DDBB0D0-6ADA-4B7E-B800-DB04B0975DB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ber"/>
        </a:ext>
      </dgm:extLst>
    </dgm:pt>
    <dgm:pt modelId="{BDFE626A-5605-49EA-B1C8-35A813321BE3}" type="pres">
      <dgm:prSet presAssocID="{4DDBB0D0-6ADA-4B7E-B800-DB04B0975DBC}" presName="spaceRect" presStyleCnt="0"/>
      <dgm:spPr/>
    </dgm:pt>
    <dgm:pt modelId="{F77E4590-EB8D-4420-B028-9FFE6E1EEF29}" type="pres">
      <dgm:prSet presAssocID="{4DDBB0D0-6ADA-4B7E-B800-DB04B0975DBC}" presName="textRect" presStyleLbl="revTx" presStyleIdx="5" presStyleCnt="6">
        <dgm:presLayoutVars>
          <dgm:chMax val="1"/>
          <dgm:chPref val="1"/>
        </dgm:presLayoutVars>
      </dgm:prSet>
      <dgm:spPr/>
    </dgm:pt>
  </dgm:ptLst>
  <dgm:cxnLst>
    <dgm:cxn modelId="{8F4DBC31-8A40-4A91-9FC5-251A310E10FA}" type="presOf" srcId="{DDBF4FAB-1B11-4B7A-9F93-8DE319B51699}" destId="{CA68EAB5-D8BE-40A8-BF33-E5695F477A3A}" srcOrd="0" destOrd="0" presId="urn:microsoft.com/office/officeart/2018/2/layout/IconCircleList"/>
    <dgm:cxn modelId="{F8015A6F-E378-4DB2-9071-5836C4FA7F51}" srcId="{C4DACA0B-3440-4123-94DE-2634F5846128}" destId="{49460021-019D-4DEE-BA78-3C6E0089D4F5}" srcOrd="0" destOrd="0" parTransId="{71D57ADA-4484-4417-80A6-837A9ED52539}" sibTransId="{D60F3A4A-C107-43B5-8A40-B7029C9E0547}"/>
    <dgm:cxn modelId="{5DC1FB52-5C60-475B-AD94-D7CDCA4D1AAD}" type="presOf" srcId="{AE76E791-9CBF-43B3-9A3B-B373501A4F7F}" destId="{75B5DC39-4643-4075-B8F8-A96B5058D7D9}" srcOrd="0" destOrd="0" presId="urn:microsoft.com/office/officeart/2018/2/layout/IconCircleList"/>
    <dgm:cxn modelId="{4AA35E5A-50F0-433B-B750-B86A6DBB2094}" type="presOf" srcId="{682EDBFB-9DB9-4DBA-9624-C9F5BD9802F1}" destId="{B0B1677E-4F95-46E2-B2A9-EAA07037F9B7}" srcOrd="0" destOrd="0" presId="urn:microsoft.com/office/officeart/2018/2/layout/IconCircleList"/>
    <dgm:cxn modelId="{38C1A47D-00EA-4CDD-AD41-D25093595D15}" srcId="{C4DACA0B-3440-4123-94DE-2634F5846128}" destId="{172A15BB-CB12-4F46-900D-887852782FF2}" srcOrd="2" destOrd="0" parTransId="{64E802AE-E65B-4E4E-80FE-7719916B6988}" sibTransId="{DDBF4FAB-1B11-4B7A-9F93-8DE319B51699}"/>
    <dgm:cxn modelId="{0AC52885-86F2-49FD-A07B-0CD3753D72E2}" type="presOf" srcId="{172A15BB-CB12-4F46-900D-887852782FF2}" destId="{4FA8A001-7543-4C72-AF9F-5282DBF3B5C0}" srcOrd="0" destOrd="0" presId="urn:microsoft.com/office/officeart/2018/2/layout/IconCircleList"/>
    <dgm:cxn modelId="{E037D987-6AFB-4D70-B9C8-A1742688D24B}" type="presOf" srcId="{DF71C313-D965-4FF1-932F-4E37EB31784C}" destId="{ED6CB694-13C4-4080-B022-B714939472D7}" srcOrd="0" destOrd="0" presId="urn:microsoft.com/office/officeart/2018/2/layout/IconCircleList"/>
    <dgm:cxn modelId="{418F1794-D68B-419D-82AB-5CDF77175D7C}" type="presOf" srcId="{49460021-019D-4DEE-BA78-3C6E0089D4F5}" destId="{A35DC944-9B1E-4356-A877-7C7FC8FC0CC8}" srcOrd="0" destOrd="0" presId="urn:microsoft.com/office/officeart/2018/2/layout/IconCircleList"/>
    <dgm:cxn modelId="{8A4EDF95-0D38-44AD-9E9D-E5DE39DDBFC6}" type="presOf" srcId="{4DDBB0D0-6ADA-4B7E-B800-DB04B0975DBC}" destId="{F77E4590-EB8D-4420-B028-9FFE6E1EEF29}" srcOrd="0" destOrd="0" presId="urn:microsoft.com/office/officeart/2018/2/layout/IconCircleList"/>
    <dgm:cxn modelId="{43DE1F9F-055E-4C4B-9F12-FAA2A35A5E8A}" srcId="{C4DACA0B-3440-4123-94DE-2634F5846128}" destId="{DF71C313-D965-4FF1-932F-4E37EB31784C}" srcOrd="4" destOrd="0" parTransId="{847F118B-05F4-494C-A1B5-948581A159EA}" sibTransId="{AF2579F2-BA9C-43F1-B0B7-A12826101146}"/>
    <dgm:cxn modelId="{C7E29AA4-A8AC-4AD4-8C60-25DCDD6D0DD8}" type="presOf" srcId="{AF2579F2-BA9C-43F1-B0B7-A12826101146}" destId="{B1A2CD3B-6F58-403F-A406-2EFB1C66E243}" srcOrd="0" destOrd="0" presId="urn:microsoft.com/office/officeart/2018/2/layout/IconCircleList"/>
    <dgm:cxn modelId="{0A7D75A7-C2A7-4602-B199-BA3D6DD44A1B}" type="presOf" srcId="{D60F3A4A-C107-43B5-8A40-B7029C9E0547}" destId="{E6CC3D27-9640-42C8-AC5F-0B9CA6272F0F}" srcOrd="0" destOrd="0" presId="urn:microsoft.com/office/officeart/2018/2/layout/IconCircleList"/>
    <dgm:cxn modelId="{32AEDCAE-8D84-48FE-B108-549C95118F6B}" type="presOf" srcId="{9993BA02-BE89-4BC5-A598-25F8208A2663}" destId="{01F3FBE1-9EF9-483D-8087-083CF19585D5}" srcOrd="0" destOrd="0" presId="urn:microsoft.com/office/officeart/2018/2/layout/IconCircleList"/>
    <dgm:cxn modelId="{C80E73B3-1B36-48C9-874E-4BF1DDA35F94}" srcId="{C4DACA0B-3440-4123-94DE-2634F5846128}" destId="{4DDBB0D0-6ADA-4B7E-B800-DB04B0975DBC}" srcOrd="5" destOrd="0" parTransId="{5524BB46-4722-407F-8E56-679E47E53BDF}" sibTransId="{CCDC4BF2-652E-48D7-8CDA-382B40A1D8D6}"/>
    <dgm:cxn modelId="{8A958BCD-8603-4632-9920-37E5CC44D83A}" srcId="{C4DACA0B-3440-4123-94DE-2634F5846128}" destId="{9993BA02-BE89-4BC5-A598-25F8208A2663}" srcOrd="3" destOrd="0" parTransId="{66165074-ABF1-4DC6-A54D-45EF8D424EB8}" sibTransId="{682EDBFB-9DB9-4DBA-9624-C9F5BD9802F1}"/>
    <dgm:cxn modelId="{3C6DDCE3-6E81-4030-BAE6-6779850F483A}" srcId="{C4DACA0B-3440-4123-94DE-2634F5846128}" destId="{C1498392-B602-4CE6-A8D8-067B192D6C85}" srcOrd="1" destOrd="0" parTransId="{F0D02F6C-5166-4DFB-B150-7CB97AE52498}" sibTransId="{AE76E791-9CBF-43B3-9A3B-B373501A4F7F}"/>
    <dgm:cxn modelId="{8F08FDE9-C4C9-4501-99C8-C95CCF4F52EC}" type="presOf" srcId="{C1498392-B602-4CE6-A8D8-067B192D6C85}" destId="{1811586C-9553-491D-9540-4E6A13EEEBC8}" srcOrd="0" destOrd="0" presId="urn:microsoft.com/office/officeart/2018/2/layout/IconCircleList"/>
    <dgm:cxn modelId="{B2EE5AED-1DCD-41D0-A984-06A8C212A64C}" type="presOf" srcId="{C4DACA0B-3440-4123-94DE-2634F5846128}" destId="{4B6CE7E9-65AE-407B-84A6-F3DE6B206BBB}" srcOrd="0" destOrd="0" presId="urn:microsoft.com/office/officeart/2018/2/layout/IconCircleList"/>
    <dgm:cxn modelId="{AADBAF76-285B-41D5-ADB8-83B893DCBC71}" type="presParOf" srcId="{4B6CE7E9-65AE-407B-84A6-F3DE6B206BBB}" destId="{8332B348-B636-466A-AEC9-8DA3F854A537}" srcOrd="0" destOrd="0" presId="urn:microsoft.com/office/officeart/2018/2/layout/IconCircleList"/>
    <dgm:cxn modelId="{826CFE9F-A557-425C-A57C-A0C85280E523}" type="presParOf" srcId="{8332B348-B636-466A-AEC9-8DA3F854A537}" destId="{77855240-C516-4AA4-8798-C712D4A34531}" srcOrd="0" destOrd="0" presId="urn:microsoft.com/office/officeart/2018/2/layout/IconCircleList"/>
    <dgm:cxn modelId="{8725DA01-1627-4F05-B91D-6346CB7438E2}" type="presParOf" srcId="{77855240-C516-4AA4-8798-C712D4A34531}" destId="{0DC03D9C-62B5-4912-87AE-0A004C8D0AE2}" srcOrd="0" destOrd="0" presId="urn:microsoft.com/office/officeart/2018/2/layout/IconCircleList"/>
    <dgm:cxn modelId="{88358292-E3C6-46F8-84FD-1E3B73193109}" type="presParOf" srcId="{77855240-C516-4AA4-8798-C712D4A34531}" destId="{2C6558CD-A63A-49B6-8BC3-E50B8E58382B}" srcOrd="1" destOrd="0" presId="urn:microsoft.com/office/officeart/2018/2/layout/IconCircleList"/>
    <dgm:cxn modelId="{1A026AD6-C44E-4E9C-9B4A-BC0E7262A4BF}" type="presParOf" srcId="{77855240-C516-4AA4-8798-C712D4A34531}" destId="{99E600B5-CBCD-4002-BA03-1476DEB66D10}" srcOrd="2" destOrd="0" presId="urn:microsoft.com/office/officeart/2018/2/layout/IconCircleList"/>
    <dgm:cxn modelId="{D098CFE4-E99E-4A5D-BDA5-6659F2D575AD}" type="presParOf" srcId="{77855240-C516-4AA4-8798-C712D4A34531}" destId="{A35DC944-9B1E-4356-A877-7C7FC8FC0CC8}" srcOrd="3" destOrd="0" presId="urn:microsoft.com/office/officeart/2018/2/layout/IconCircleList"/>
    <dgm:cxn modelId="{CFAA8994-C8C4-462E-A4FE-EA8F633E37B7}" type="presParOf" srcId="{8332B348-B636-466A-AEC9-8DA3F854A537}" destId="{E6CC3D27-9640-42C8-AC5F-0B9CA6272F0F}" srcOrd="1" destOrd="0" presId="urn:microsoft.com/office/officeart/2018/2/layout/IconCircleList"/>
    <dgm:cxn modelId="{1B954C83-DBD7-4A3E-AF19-DA8805F0AC3C}" type="presParOf" srcId="{8332B348-B636-466A-AEC9-8DA3F854A537}" destId="{0BE68458-1102-4027-B2A8-67EBC243D6C7}" srcOrd="2" destOrd="0" presId="urn:microsoft.com/office/officeart/2018/2/layout/IconCircleList"/>
    <dgm:cxn modelId="{19C53661-8477-405E-9C77-094C53D415BA}" type="presParOf" srcId="{0BE68458-1102-4027-B2A8-67EBC243D6C7}" destId="{686DF778-7BDE-4D64-A9DD-AF3D6264B033}" srcOrd="0" destOrd="0" presId="urn:microsoft.com/office/officeart/2018/2/layout/IconCircleList"/>
    <dgm:cxn modelId="{1AEF95BB-4240-4B50-B0D5-B1A0B317D3C5}" type="presParOf" srcId="{0BE68458-1102-4027-B2A8-67EBC243D6C7}" destId="{9C3FACD3-C684-4487-B060-C718E36F862F}" srcOrd="1" destOrd="0" presId="urn:microsoft.com/office/officeart/2018/2/layout/IconCircleList"/>
    <dgm:cxn modelId="{29678724-AF01-469B-8CEB-2BAAA96062E2}" type="presParOf" srcId="{0BE68458-1102-4027-B2A8-67EBC243D6C7}" destId="{DFD6EF5A-3AD5-46A5-BF15-6DE7ECDC3057}" srcOrd="2" destOrd="0" presId="urn:microsoft.com/office/officeart/2018/2/layout/IconCircleList"/>
    <dgm:cxn modelId="{AEC69972-5D92-4BBD-9707-A8FA976EB1E8}" type="presParOf" srcId="{0BE68458-1102-4027-B2A8-67EBC243D6C7}" destId="{1811586C-9553-491D-9540-4E6A13EEEBC8}" srcOrd="3" destOrd="0" presId="urn:microsoft.com/office/officeart/2018/2/layout/IconCircleList"/>
    <dgm:cxn modelId="{62D16F0B-6E92-46D8-BE72-D42FC715171B}" type="presParOf" srcId="{8332B348-B636-466A-AEC9-8DA3F854A537}" destId="{75B5DC39-4643-4075-B8F8-A96B5058D7D9}" srcOrd="3" destOrd="0" presId="urn:microsoft.com/office/officeart/2018/2/layout/IconCircleList"/>
    <dgm:cxn modelId="{74B7592E-6797-44E1-9E02-45A165128419}" type="presParOf" srcId="{8332B348-B636-466A-AEC9-8DA3F854A537}" destId="{08751FFA-0CCC-43EF-81A9-E93FBFFED624}" srcOrd="4" destOrd="0" presId="urn:microsoft.com/office/officeart/2018/2/layout/IconCircleList"/>
    <dgm:cxn modelId="{8B53920F-1F4D-4BD7-A563-3D9716B1F55B}" type="presParOf" srcId="{08751FFA-0CCC-43EF-81A9-E93FBFFED624}" destId="{15281CB8-00DE-4A1F-BF90-CF3BA2559909}" srcOrd="0" destOrd="0" presId="urn:microsoft.com/office/officeart/2018/2/layout/IconCircleList"/>
    <dgm:cxn modelId="{37CDA704-11F8-4815-9B00-C5E58315991E}" type="presParOf" srcId="{08751FFA-0CCC-43EF-81A9-E93FBFFED624}" destId="{94F5EEFF-41BD-47A7-BA4B-B743B58E27F4}" srcOrd="1" destOrd="0" presId="urn:microsoft.com/office/officeart/2018/2/layout/IconCircleList"/>
    <dgm:cxn modelId="{3BDB29E1-05E5-4543-9072-FA2AD6779F31}" type="presParOf" srcId="{08751FFA-0CCC-43EF-81A9-E93FBFFED624}" destId="{5A53121E-3E32-4796-96D8-1ADA664F6DF7}" srcOrd="2" destOrd="0" presId="urn:microsoft.com/office/officeart/2018/2/layout/IconCircleList"/>
    <dgm:cxn modelId="{B71D7F1E-F0A1-4B99-9F82-A1DF4256F654}" type="presParOf" srcId="{08751FFA-0CCC-43EF-81A9-E93FBFFED624}" destId="{4FA8A001-7543-4C72-AF9F-5282DBF3B5C0}" srcOrd="3" destOrd="0" presId="urn:microsoft.com/office/officeart/2018/2/layout/IconCircleList"/>
    <dgm:cxn modelId="{62E69DA0-229D-4DB5-AC8C-05E1B3A8ADA3}" type="presParOf" srcId="{8332B348-B636-466A-AEC9-8DA3F854A537}" destId="{CA68EAB5-D8BE-40A8-BF33-E5695F477A3A}" srcOrd="5" destOrd="0" presId="urn:microsoft.com/office/officeart/2018/2/layout/IconCircleList"/>
    <dgm:cxn modelId="{BBCEE206-8101-4710-AAC3-B60FA33F949D}" type="presParOf" srcId="{8332B348-B636-466A-AEC9-8DA3F854A537}" destId="{8476B4F2-39F6-4387-823E-68494439B8E7}" srcOrd="6" destOrd="0" presId="urn:microsoft.com/office/officeart/2018/2/layout/IconCircleList"/>
    <dgm:cxn modelId="{3FD18C68-4F27-479A-8A26-280FFD28FA92}" type="presParOf" srcId="{8476B4F2-39F6-4387-823E-68494439B8E7}" destId="{8B1962E6-7D3C-41E2-920E-A91668D1EA91}" srcOrd="0" destOrd="0" presId="urn:microsoft.com/office/officeart/2018/2/layout/IconCircleList"/>
    <dgm:cxn modelId="{99F84031-2932-411B-A2EF-20A95EC104FC}" type="presParOf" srcId="{8476B4F2-39F6-4387-823E-68494439B8E7}" destId="{E5EBE5D1-06B5-47E7-9CBC-333DB71229AE}" srcOrd="1" destOrd="0" presId="urn:microsoft.com/office/officeart/2018/2/layout/IconCircleList"/>
    <dgm:cxn modelId="{E082329C-1524-431F-8C17-CF40D63F9D09}" type="presParOf" srcId="{8476B4F2-39F6-4387-823E-68494439B8E7}" destId="{247441A4-37A7-4AA9-906D-52D6C75FC43E}" srcOrd="2" destOrd="0" presId="urn:microsoft.com/office/officeart/2018/2/layout/IconCircleList"/>
    <dgm:cxn modelId="{FAD9F020-0C47-4511-915D-06B40CDA05FA}" type="presParOf" srcId="{8476B4F2-39F6-4387-823E-68494439B8E7}" destId="{01F3FBE1-9EF9-483D-8087-083CF19585D5}" srcOrd="3" destOrd="0" presId="urn:microsoft.com/office/officeart/2018/2/layout/IconCircleList"/>
    <dgm:cxn modelId="{ED45F6D6-A288-4625-A2AA-4182F4503A8C}" type="presParOf" srcId="{8332B348-B636-466A-AEC9-8DA3F854A537}" destId="{B0B1677E-4F95-46E2-B2A9-EAA07037F9B7}" srcOrd="7" destOrd="0" presId="urn:microsoft.com/office/officeart/2018/2/layout/IconCircleList"/>
    <dgm:cxn modelId="{81D26802-C82E-4A73-96C9-A69D0ECB8B1F}" type="presParOf" srcId="{8332B348-B636-466A-AEC9-8DA3F854A537}" destId="{BB886EAF-4B0D-4844-B1C1-977ED1EF119A}" srcOrd="8" destOrd="0" presId="urn:microsoft.com/office/officeart/2018/2/layout/IconCircleList"/>
    <dgm:cxn modelId="{AB2B7ACB-3646-4B9B-BFFC-59C20844731E}" type="presParOf" srcId="{BB886EAF-4B0D-4844-B1C1-977ED1EF119A}" destId="{CB237B5B-85DA-405C-8566-585ACD88DFF3}" srcOrd="0" destOrd="0" presId="urn:microsoft.com/office/officeart/2018/2/layout/IconCircleList"/>
    <dgm:cxn modelId="{0CDE151F-B61C-417C-BC90-A6CD50833E93}" type="presParOf" srcId="{BB886EAF-4B0D-4844-B1C1-977ED1EF119A}" destId="{03A33C1E-FD45-48E7-A7D0-2B5E0434B9D5}" srcOrd="1" destOrd="0" presId="urn:microsoft.com/office/officeart/2018/2/layout/IconCircleList"/>
    <dgm:cxn modelId="{E7CBA883-3989-48C8-A74D-DDF8D2D1A4A2}" type="presParOf" srcId="{BB886EAF-4B0D-4844-B1C1-977ED1EF119A}" destId="{AA4E6507-CFAA-4737-8946-6F0F10282D2B}" srcOrd="2" destOrd="0" presId="urn:microsoft.com/office/officeart/2018/2/layout/IconCircleList"/>
    <dgm:cxn modelId="{010FBFBB-2D1A-4526-9428-443BE9EFFAB0}" type="presParOf" srcId="{BB886EAF-4B0D-4844-B1C1-977ED1EF119A}" destId="{ED6CB694-13C4-4080-B022-B714939472D7}" srcOrd="3" destOrd="0" presId="urn:microsoft.com/office/officeart/2018/2/layout/IconCircleList"/>
    <dgm:cxn modelId="{63126567-F427-498B-8150-D51D08325764}" type="presParOf" srcId="{8332B348-B636-466A-AEC9-8DA3F854A537}" destId="{B1A2CD3B-6F58-403F-A406-2EFB1C66E243}" srcOrd="9" destOrd="0" presId="urn:microsoft.com/office/officeart/2018/2/layout/IconCircleList"/>
    <dgm:cxn modelId="{9C2D85AF-A520-46F8-8BC6-21D5C79D34A9}" type="presParOf" srcId="{8332B348-B636-466A-AEC9-8DA3F854A537}" destId="{5DE3F846-EC3B-4643-B39A-97A84B4896AA}" srcOrd="10" destOrd="0" presId="urn:microsoft.com/office/officeart/2018/2/layout/IconCircleList"/>
    <dgm:cxn modelId="{472C7806-4478-4BEA-8292-F9C052E39D5D}" type="presParOf" srcId="{5DE3F846-EC3B-4643-B39A-97A84B4896AA}" destId="{B897A64E-026E-4B53-835E-D36473CC39E5}" srcOrd="0" destOrd="0" presId="urn:microsoft.com/office/officeart/2018/2/layout/IconCircleList"/>
    <dgm:cxn modelId="{D7B41882-189A-498D-8CAE-8FAF1F9CC1CC}" type="presParOf" srcId="{5DE3F846-EC3B-4643-B39A-97A84B4896AA}" destId="{95EF0E91-11FB-4711-9E2B-99C519A6E08B}" srcOrd="1" destOrd="0" presId="urn:microsoft.com/office/officeart/2018/2/layout/IconCircleList"/>
    <dgm:cxn modelId="{5CE657F7-0553-42A4-823E-AB2CF7F6B414}" type="presParOf" srcId="{5DE3F846-EC3B-4643-B39A-97A84B4896AA}" destId="{BDFE626A-5605-49EA-B1C8-35A813321BE3}" srcOrd="2" destOrd="0" presId="urn:microsoft.com/office/officeart/2018/2/layout/IconCircleList"/>
    <dgm:cxn modelId="{F54A150E-7013-4F3B-914E-1C22CE8DA11E}" type="presParOf" srcId="{5DE3F846-EC3B-4643-B39A-97A84B4896AA}" destId="{F77E4590-EB8D-4420-B028-9FFE6E1EEF2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B7E55-DBB3-41F0-861D-865F24D32F25}">
      <dsp:nvSpPr>
        <dsp:cNvPr id="0" name=""/>
        <dsp:cNvSpPr/>
      </dsp:nvSpPr>
      <dsp:spPr>
        <a:xfrm>
          <a:off x="497546" y="675250"/>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CBBCA-D9DE-444B-A40F-613E2BB90182}">
      <dsp:nvSpPr>
        <dsp:cNvPr id="0" name=""/>
        <dsp:cNvSpPr/>
      </dsp:nvSpPr>
      <dsp:spPr>
        <a:xfrm>
          <a:off x="797359" y="975062"/>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F2C8A5-F864-40B2-B932-8F9FBD3755A9}">
      <dsp:nvSpPr>
        <dsp:cNvPr id="0" name=""/>
        <dsp:cNvSpPr/>
      </dsp:nvSpPr>
      <dsp:spPr>
        <a:xfrm>
          <a:off x="47828" y="2520250"/>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u="sng" kern="1200"/>
            <a:t>TEAM G</a:t>
          </a:r>
          <a:endParaRPr lang="en-US" sz="1700" kern="1200"/>
        </a:p>
      </dsp:txBody>
      <dsp:txXfrm>
        <a:off x="47828" y="2520250"/>
        <a:ext cx="2306250" cy="720000"/>
      </dsp:txXfrm>
    </dsp:sp>
    <dsp:sp modelId="{93D30BDA-FE70-45C5-928C-B7BBF40B88A4}">
      <dsp:nvSpPr>
        <dsp:cNvPr id="0" name=""/>
        <dsp:cNvSpPr/>
      </dsp:nvSpPr>
      <dsp:spPr>
        <a:xfrm>
          <a:off x="3207390" y="675250"/>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8B9FE-F47B-463E-8144-B42D7D49655B}">
      <dsp:nvSpPr>
        <dsp:cNvPr id="0" name=""/>
        <dsp:cNvSpPr/>
      </dsp:nvSpPr>
      <dsp:spPr>
        <a:xfrm>
          <a:off x="3507203" y="975062"/>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23E3F3-B934-4233-9CFB-967530B6B1A9}">
      <dsp:nvSpPr>
        <dsp:cNvPr id="0" name=""/>
        <dsp:cNvSpPr/>
      </dsp:nvSpPr>
      <dsp:spPr>
        <a:xfrm>
          <a:off x="2757671" y="2520250"/>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FINANCIAL FRAUD DETECTION IN MOBILE PAYMENTS</a:t>
          </a:r>
          <a:endParaRPr lang="en-US" sz="1700" kern="1200"/>
        </a:p>
      </dsp:txBody>
      <dsp:txXfrm>
        <a:off x="2757671" y="2520250"/>
        <a:ext cx="23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6B984-14FF-4894-969B-23E81BC8EE5A}">
      <dsp:nvSpPr>
        <dsp:cNvPr id="0" name=""/>
        <dsp:cNvSpPr/>
      </dsp:nvSpPr>
      <dsp:spPr>
        <a:xfrm>
          <a:off x="0" y="0"/>
          <a:ext cx="6583680" cy="65657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We have identified two primary challenges in the dataset:</a:t>
          </a:r>
          <a:endParaRPr lang="en-US" sz="1200" kern="1200"/>
        </a:p>
      </dsp:txBody>
      <dsp:txXfrm>
        <a:off x="19230" y="19230"/>
        <a:ext cx="5819701" cy="618117"/>
      </dsp:txXfrm>
    </dsp:sp>
    <dsp:sp modelId="{D898205F-2FCD-49DE-AF9F-DC38DBDC1268}">
      <dsp:nvSpPr>
        <dsp:cNvPr id="0" name=""/>
        <dsp:cNvSpPr/>
      </dsp:nvSpPr>
      <dsp:spPr>
        <a:xfrm>
          <a:off x="551383" y="775955"/>
          <a:ext cx="6583680" cy="65657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Class Imbalance: The dataset had a large number of non-fraudulent transactions (isFraud = 0) compared to fraudulent ones (isFraud = 1), which made the data highly imbalanced. </a:t>
          </a:r>
          <a:endParaRPr lang="en-US" sz="1200" kern="1200"/>
        </a:p>
      </dsp:txBody>
      <dsp:txXfrm>
        <a:off x="570613" y="795185"/>
        <a:ext cx="5567061" cy="618117"/>
      </dsp:txXfrm>
    </dsp:sp>
    <dsp:sp modelId="{70EF709D-EC8F-4B11-A8E3-C895474EDF0C}">
      <dsp:nvSpPr>
        <dsp:cNvPr id="0" name=""/>
        <dsp:cNvSpPr/>
      </dsp:nvSpPr>
      <dsp:spPr>
        <a:xfrm>
          <a:off x="1094536" y="1551910"/>
          <a:ext cx="6583680" cy="65657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This imbalance not only caused the models to focus more on non-fraudulent transactions but also led to longer processing times. </a:t>
          </a:r>
          <a:endParaRPr lang="en-US" sz="1200" kern="1200"/>
        </a:p>
      </dsp:txBody>
      <dsp:txXfrm>
        <a:off x="1113766" y="1571140"/>
        <a:ext cx="5575290" cy="618117"/>
      </dsp:txXfrm>
    </dsp:sp>
    <dsp:sp modelId="{30664A40-517C-4977-A744-13EC36666447}">
      <dsp:nvSpPr>
        <dsp:cNvPr id="0" name=""/>
        <dsp:cNvSpPr/>
      </dsp:nvSpPr>
      <dsp:spPr>
        <a:xfrm>
          <a:off x="1645920" y="2327866"/>
          <a:ext cx="6583680" cy="65657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Dataset Size: The original dataset had millions of rows, which significantly slowed down the execution of data preprocessing, training, and evaluation steps.</a:t>
          </a:r>
          <a:endParaRPr lang="en-US" sz="1200" kern="1200"/>
        </a:p>
      </dsp:txBody>
      <dsp:txXfrm>
        <a:off x="1665150" y="2347096"/>
        <a:ext cx="5567061" cy="618117"/>
      </dsp:txXfrm>
    </dsp:sp>
    <dsp:sp modelId="{53A7337B-7D55-4F15-8FF1-6036BCD0BDB0}">
      <dsp:nvSpPr>
        <dsp:cNvPr id="0" name=""/>
        <dsp:cNvSpPr/>
      </dsp:nvSpPr>
      <dsp:spPr>
        <a:xfrm>
          <a:off x="6156904" y="502878"/>
          <a:ext cx="426775" cy="426775"/>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252928" y="502878"/>
        <a:ext cx="234727" cy="321148"/>
      </dsp:txXfrm>
    </dsp:sp>
    <dsp:sp modelId="{297130F0-A389-4323-B0A2-521392CFB12E}">
      <dsp:nvSpPr>
        <dsp:cNvPr id="0" name=""/>
        <dsp:cNvSpPr/>
      </dsp:nvSpPr>
      <dsp:spPr>
        <a:xfrm>
          <a:off x="6708287" y="1278834"/>
          <a:ext cx="426775" cy="426775"/>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804311" y="1278834"/>
        <a:ext cx="234727" cy="321148"/>
      </dsp:txXfrm>
    </dsp:sp>
    <dsp:sp modelId="{6D0F0576-A46B-4AB4-BC14-CC91A58F7967}">
      <dsp:nvSpPr>
        <dsp:cNvPr id="0" name=""/>
        <dsp:cNvSpPr/>
      </dsp:nvSpPr>
      <dsp:spPr>
        <a:xfrm>
          <a:off x="7251441" y="2054789"/>
          <a:ext cx="426775" cy="426775"/>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347465" y="2054789"/>
        <a:ext cx="234727" cy="321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37006-E998-4F0C-8D65-7A0F38F12645}">
      <dsp:nvSpPr>
        <dsp:cNvPr id="0" name=""/>
        <dsp:cNvSpPr/>
      </dsp:nvSpPr>
      <dsp:spPr>
        <a:xfrm>
          <a:off x="0" y="0"/>
          <a:ext cx="6583680" cy="6565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a:t>We have implemented different classification models and then tuned it.</a:t>
          </a:r>
          <a:endParaRPr lang="en-US" sz="1100" kern="1200"/>
        </a:p>
      </dsp:txBody>
      <dsp:txXfrm>
        <a:off x="19230" y="19230"/>
        <a:ext cx="5819701" cy="618117"/>
      </dsp:txXfrm>
    </dsp:sp>
    <dsp:sp modelId="{D12F3A26-2D86-412E-B667-097E6428EF0D}">
      <dsp:nvSpPr>
        <dsp:cNvPr id="0" name=""/>
        <dsp:cNvSpPr/>
      </dsp:nvSpPr>
      <dsp:spPr>
        <a:xfrm>
          <a:off x="551383" y="775955"/>
          <a:ext cx="6583680" cy="6565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a:t>Logistic Regression, Gradient Boosting, Tuned GBM, Catboost, LightGBM, Sequential Neural Network, RF, One class SVM, KNN, Naive Bayes, Bagging Classifier, Adaboost, Ensemble Voting Classifier, Decision Tree, Extra Tree classifier, Single Perceptron and Multilayer Perceptron.</a:t>
          </a:r>
          <a:endParaRPr lang="en-US" sz="1100" kern="1200"/>
        </a:p>
      </dsp:txBody>
      <dsp:txXfrm>
        <a:off x="570613" y="795185"/>
        <a:ext cx="5567061" cy="618117"/>
      </dsp:txXfrm>
    </dsp:sp>
    <dsp:sp modelId="{2C241517-7101-45CE-9688-B906658A0CAB}">
      <dsp:nvSpPr>
        <dsp:cNvPr id="0" name=""/>
        <dsp:cNvSpPr/>
      </dsp:nvSpPr>
      <dsp:spPr>
        <a:xfrm>
          <a:off x="1094536" y="1551910"/>
          <a:ext cx="6583680" cy="6565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a:t>After tuning every model, we feel like CatBoost has the very good performance for classification.</a:t>
          </a:r>
          <a:endParaRPr lang="en-US" sz="1100" kern="1200"/>
        </a:p>
      </dsp:txBody>
      <dsp:txXfrm>
        <a:off x="1113766" y="1571140"/>
        <a:ext cx="5575290" cy="618117"/>
      </dsp:txXfrm>
    </dsp:sp>
    <dsp:sp modelId="{849F9A74-2BF3-4F8F-AF68-02B0B6379B13}">
      <dsp:nvSpPr>
        <dsp:cNvPr id="0" name=""/>
        <dsp:cNvSpPr/>
      </dsp:nvSpPr>
      <dsp:spPr>
        <a:xfrm>
          <a:off x="1645920" y="2327866"/>
          <a:ext cx="6583680" cy="6565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a:t>This model will be used for Future Implimentations.</a:t>
          </a:r>
          <a:endParaRPr lang="en-US" sz="1100" kern="1200"/>
        </a:p>
      </dsp:txBody>
      <dsp:txXfrm>
        <a:off x="1665150" y="2347096"/>
        <a:ext cx="5567061" cy="618117"/>
      </dsp:txXfrm>
    </dsp:sp>
    <dsp:sp modelId="{9A1749E5-7310-4A11-BE3F-637CDA3EA9D0}">
      <dsp:nvSpPr>
        <dsp:cNvPr id="0" name=""/>
        <dsp:cNvSpPr/>
      </dsp:nvSpPr>
      <dsp:spPr>
        <a:xfrm>
          <a:off x="6156904" y="502878"/>
          <a:ext cx="426775" cy="42677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252928" y="502878"/>
        <a:ext cx="234727" cy="321148"/>
      </dsp:txXfrm>
    </dsp:sp>
    <dsp:sp modelId="{1A9F6F0C-BBC7-4E52-9F64-612B0900E0E4}">
      <dsp:nvSpPr>
        <dsp:cNvPr id="0" name=""/>
        <dsp:cNvSpPr/>
      </dsp:nvSpPr>
      <dsp:spPr>
        <a:xfrm>
          <a:off x="6708287" y="1278834"/>
          <a:ext cx="426775" cy="42677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804311" y="1278834"/>
        <a:ext cx="234727" cy="321148"/>
      </dsp:txXfrm>
    </dsp:sp>
    <dsp:sp modelId="{770BD7FD-F89E-4C62-952D-6C98BB982D5C}">
      <dsp:nvSpPr>
        <dsp:cNvPr id="0" name=""/>
        <dsp:cNvSpPr/>
      </dsp:nvSpPr>
      <dsp:spPr>
        <a:xfrm>
          <a:off x="7251441" y="2054789"/>
          <a:ext cx="426775" cy="426775"/>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347465" y="2054789"/>
        <a:ext cx="234727" cy="321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70C6C-0E5A-4042-9A6B-DA642694503E}">
      <dsp:nvSpPr>
        <dsp:cNvPr id="0" name=""/>
        <dsp:cNvSpPr/>
      </dsp:nvSpPr>
      <dsp:spPr>
        <a:xfrm rot="5400000">
          <a:off x="1162937" y="1055036"/>
          <a:ext cx="1647905" cy="198908"/>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70D578-472B-478C-B718-9772B508DE87}">
      <dsp:nvSpPr>
        <dsp:cNvPr id="0" name=""/>
        <dsp:cNvSpPr/>
      </dsp:nvSpPr>
      <dsp:spPr>
        <a:xfrm>
          <a:off x="1540036" y="406"/>
          <a:ext cx="2210097" cy="132605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We have implemented different classification models and then tuned it.</a:t>
          </a:r>
          <a:endParaRPr lang="en-US" sz="1000" kern="1200"/>
        </a:p>
      </dsp:txBody>
      <dsp:txXfrm>
        <a:off x="1578875" y="39245"/>
        <a:ext cx="2132419" cy="1248380"/>
      </dsp:txXfrm>
    </dsp:sp>
    <dsp:sp modelId="{85BF1B3B-3EF8-4BD6-BDCB-11B7A02C6E8A}">
      <dsp:nvSpPr>
        <dsp:cNvPr id="0" name=""/>
        <dsp:cNvSpPr/>
      </dsp:nvSpPr>
      <dsp:spPr>
        <a:xfrm>
          <a:off x="1991723" y="1883823"/>
          <a:ext cx="2929761" cy="198908"/>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0755B6-D122-485F-8CBC-8E0A4447A49B}">
      <dsp:nvSpPr>
        <dsp:cNvPr id="0" name=""/>
        <dsp:cNvSpPr/>
      </dsp:nvSpPr>
      <dsp:spPr>
        <a:xfrm>
          <a:off x="1540036" y="1657979"/>
          <a:ext cx="2210097" cy="132605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t>Logistic Regression, Gradient Boosting, Tuned GBM, </a:t>
          </a:r>
          <a:r>
            <a:rPr lang="en-GB" sz="1000" kern="1200">
              <a:latin typeface="Calibri"/>
            </a:rPr>
            <a:t>Cat boost</a:t>
          </a:r>
          <a:r>
            <a:rPr lang="en-GB" sz="1000" kern="1200"/>
            <a:t>, </a:t>
          </a:r>
          <a:r>
            <a:rPr lang="en-GB" sz="1000" kern="1200">
              <a:latin typeface="Calibri"/>
            </a:rPr>
            <a:t>Light GBM</a:t>
          </a:r>
          <a:r>
            <a:rPr lang="en-GB" sz="1000" kern="1200"/>
            <a:t>, Sequential Neural Network, RF, One class SVM, KNN, Naive Bayes, Bagging Classifier, </a:t>
          </a:r>
          <a:r>
            <a:rPr lang="en-GB" sz="1000" kern="1200">
              <a:latin typeface="Calibri"/>
            </a:rPr>
            <a:t>Ada boost</a:t>
          </a:r>
          <a:r>
            <a:rPr lang="en-GB" sz="1000" kern="1200"/>
            <a:t>, Ensemble Voting Classifier, Decision Tree, Extra Tree classifier, Single Perceptron and Multilayer Perceptron.</a:t>
          </a:r>
          <a:endParaRPr lang="en-US" sz="1000" kern="1200"/>
        </a:p>
      </dsp:txBody>
      <dsp:txXfrm>
        <a:off x="1578875" y="1696818"/>
        <a:ext cx="2132419" cy="1248380"/>
      </dsp:txXfrm>
    </dsp:sp>
    <dsp:sp modelId="{C593CB5D-F7A7-4C94-90D2-C1E72CC22A08}">
      <dsp:nvSpPr>
        <dsp:cNvPr id="0" name=""/>
        <dsp:cNvSpPr/>
      </dsp:nvSpPr>
      <dsp:spPr>
        <a:xfrm rot="16200000">
          <a:off x="4102366" y="1055036"/>
          <a:ext cx="1647905" cy="198908"/>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E69DB0-9286-4A9A-8423-232AF7F09B06}">
      <dsp:nvSpPr>
        <dsp:cNvPr id="0" name=""/>
        <dsp:cNvSpPr/>
      </dsp:nvSpPr>
      <dsp:spPr>
        <a:xfrm>
          <a:off x="4479466" y="1657979"/>
          <a:ext cx="2210097" cy="132605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a:t>After tuning every model, we feel like </a:t>
          </a:r>
          <a:r>
            <a:rPr lang="en-GB" sz="1000" kern="1200">
              <a:latin typeface="Calibri"/>
            </a:rPr>
            <a:t>Cat Boost</a:t>
          </a:r>
          <a:r>
            <a:rPr lang="en-GB" sz="1000" kern="1200"/>
            <a:t> has the very good performance for classification.</a:t>
          </a:r>
          <a:endParaRPr lang="en-US" sz="1000" kern="1200"/>
        </a:p>
      </dsp:txBody>
      <dsp:txXfrm>
        <a:off x="4518305" y="1696818"/>
        <a:ext cx="2132419" cy="1248380"/>
      </dsp:txXfrm>
    </dsp:sp>
    <dsp:sp modelId="{FC052885-206D-4DEC-8EAB-34C9A117DAE1}">
      <dsp:nvSpPr>
        <dsp:cNvPr id="0" name=""/>
        <dsp:cNvSpPr/>
      </dsp:nvSpPr>
      <dsp:spPr>
        <a:xfrm>
          <a:off x="4479466" y="406"/>
          <a:ext cx="2210097" cy="132605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This model will be used for Future </a:t>
          </a:r>
          <a:r>
            <a:rPr lang="en-GB" sz="1000" kern="1200">
              <a:latin typeface="Calibri"/>
            </a:rPr>
            <a:t>Tasks</a:t>
          </a:r>
          <a:r>
            <a:rPr lang="en-GB" sz="1000" kern="1200"/>
            <a:t>.</a:t>
          </a:r>
          <a:endParaRPr lang="en-US" sz="1000" kern="1200"/>
        </a:p>
      </dsp:txBody>
      <dsp:txXfrm>
        <a:off x="4518305" y="39245"/>
        <a:ext cx="2132419" cy="1248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03D9C-62B5-4912-87AE-0A004C8D0AE2}">
      <dsp:nvSpPr>
        <dsp:cNvPr id="0" name=""/>
        <dsp:cNvSpPr/>
      </dsp:nvSpPr>
      <dsp:spPr>
        <a:xfrm>
          <a:off x="13749" y="527526"/>
          <a:ext cx="711018" cy="71101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558CD-A63A-49B6-8BC3-E50B8E58382B}">
      <dsp:nvSpPr>
        <dsp:cNvPr id="0" name=""/>
        <dsp:cNvSpPr/>
      </dsp:nvSpPr>
      <dsp:spPr>
        <a:xfrm>
          <a:off x="163063" y="676840"/>
          <a:ext cx="412390" cy="412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5DC944-9B1E-4356-A877-7C7FC8FC0CC8}">
      <dsp:nvSpPr>
        <dsp:cNvPr id="0" name=""/>
        <dsp:cNvSpPr/>
      </dsp:nvSpPr>
      <dsp:spPr>
        <a:xfrm>
          <a:off x="877128" y="527526"/>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b="1" kern="1200" dirty="0"/>
            <a:t>Objective Achieved</a:t>
          </a:r>
          <a:r>
            <a:rPr lang="en-IN" sz="1100" kern="1200" dirty="0"/>
            <a:t>: Developed robust fraud detection models using machine learning, addressing key challenges like data imbalance and feature relevance.</a:t>
          </a:r>
          <a:endParaRPr lang="en-US" sz="1100" kern="1200" dirty="0"/>
        </a:p>
      </dsp:txBody>
      <dsp:txXfrm>
        <a:off x="877128" y="527526"/>
        <a:ext cx="1675971" cy="711018"/>
      </dsp:txXfrm>
    </dsp:sp>
    <dsp:sp modelId="{686DF778-7BDE-4D64-A9DD-AF3D6264B033}">
      <dsp:nvSpPr>
        <dsp:cNvPr id="0" name=""/>
        <dsp:cNvSpPr/>
      </dsp:nvSpPr>
      <dsp:spPr>
        <a:xfrm>
          <a:off x="2845124" y="527526"/>
          <a:ext cx="711018" cy="71101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FACD3-C684-4487-B060-C718E36F862F}">
      <dsp:nvSpPr>
        <dsp:cNvPr id="0" name=""/>
        <dsp:cNvSpPr/>
      </dsp:nvSpPr>
      <dsp:spPr>
        <a:xfrm>
          <a:off x="2994438" y="676840"/>
          <a:ext cx="412390" cy="412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11586C-9553-491D-9540-4E6A13EEEBC8}">
      <dsp:nvSpPr>
        <dsp:cNvPr id="0" name=""/>
        <dsp:cNvSpPr/>
      </dsp:nvSpPr>
      <dsp:spPr>
        <a:xfrm>
          <a:off x="3708504" y="527526"/>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b="1" kern="1200" dirty="0"/>
            <a:t>Key Insights</a:t>
          </a:r>
          <a:r>
            <a:rPr lang="en-IN" sz="1100" kern="1200" dirty="0"/>
            <a:t>:</a:t>
          </a:r>
          <a:endParaRPr lang="en-US" sz="1100" kern="1200" dirty="0"/>
        </a:p>
      </dsp:txBody>
      <dsp:txXfrm>
        <a:off x="3708504" y="527526"/>
        <a:ext cx="1675971" cy="711018"/>
      </dsp:txXfrm>
    </dsp:sp>
    <dsp:sp modelId="{15281CB8-00DE-4A1F-BF90-CF3BA2559909}">
      <dsp:nvSpPr>
        <dsp:cNvPr id="0" name=""/>
        <dsp:cNvSpPr/>
      </dsp:nvSpPr>
      <dsp:spPr>
        <a:xfrm>
          <a:off x="5676500" y="527526"/>
          <a:ext cx="711018" cy="71101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5EEFF-41BD-47A7-BA4B-B743B58E27F4}">
      <dsp:nvSpPr>
        <dsp:cNvPr id="0" name=""/>
        <dsp:cNvSpPr/>
      </dsp:nvSpPr>
      <dsp:spPr>
        <a:xfrm>
          <a:off x="5825814" y="676840"/>
          <a:ext cx="412390" cy="412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A8A001-7543-4C72-AF9F-5282DBF3B5C0}">
      <dsp:nvSpPr>
        <dsp:cNvPr id="0" name=""/>
        <dsp:cNvSpPr/>
      </dsp:nvSpPr>
      <dsp:spPr>
        <a:xfrm>
          <a:off x="6539879" y="527526"/>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dirty="0"/>
            <a:t>Balanced dataset significantly improved recall and F1-score.</a:t>
          </a:r>
          <a:endParaRPr lang="en-US" sz="1100" kern="1200" dirty="0"/>
        </a:p>
      </dsp:txBody>
      <dsp:txXfrm>
        <a:off x="6539879" y="527526"/>
        <a:ext cx="1675971" cy="711018"/>
      </dsp:txXfrm>
    </dsp:sp>
    <dsp:sp modelId="{8B1962E6-7D3C-41E2-920E-A91668D1EA91}">
      <dsp:nvSpPr>
        <dsp:cNvPr id="0" name=""/>
        <dsp:cNvSpPr/>
      </dsp:nvSpPr>
      <dsp:spPr>
        <a:xfrm>
          <a:off x="13749" y="1745899"/>
          <a:ext cx="711018" cy="71101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BE5D1-06B5-47E7-9CBC-333DB71229AE}">
      <dsp:nvSpPr>
        <dsp:cNvPr id="0" name=""/>
        <dsp:cNvSpPr/>
      </dsp:nvSpPr>
      <dsp:spPr>
        <a:xfrm>
          <a:off x="163063" y="1895213"/>
          <a:ext cx="412390" cy="412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F3FBE1-9EF9-483D-8087-083CF19585D5}">
      <dsp:nvSpPr>
        <dsp:cNvPr id="0" name=""/>
        <dsp:cNvSpPr/>
      </dsp:nvSpPr>
      <dsp:spPr>
        <a:xfrm>
          <a:off x="877128" y="1745899"/>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rtl="0">
            <a:lnSpc>
              <a:spcPct val="90000"/>
            </a:lnSpc>
            <a:spcBef>
              <a:spcPct val="0"/>
            </a:spcBef>
            <a:spcAft>
              <a:spcPct val="35000"/>
            </a:spcAft>
            <a:buNone/>
          </a:pPr>
          <a:r>
            <a:rPr lang="en-IN" sz="1100" kern="1200" dirty="0">
              <a:latin typeface="Calibri"/>
            </a:rPr>
            <a:t>Tuned Neural Network performance</a:t>
          </a:r>
          <a:r>
            <a:rPr lang="en-IN" sz="1100" kern="1200" dirty="0"/>
            <a:t> with high accuracy, recall, and minimal false negatives.</a:t>
          </a:r>
          <a:endParaRPr lang="en-US" sz="1100" kern="1200" dirty="0"/>
        </a:p>
      </dsp:txBody>
      <dsp:txXfrm>
        <a:off x="877128" y="1745899"/>
        <a:ext cx="1675971" cy="711018"/>
      </dsp:txXfrm>
    </dsp:sp>
    <dsp:sp modelId="{CB237B5B-85DA-405C-8566-585ACD88DFF3}">
      <dsp:nvSpPr>
        <dsp:cNvPr id="0" name=""/>
        <dsp:cNvSpPr/>
      </dsp:nvSpPr>
      <dsp:spPr>
        <a:xfrm>
          <a:off x="2845124" y="1745899"/>
          <a:ext cx="711018" cy="71101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33C1E-FD45-48E7-A7D0-2B5E0434B9D5}">
      <dsp:nvSpPr>
        <dsp:cNvPr id="0" name=""/>
        <dsp:cNvSpPr/>
      </dsp:nvSpPr>
      <dsp:spPr>
        <a:xfrm>
          <a:off x="2994438" y="1895213"/>
          <a:ext cx="412390" cy="4123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6CB694-13C4-4080-B022-B714939472D7}">
      <dsp:nvSpPr>
        <dsp:cNvPr id="0" name=""/>
        <dsp:cNvSpPr/>
      </dsp:nvSpPr>
      <dsp:spPr>
        <a:xfrm>
          <a:off x="3708504" y="1745899"/>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dirty="0"/>
            <a:t> Sequentia Neural Network  performed exceptionally well. Ensemble approaches further enhanced prediction accuracy and robustness.</a:t>
          </a:r>
          <a:endParaRPr lang="en-US" sz="1100" kern="1200" dirty="0"/>
        </a:p>
      </dsp:txBody>
      <dsp:txXfrm>
        <a:off x="3708504" y="1745899"/>
        <a:ext cx="1675971" cy="711018"/>
      </dsp:txXfrm>
    </dsp:sp>
    <dsp:sp modelId="{B897A64E-026E-4B53-835E-D36473CC39E5}">
      <dsp:nvSpPr>
        <dsp:cNvPr id="0" name=""/>
        <dsp:cNvSpPr/>
      </dsp:nvSpPr>
      <dsp:spPr>
        <a:xfrm>
          <a:off x="5676500" y="1745899"/>
          <a:ext cx="711018" cy="71101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F0E91-11FB-4711-9E2B-99C519A6E08B}">
      <dsp:nvSpPr>
        <dsp:cNvPr id="0" name=""/>
        <dsp:cNvSpPr/>
      </dsp:nvSpPr>
      <dsp:spPr>
        <a:xfrm>
          <a:off x="5825814" y="1895213"/>
          <a:ext cx="412390" cy="4123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E4590-EB8D-4420-B028-9FFE6E1EEF29}">
      <dsp:nvSpPr>
        <dsp:cNvPr id="0" name=""/>
        <dsp:cNvSpPr/>
      </dsp:nvSpPr>
      <dsp:spPr>
        <a:xfrm>
          <a:off x="6539879" y="1745899"/>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dirty="0"/>
            <a:t>The project significantly contributes to improving fraud detection reliability, reducing financial losses, and setting a foundation for scalable, real-time fraud detection systems.</a:t>
          </a:r>
          <a:endParaRPr lang="en-US" sz="1100" kern="1200" dirty="0"/>
        </a:p>
      </dsp:txBody>
      <dsp:txXfrm>
        <a:off x="6539879" y="1745899"/>
        <a:ext cx="1675971" cy="7110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23a259c6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23a259c6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23a259c6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23a259c6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23a259c6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23a259c6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23a259c6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023a259c6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23a259c64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023a259c6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23a259c6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023a259c6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23a259c6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23a259c6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23a259c64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23a259c64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23a259c6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23a259c6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12/11/2024</a:t>
            </a:fld>
            <a:endParaRPr lang="en-US"/>
          </a:p>
        </p:txBody>
      </p:sp>
      <p:sp>
        <p:nvSpPr>
          <p:cNvPr id="5" name="Footer Placeholder 4"/>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2901176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36769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0195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12/11/2024</a:t>
            </a:fld>
            <a:endParaRPr lang="en-US"/>
          </a:p>
        </p:txBody>
      </p:sp>
      <p:sp>
        <p:nvSpPr>
          <p:cNvPr id="5" name="Footer Placeholder 4"/>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6108163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12/11/2024</a:t>
            </a:fld>
            <a:endParaRPr lang="en-US"/>
          </a:p>
        </p:txBody>
      </p:sp>
      <p:sp>
        <p:nvSpPr>
          <p:cNvPr id="5" name="Footer Placeholder 4"/>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954756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12/11/2024</a:t>
            </a:fld>
            <a:endParaRPr lang="en-US"/>
          </a:p>
        </p:txBody>
      </p:sp>
      <p:sp>
        <p:nvSpPr>
          <p:cNvPr id="6" name="Footer Placeholder 5"/>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3345974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12/11/2024</a:t>
            </a:fld>
            <a:endParaRPr lang="en-US"/>
          </a:p>
        </p:txBody>
      </p:sp>
      <p:sp>
        <p:nvSpPr>
          <p:cNvPr id="8" name="Footer Placeholder 7"/>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32352874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12/11/2024</a:t>
            </a:fld>
            <a:endParaRPr lang="en-US"/>
          </a:p>
        </p:txBody>
      </p:sp>
      <p:sp>
        <p:nvSpPr>
          <p:cNvPr id="4" name="Footer Placeholder 3"/>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3193920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12/11/2024</a:t>
            </a:fld>
            <a:endParaRPr lang="en-US"/>
          </a:p>
        </p:txBody>
      </p:sp>
      <p:sp>
        <p:nvSpPr>
          <p:cNvPr id="3" name="Footer Placeholder 2"/>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78073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12/11/2024</a:t>
            </a:fld>
            <a:endParaRPr lang="en-US"/>
          </a:p>
        </p:txBody>
      </p:sp>
      <p:sp>
        <p:nvSpPr>
          <p:cNvPr id="6" name="Footer Placeholder 5"/>
          <p:cNvSpPr>
            <a:spLocks noGrp="1"/>
          </p:cNvSpPr>
          <p:nvPr>
            <p:ph type="ftr" sz="quarter" idx="11"/>
          </p:nvPr>
        </p:nvSpPr>
        <p:spPr/>
        <p:txBody>
          <a:bodyPr/>
          <a:lstStyle/>
          <a:p>
            <a:r>
              <a:rPr lang="en-US"/>
              <a:t>URL</a:t>
            </a:r>
          </a:p>
        </p:txBody>
      </p:sp>
    </p:spTree>
    <p:extLst>
      <p:ext uri="{BB962C8B-B14F-4D97-AF65-F5344CB8AC3E}">
        <p14:creationId xmlns:p14="http://schemas.microsoft.com/office/powerpoint/2010/main" val="23909904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76595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URL</a:t>
            </a:r>
          </a:p>
        </p:txBody>
      </p:sp>
      <p:pic>
        <p:nvPicPr>
          <p:cNvPr id="7" name="Picture 6" descr="MD-flag-background-pp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4284084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github.com/RevanthKumar2705/DATA606" TargetMode="External"/><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kaggle.com/revanth3042" TargetMode="External"/><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2" Type="http://schemas.openxmlformats.org/officeDocument/2006/relationships/hyperlink" Target="https://philarchive.org/rec/MEGFFT-2"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6" name="Title 1">
            <a:extLst>
              <a:ext uri="{FF2B5EF4-FFF2-40B4-BE49-F238E27FC236}">
                <a16:creationId xmlns:a16="http://schemas.microsoft.com/office/drawing/2014/main" id="{78364625-8037-4337-1542-BFA0D943B150}"/>
              </a:ext>
            </a:extLst>
          </p:cNvPr>
          <p:cNvSpPr>
            <a:spLocks noGrp="1"/>
          </p:cNvSpPr>
          <p:nvPr>
            <p:ph type="title"/>
          </p:nvPr>
        </p:nvSpPr>
        <p:spPr>
          <a:xfrm>
            <a:off x="457200" y="679122"/>
            <a:ext cx="3008313" cy="777366"/>
          </a:xfrm>
        </p:spPr>
        <p:txBody>
          <a:bodyPr anchor="b">
            <a:normAutofit/>
          </a:bodyPr>
          <a:lstStyle/>
          <a:p>
            <a:r>
              <a:rPr lang="en-US" u="sng"/>
              <a:t>DATA606 </a:t>
            </a:r>
            <a:endParaRPr lang="en-US" u="sng" dirty="0"/>
          </a:p>
        </p:txBody>
      </p:sp>
      <p:sp>
        <p:nvSpPr>
          <p:cNvPr id="55" name="Google Shape;55;p13"/>
          <p:cNvSpPr txBox="1">
            <a:spLocks noGrp="1"/>
          </p:cNvSpPr>
          <p:nvPr>
            <p:ph type="body" sz="half" idx="2"/>
          </p:nvPr>
        </p:nvSpPr>
        <p:spPr>
          <a:xfrm>
            <a:off x="457201" y="1609519"/>
            <a:ext cx="3008313" cy="2985104"/>
          </a:xfrm>
        </p:spPr>
        <p:txBody>
          <a:bodyPr spcFirstLastPara="1" vert="horz" lIns="91425" tIns="91425" rIns="91425" bIns="91425" rtlCol="0" anchorCtr="0">
            <a:normAutofit/>
          </a:bodyPr>
          <a:lstStyle/>
          <a:p>
            <a:pPr marL="0" indent="0">
              <a:spcBef>
                <a:spcPts val="0"/>
              </a:spcBef>
              <a:spcAft>
                <a:spcPts val="600"/>
              </a:spcAft>
              <a:buNone/>
            </a:pPr>
            <a:r>
              <a:rPr lang="en-GB"/>
              <a:t>Prof. Unal </a:t>
            </a:r>
            <a:r>
              <a:rPr lang="en-GB" err="1"/>
              <a:t>Sakoglu</a:t>
            </a:r>
          </a:p>
          <a:p>
            <a:pPr marL="0" indent="0">
              <a:spcBef>
                <a:spcPts val="0"/>
              </a:spcBef>
              <a:spcAft>
                <a:spcPts val="600"/>
              </a:spcAft>
              <a:buNone/>
            </a:pPr>
            <a:r>
              <a:rPr lang="en-GB"/>
              <a:t>Team Members:</a:t>
            </a:r>
          </a:p>
          <a:p>
            <a:pPr marL="0" lvl="0" indent="0">
              <a:spcBef>
                <a:spcPts val="0"/>
              </a:spcBef>
              <a:spcAft>
                <a:spcPts val="600"/>
              </a:spcAft>
              <a:buNone/>
            </a:pPr>
            <a:r>
              <a:rPr lang="en-GB"/>
              <a:t>Revanth Kumar</a:t>
            </a:r>
          </a:p>
          <a:p>
            <a:pPr marL="0" lvl="0" indent="0" rtl="0">
              <a:spcBef>
                <a:spcPts val="0"/>
              </a:spcBef>
              <a:spcAft>
                <a:spcPts val="600"/>
              </a:spcAft>
              <a:buNone/>
            </a:pPr>
            <a:r>
              <a:rPr lang="en-GB"/>
              <a:t>Bala Sai Santoshi</a:t>
            </a:r>
          </a:p>
          <a:p>
            <a:pPr marL="0" lvl="0" indent="0" rtl="0">
              <a:spcBef>
                <a:spcPts val="0"/>
              </a:spcBef>
              <a:spcAft>
                <a:spcPts val="600"/>
              </a:spcAft>
              <a:buNone/>
            </a:pPr>
            <a:r>
              <a:rPr lang="en-GB"/>
              <a:t>Karthik Reddy</a:t>
            </a:r>
          </a:p>
          <a:p>
            <a:pPr marL="0" lvl="0" indent="0" rtl="0">
              <a:spcBef>
                <a:spcPts val="0"/>
              </a:spcBef>
              <a:spcAft>
                <a:spcPts val="600"/>
              </a:spcAft>
              <a:buNone/>
            </a:pPr>
            <a:r>
              <a:rPr lang="en-GB">
                <a:uFill>
                  <a:noFill/>
                </a:uFill>
                <a:hlinkClick r:id="rId3">
                  <a:extLst>
                    <a:ext uri="{A12FA001-AC4F-418D-AE19-62706E023703}">
                      <ahyp:hlinkClr xmlns:ahyp="http://schemas.microsoft.com/office/drawing/2018/hyperlinkcolor" val="tx"/>
                    </a:ext>
                  </a:extLst>
                </a:hlinkClick>
              </a:rPr>
              <a:t>Github</a:t>
            </a:r>
            <a:endParaRPr lang="en-GB"/>
          </a:p>
          <a:p>
            <a:pPr marL="0" lvl="0" indent="0" rtl="0">
              <a:spcBef>
                <a:spcPts val="0"/>
              </a:spcBef>
              <a:spcAft>
                <a:spcPts val="600"/>
              </a:spcAft>
              <a:buNone/>
            </a:pPr>
            <a:r>
              <a:rPr lang="en-GB">
                <a:uFill>
                  <a:noFill/>
                </a:uFill>
                <a:hlinkClick r:id="rId4">
                  <a:extLst>
                    <a:ext uri="{A12FA001-AC4F-418D-AE19-62706E023703}">
                      <ahyp:hlinkClr xmlns:ahyp="http://schemas.microsoft.com/office/drawing/2018/hyperlinkcolor" val="tx"/>
                    </a:ext>
                  </a:extLst>
                </a:hlinkClick>
              </a:rPr>
              <a:t>Kaggle</a:t>
            </a:r>
            <a:endParaRPr lang="en-GB"/>
          </a:p>
        </p:txBody>
      </p:sp>
      <p:graphicFrame>
        <p:nvGraphicFramePr>
          <p:cNvPr id="57" name="Google Shape;54;p13">
            <a:extLst>
              <a:ext uri="{FF2B5EF4-FFF2-40B4-BE49-F238E27FC236}">
                <a16:creationId xmlns:a16="http://schemas.microsoft.com/office/drawing/2014/main" id="{858F71E7-769B-9189-82D7-B7F58C0C0235}"/>
              </a:ext>
            </a:extLst>
          </p:cNvPr>
          <p:cNvGraphicFramePr/>
          <p:nvPr>
            <p:extLst>
              <p:ext uri="{D42A27DB-BD31-4B8C-83A1-F6EECF244321}">
                <p14:modId xmlns:p14="http://schemas.microsoft.com/office/powerpoint/2010/main" val="3286107825"/>
              </p:ext>
            </p:extLst>
          </p:nvPr>
        </p:nvGraphicFramePr>
        <p:xfrm>
          <a:off x="3575050" y="679122"/>
          <a:ext cx="5111750" cy="39155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B45D-474F-96AE-5CE8-07BAC4BCAA2A}"/>
              </a:ext>
            </a:extLst>
          </p:cNvPr>
          <p:cNvSpPr>
            <a:spLocks noGrp="1"/>
          </p:cNvSpPr>
          <p:nvPr>
            <p:ph type="title"/>
          </p:nvPr>
        </p:nvSpPr>
        <p:spPr>
          <a:xfrm>
            <a:off x="143181" y="379082"/>
            <a:ext cx="4608024" cy="572701"/>
          </a:xfrm>
        </p:spPr>
        <p:txBody>
          <a:bodyPr>
            <a:normAutofit fontScale="90000"/>
          </a:bodyPr>
          <a:lstStyle/>
          <a:p>
            <a:r>
              <a:rPr lang="en-US" dirty="0">
                <a:ea typeface="Calibri"/>
                <a:cs typeface="Calibri"/>
              </a:rPr>
              <a:t>System Architecture:</a:t>
            </a:r>
            <a:endParaRPr lang="en-US" dirty="0"/>
          </a:p>
        </p:txBody>
      </p:sp>
      <p:sp>
        <p:nvSpPr>
          <p:cNvPr id="3" name="Text Placeholder 2">
            <a:extLst>
              <a:ext uri="{FF2B5EF4-FFF2-40B4-BE49-F238E27FC236}">
                <a16:creationId xmlns:a16="http://schemas.microsoft.com/office/drawing/2014/main" id="{50A6678B-CCF8-8680-1C1F-DAA1AC995C1B}"/>
              </a:ext>
            </a:extLst>
          </p:cNvPr>
          <p:cNvSpPr>
            <a:spLocks noGrp="1"/>
          </p:cNvSpPr>
          <p:nvPr>
            <p:ph type="body" idx="1"/>
          </p:nvPr>
        </p:nvSpPr>
        <p:spPr>
          <a:xfrm>
            <a:off x="311700" y="961976"/>
            <a:ext cx="8520600" cy="3606899"/>
          </a:xfrm>
        </p:spPr>
        <p:txBody>
          <a:bodyPr/>
          <a:lstStyle/>
          <a:p>
            <a:endParaRPr lang="en-US"/>
          </a:p>
        </p:txBody>
      </p:sp>
      <p:pic>
        <p:nvPicPr>
          <p:cNvPr id="4" name="Picture 3" descr="A diagram of data processing&#10;&#10;Description automatically generated">
            <a:extLst>
              <a:ext uri="{FF2B5EF4-FFF2-40B4-BE49-F238E27FC236}">
                <a16:creationId xmlns:a16="http://schemas.microsoft.com/office/drawing/2014/main" id="{145A5FC9-D5AA-0B21-A4E1-D2A47C7DBD1E}"/>
              </a:ext>
            </a:extLst>
          </p:cNvPr>
          <p:cNvPicPr>
            <a:picLocks noChangeAspect="1"/>
          </p:cNvPicPr>
          <p:nvPr/>
        </p:nvPicPr>
        <p:blipFill>
          <a:blip r:embed="rId2"/>
          <a:stretch>
            <a:fillRect/>
          </a:stretch>
        </p:blipFill>
        <p:spPr>
          <a:xfrm>
            <a:off x="310895" y="1036864"/>
            <a:ext cx="3199094" cy="3804558"/>
          </a:xfrm>
          <a:prstGeom prst="rect">
            <a:avLst/>
          </a:prstGeom>
        </p:spPr>
      </p:pic>
      <p:pic>
        <p:nvPicPr>
          <p:cNvPr id="5" name="Picture 4" descr="A diagram of a machine learning process&#10;&#10;Description automatically generated">
            <a:extLst>
              <a:ext uri="{FF2B5EF4-FFF2-40B4-BE49-F238E27FC236}">
                <a16:creationId xmlns:a16="http://schemas.microsoft.com/office/drawing/2014/main" id="{1296C7A7-8148-3103-2EBF-5D3C2085FF6B}"/>
              </a:ext>
            </a:extLst>
          </p:cNvPr>
          <p:cNvPicPr>
            <a:picLocks noChangeAspect="1"/>
          </p:cNvPicPr>
          <p:nvPr/>
        </p:nvPicPr>
        <p:blipFill>
          <a:blip r:embed="rId3"/>
          <a:stretch>
            <a:fillRect/>
          </a:stretch>
        </p:blipFill>
        <p:spPr>
          <a:xfrm>
            <a:off x="3617459" y="1036864"/>
            <a:ext cx="4782911" cy="3420836"/>
          </a:xfrm>
          <a:prstGeom prst="rect">
            <a:avLst/>
          </a:prstGeom>
        </p:spPr>
      </p:pic>
    </p:spTree>
    <p:extLst>
      <p:ext uri="{BB962C8B-B14F-4D97-AF65-F5344CB8AC3E}">
        <p14:creationId xmlns:p14="http://schemas.microsoft.com/office/powerpoint/2010/main" val="125972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8222" y="575025"/>
            <a:ext cx="8594078" cy="7033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Machine Learning and Data Analysis </a:t>
            </a:r>
            <a:endParaRPr lang="en-GB">
              <a:ea typeface="Calibri"/>
              <a:cs typeface="Calibri"/>
            </a:endParaRPr>
          </a:p>
        </p:txBody>
      </p:sp>
      <p:sp>
        <p:nvSpPr>
          <p:cNvPr id="97" name="Google Shape;97;p20"/>
          <p:cNvSpPr txBox="1">
            <a:spLocks noGrp="1"/>
          </p:cNvSpPr>
          <p:nvPr>
            <p:ph type="body" idx="1"/>
          </p:nvPr>
        </p:nvSpPr>
        <p:spPr>
          <a:xfrm>
            <a:off x="238222" y="1435539"/>
            <a:ext cx="8594078" cy="2613858"/>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en-GB" sz="1500" b="1">
                <a:solidFill>
                  <a:schemeClr val="dk1"/>
                </a:solidFill>
              </a:rPr>
              <a:t>1. Type of Analysis:</a:t>
            </a:r>
            <a:endParaRPr sz="1500" b="1">
              <a:solidFill>
                <a:schemeClr val="dk1"/>
              </a:solidFill>
            </a:endParaRPr>
          </a:p>
          <a:p>
            <a:pPr marL="0" lvl="0" indent="0" algn="l" rtl="0">
              <a:spcBef>
                <a:spcPts val="1200"/>
              </a:spcBef>
              <a:spcAft>
                <a:spcPts val="0"/>
              </a:spcAft>
              <a:buNone/>
            </a:pPr>
            <a:r>
              <a:rPr lang="en-GB" sz="1500" b="1"/>
              <a:t>Prediction and Classification:</a:t>
            </a:r>
            <a:endParaRPr sz="1500" b="1"/>
          </a:p>
          <a:p>
            <a:pPr marL="457200" lvl="0" indent="-316706" algn="l" rtl="0">
              <a:spcBef>
                <a:spcPts val="1200"/>
              </a:spcBef>
              <a:spcAft>
                <a:spcPts val="0"/>
              </a:spcAft>
              <a:buClr>
                <a:schemeClr val="lt2"/>
              </a:buClr>
              <a:buSzPct val="100000"/>
              <a:buChar char="●"/>
            </a:pPr>
            <a:r>
              <a:rPr lang="en-GB" sz="1500" b="1"/>
              <a:t>Prediction:</a:t>
            </a:r>
            <a:r>
              <a:rPr lang="en-GB" sz="1500"/>
              <a:t> We will build predictive models to forecast the likelihood of a transaction being fraudulent based on historical data.</a:t>
            </a:r>
            <a:endParaRPr sz="1500"/>
          </a:p>
          <a:p>
            <a:pPr marL="457200" lvl="0" indent="-316706" algn="l" rtl="0">
              <a:spcBef>
                <a:spcPts val="0"/>
              </a:spcBef>
              <a:spcAft>
                <a:spcPts val="0"/>
              </a:spcAft>
              <a:buClr>
                <a:schemeClr val="lt2"/>
              </a:buClr>
              <a:buSzPct val="100000"/>
              <a:buChar char="●"/>
            </a:pPr>
            <a:r>
              <a:rPr lang="en-GB" sz="1500" b="1"/>
              <a:t>Classification:</a:t>
            </a:r>
            <a:r>
              <a:rPr lang="en-GB" sz="1500"/>
              <a:t> The primary task is classification, where transactions are categorized as either fraudulent or non-fraudulent.</a:t>
            </a:r>
            <a:endParaRPr sz="1500"/>
          </a:p>
          <a:p>
            <a:pPr marL="0" lvl="0" indent="0" algn="l" rtl="0">
              <a:spcBef>
                <a:spcPts val="1200"/>
              </a:spcBef>
              <a:spcAft>
                <a:spcPts val="0"/>
              </a:spcAft>
              <a:buNone/>
            </a:pPr>
            <a:r>
              <a:rPr lang="en-GB" sz="1500" b="1"/>
              <a:t>Description:</a:t>
            </a:r>
            <a:endParaRPr sz="1500" b="1"/>
          </a:p>
          <a:p>
            <a:pPr marL="457200" lvl="0" indent="-316706" algn="l" rtl="0">
              <a:spcBef>
                <a:spcPts val="1200"/>
              </a:spcBef>
              <a:spcAft>
                <a:spcPts val="0"/>
              </a:spcAft>
              <a:buClr>
                <a:schemeClr val="lt2"/>
              </a:buClr>
              <a:buSzPct val="100000"/>
              <a:buChar char="●"/>
            </a:pPr>
            <a:r>
              <a:rPr lang="en-GB" sz="1500" b="1"/>
              <a:t>Data Size:</a:t>
            </a:r>
            <a:r>
              <a:rPr lang="en-GB" sz="1500"/>
              <a:t> The dataset contains </a:t>
            </a:r>
            <a:r>
              <a:rPr lang="en-GB" sz="1400"/>
              <a:t>6,362,620</a:t>
            </a:r>
            <a:r>
              <a:rPr lang="en-GB" sz="1500"/>
              <a:t> records and 11 attributes.</a:t>
            </a:r>
            <a:endParaRPr sz="1500"/>
          </a:p>
          <a:p>
            <a:pPr marL="457200" lvl="0" indent="-316706" algn="l" rtl="0">
              <a:spcBef>
                <a:spcPts val="0"/>
              </a:spcBef>
              <a:spcAft>
                <a:spcPts val="0"/>
              </a:spcAft>
              <a:buClr>
                <a:schemeClr val="lt2"/>
              </a:buClr>
              <a:buSzPct val="100000"/>
              <a:buChar char="●"/>
            </a:pPr>
            <a:r>
              <a:rPr lang="en-GB" sz="1500" b="1"/>
              <a:t>Number of Instances/Samples:</a:t>
            </a:r>
            <a:r>
              <a:rPr lang="en-GB" sz="1500"/>
              <a:t> </a:t>
            </a:r>
            <a:r>
              <a:rPr lang="en-GB" sz="1400"/>
              <a:t>6,362,620</a:t>
            </a:r>
            <a:endParaRPr sz="1500"/>
          </a:p>
          <a:p>
            <a:pPr marL="457200" lvl="0" indent="-316706" algn="l" rtl="0">
              <a:spcBef>
                <a:spcPts val="0"/>
              </a:spcBef>
              <a:spcAft>
                <a:spcPts val="0"/>
              </a:spcAft>
              <a:buClr>
                <a:schemeClr val="lt2"/>
              </a:buClr>
              <a:buSzPct val="100000"/>
              <a:buChar char="●"/>
            </a:pPr>
            <a:r>
              <a:rPr lang="en-GB" sz="1500" b="1"/>
              <a:t>Number of Raw Attributes:</a:t>
            </a:r>
            <a:r>
              <a:rPr lang="en-GB" sz="1500"/>
              <a:t> 11</a:t>
            </a:r>
            <a:endParaRPr sz="1500"/>
          </a:p>
          <a:p>
            <a:pPr marL="0" lvl="0" indent="0" algn="l" rtl="0">
              <a:spcBef>
                <a:spcPts val="1200"/>
              </a:spcBef>
              <a:spcAft>
                <a:spcPts val="0"/>
              </a:spcAft>
              <a:buNone/>
            </a:pPr>
            <a:r>
              <a:rPr lang="en-GB" sz="1500" b="1"/>
              <a:t>Type of Classification:</a:t>
            </a:r>
            <a:r>
              <a:rPr lang="en-GB" sz="1500"/>
              <a:t> Binary Classification</a:t>
            </a:r>
            <a:endParaRPr sz="1500"/>
          </a:p>
          <a:p>
            <a:pPr marL="457200" lvl="0" indent="-316706" algn="l" rtl="0">
              <a:spcBef>
                <a:spcPts val="1200"/>
              </a:spcBef>
              <a:spcAft>
                <a:spcPts val="0"/>
              </a:spcAft>
              <a:buSzPct val="100000"/>
              <a:buChar char="●"/>
            </a:pPr>
            <a:r>
              <a:rPr lang="en-GB" sz="1500" b="1"/>
              <a:t>Those are: </a:t>
            </a:r>
            <a:r>
              <a:rPr lang="en-GB" sz="1500"/>
              <a:t>0 Non-Fraudulent Transactions and 1 Fraudulent Transactions.</a:t>
            </a:r>
            <a:endParaRPr sz="1500"/>
          </a:p>
          <a:p>
            <a:pPr marL="0" lvl="0" indent="0" algn="l" rtl="0">
              <a:spcBef>
                <a:spcPts val="1200"/>
              </a:spcBef>
              <a:spcAft>
                <a:spcPts val="0"/>
              </a:spcAft>
              <a:buNone/>
            </a:pPr>
            <a:endParaRPr sz="1400"/>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130825" y="642796"/>
            <a:ext cx="8934300" cy="4405829"/>
          </a:xfrm>
          <a:prstGeom prst="rect">
            <a:avLst/>
          </a:prstGeom>
        </p:spPr>
        <p:txBody>
          <a:bodyPr spcFirstLastPara="1" wrap="square" lIns="91425" tIns="91425" rIns="91425" bIns="91425" anchor="t" anchorCtr="0">
            <a:normAutofit fontScale="55000" lnSpcReduction="20000"/>
          </a:bodyPr>
          <a:lstStyle/>
          <a:p>
            <a:pPr marL="0" lvl="0" indent="0" algn="l" rtl="0">
              <a:spcBef>
                <a:spcPts val="1200"/>
              </a:spcBef>
              <a:spcAft>
                <a:spcPts val="0"/>
              </a:spcAft>
              <a:buNone/>
            </a:pPr>
            <a:r>
              <a:rPr lang="en-GB" sz="3300" b="1"/>
              <a:t>Steps in Machine Learning Analysis:</a:t>
            </a:r>
            <a:endParaRPr sz="3300" b="1"/>
          </a:p>
          <a:p>
            <a:pPr marL="457200" lvl="0" indent="-315595" algn="l" rtl="0">
              <a:spcBef>
                <a:spcPts val="1200"/>
              </a:spcBef>
              <a:spcAft>
                <a:spcPts val="0"/>
              </a:spcAft>
              <a:buClr>
                <a:schemeClr val="lt2"/>
              </a:buClr>
              <a:buSzPct val="100000"/>
              <a:buAutoNum type="arabicPeriod"/>
            </a:pPr>
            <a:r>
              <a:rPr lang="en-GB" sz="2900" b="1"/>
              <a:t>Data Preprocessing:</a:t>
            </a:r>
            <a:endParaRPr sz="2900" b="1">
              <a:ea typeface="Calibri"/>
              <a:cs typeface="Calibri"/>
            </a:endParaRPr>
          </a:p>
          <a:p>
            <a:pPr marL="914400" lvl="1" indent="-315595" algn="l" rtl="0">
              <a:spcBef>
                <a:spcPts val="0"/>
              </a:spcBef>
              <a:spcAft>
                <a:spcPts val="0"/>
              </a:spcAft>
              <a:buClr>
                <a:schemeClr val="lt2"/>
              </a:buClr>
              <a:buSzPct val="100000"/>
              <a:buChar char="○"/>
            </a:pPr>
            <a:r>
              <a:rPr lang="en-GB" sz="2900"/>
              <a:t>Handle missing values</a:t>
            </a:r>
            <a:endParaRPr sz="2900">
              <a:ea typeface="Calibri"/>
              <a:cs typeface="Calibri"/>
            </a:endParaRPr>
          </a:p>
          <a:p>
            <a:pPr marL="914400" lvl="1" indent="-315595" algn="l" rtl="0">
              <a:spcBef>
                <a:spcPts val="0"/>
              </a:spcBef>
              <a:spcAft>
                <a:spcPts val="0"/>
              </a:spcAft>
              <a:buClr>
                <a:schemeClr val="lt2"/>
              </a:buClr>
              <a:buSzPct val="100000"/>
              <a:buChar char="○"/>
            </a:pPr>
            <a:r>
              <a:rPr lang="en-GB" sz="2900"/>
              <a:t>Convert categorical variables to numerical</a:t>
            </a:r>
            <a:endParaRPr sz="2900">
              <a:ea typeface="Calibri"/>
              <a:cs typeface="Calibri"/>
            </a:endParaRPr>
          </a:p>
          <a:p>
            <a:pPr marL="914400" lvl="1" indent="-315595" algn="l" rtl="0">
              <a:spcBef>
                <a:spcPts val="0"/>
              </a:spcBef>
              <a:spcAft>
                <a:spcPts val="0"/>
              </a:spcAft>
              <a:buClr>
                <a:schemeClr val="lt2"/>
              </a:buClr>
              <a:buSzPct val="100000"/>
              <a:buChar char="○"/>
            </a:pPr>
            <a:r>
              <a:rPr lang="en-GB" sz="2900"/>
              <a:t>Normalize/standardize numerical features</a:t>
            </a:r>
            <a:endParaRPr sz="2900">
              <a:ea typeface="Calibri"/>
              <a:cs typeface="Calibri"/>
            </a:endParaRPr>
          </a:p>
          <a:p>
            <a:pPr marL="457200" lvl="0" indent="-315595" algn="l" rtl="0">
              <a:spcBef>
                <a:spcPts val="0"/>
              </a:spcBef>
              <a:spcAft>
                <a:spcPts val="0"/>
              </a:spcAft>
              <a:buClr>
                <a:schemeClr val="lt2"/>
              </a:buClr>
              <a:buSzPct val="100000"/>
              <a:buAutoNum type="arabicPeriod"/>
            </a:pPr>
            <a:r>
              <a:rPr lang="en-GB" sz="2900" b="1"/>
              <a:t>Feature Selection:</a:t>
            </a:r>
            <a:endParaRPr sz="2900" b="1">
              <a:ea typeface="Calibri"/>
              <a:cs typeface="Calibri"/>
            </a:endParaRPr>
          </a:p>
          <a:p>
            <a:pPr marL="914400" lvl="1" indent="-315595" algn="l" rtl="0">
              <a:spcBef>
                <a:spcPts val="0"/>
              </a:spcBef>
              <a:spcAft>
                <a:spcPts val="0"/>
              </a:spcAft>
              <a:buClr>
                <a:schemeClr val="lt2"/>
              </a:buClr>
              <a:buSzPct val="100000"/>
              <a:buChar char="○"/>
            </a:pPr>
            <a:r>
              <a:rPr lang="en-GB" sz="2900"/>
              <a:t>Identify and select relevant features that contribute to fraud detection, such as transaction amount, merchant, and location.</a:t>
            </a:r>
            <a:endParaRPr sz="2900">
              <a:ea typeface="Calibri"/>
              <a:cs typeface="Calibri"/>
            </a:endParaRPr>
          </a:p>
          <a:p>
            <a:pPr marL="457200" lvl="0" indent="-315595" algn="l" rtl="0">
              <a:spcBef>
                <a:spcPts val="0"/>
              </a:spcBef>
              <a:spcAft>
                <a:spcPts val="0"/>
              </a:spcAft>
              <a:buClr>
                <a:schemeClr val="lt2"/>
              </a:buClr>
              <a:buSzPct val="100000"/>
              <a:buAutoNum type="arabicPeriod"/>
            </a:pPr>
            <a:r>
              <a:rPr lang="en-GB" sz="2900" b="1"/>
              <a:t>Model Building:</a:t>
            </a:r>
            <a:endParaRPr sz="2900" b="1">
              <a:ea typeface="Calibri"/>
              <a:cs typeface="Calibri"/>
            </a:endParaRPr>
          </a:p>
          <a:p>
            <a:pPr marL="914400" lvl="1" indent="-315595" algn="l" rtl="0">
              <a:spcBef>
                <a:spcPts val="0"/>
              </a:spcBef>
              <a:spcAft>
                <a:spcPts val="0"/>
              </a:spcAft>
              <a:buClr>
                <a:schemeClr val="lt2"/>
              </a:buClr>
              <a:buSzPct val="100000"/>
              <a:buChar char="○"/>
            </a:pPr>
            <a:r>
              <a:rPr lang="en-GB" sz="2900" b="1"/>
              <a:t>Algorithms:</a:t>
            </a:r>
            <a:r>
              <a:rPr lang="en-GB" sz="2900"/>
              <a:t> Implement and evaluate various classification algorithms such as Logistic Regression, Decision Trees, Random Forests, and Gradient Boosting Machines.</a:t>
            </a:r>
            <a:endParaRPr sz="2900">
              <a:ea typeface="Calibri"/>
              <a:cs typeface="Calibri"/>
            </a:endParaRPr>
          </a:p>
          <a:p>
            <a:pPr marL="914400" lvl="1" indent="-315595" algn="l" rtl="0">
              <a:spcBef>
                <a:spcPts val="0"/>
              </a:spcBef>
              <a:spcAft>
                <a:spcPts val="0"/>
              </a:spcAft>
              <a:buClr>
                <a:schemeClr val="lt2"/>
              </a:buClr>
              <a:buSzPct val="100000"/>
              <a:buChar char="○"/>
            </a:pPr>
            <a:r>
              <a:rPr lang="en-GB" sz="2900" b="1"/>
              <a:t>Evaluation Metrics:</a:t>
            </a:r>
            <a:r>
              <a:rPr lang="en-GB" sz="2900"/>
              <a:t> Use metrics like accuracy, precision, recall, F1-score, and ROC-AUC to assess model performance.</a:t>
            </a:r>
            <a:endParaRPr sz="2900">
              <a:ea typeface="Calibri"/>
              <a:cs typeface="Calibri"/>
            </a:endParaRPr>
          </a:p>
          <a:p>
            <a:pPr marL="457200" lvl="0" indent="-315595" algn="l" rtl="0">
              <a:spcBef>
                <a:spcPts val="0"/>
              </a:spcBef>
              <a:spcAft>
                <a:spcPts val="0"/>
              </a:spcAft>
              <a:buClr>
                <a:schemeClr val="lt2"/>
              </a:buClr>
              <a:buSzPct val="100000"/>
              <a:buAutoNum type="arabicPeriod"/>
            </a:pPr>
            <a:r>
              <a:rPr lang="en-GB" sz="2900" b="1"/>
              <a:t>Model Validation:</a:t>
            </a:r>
            <a:endParaRPr sz="2900" b="1">
              <a:ea typeface="Calibri"/>
              <a:cs typeface="Calibri"/>
            </a:endParaRPr>
          </a:p>
          <a:p>
            <a:pPr marL="914400" lvl="1" indent="-315595" algn="l" rtl="0">
              <a:spcBef>
                <a:spcPts val="0"/>
              </a:spcBef>
              <a:spcAft>
                <a:spcPts val="0"/>
              </a:spcAft>
              <a:buClr>
                <a:schemeClr val="lt2"/>
              </a:buClr>
              <a:buSzPct val="100000"/>
              <a:buChar char="○"/>
            </a:pPr>
            <a:r>
              <a:rPr lang="en-GB" sz="2900"/>
              <a:t>Perform cross-validation and hyperparameter tuning to improve model robustness.</a:t>
            </a:r>
            <a:endParaRPr sz="2900">
              <a:ea typeface="Calibri"/>
              <a:cs typeface="Calibri"/>
            </a:endParaRPr>
          </a:p>
          <a:p>
            <a:pPr marL="457200" lvl="0" indent="-315595" algn="l" rtl="0">
              <a:spcBef>
                <a:spcPts val="0"/>
              </a:spcBef>
              <a:spcAft>
                <a:spcPts val="0"/>
              </a:spcAft>
              <a:buClr>
                <a:schemeClr val="lt2"/>
              </a:buClr>
              <a:buSzPct val="100000"/>
              <a:buAutoNum type="arabicPeriod"/>
            </a:pPr>
            <a:r>
              <a:rPr lang="en-GB" sz="2900" b="1"/>
              <a:t>Prediction and Deployment:</a:t>
            </a:r>
            <a:endParaRPr sz="2900" b="1">
              <a:ea typeface="Calibri"/>
              <a:cs typeface="Calibri"/>
            </a:endParaRPr>
          </a:p>
          <a:p>
            <a:pPr marL="914400" lvl="1" indent="-315595" algn="l" rtl="0">
              <a:spcBef>
                <a:spcPts val="0"/>
              </a:spcBef>
              <a:spcAft>
                <a:spcPts val="0"/>
              </a:spcAft>
              <a:buClr>
                <a:schemeClr val="lt2"/>
              </a:buClr>
              <a:buSzPct val="100000"/>
              <a:buChar char="○"/>
            </a:pPr>
            <a:r>
              <a:rPr lang="en-GB" sz="2900"/>
              <a:t>Deploy the best-performing model for predicting fraudulent transactions in new data.</a:t>
            </a:r>
            <a:endParaRPr sz="2900">
              <a:ea typeface="Calibri"/>
              <a:cs typeface="Calibri"/>
            </a:endParaRPr>
          </a:p>
          <a:p>
            <a:pPr marL="0" lvl="0" indent="0" algn="l" rtl="0">
              <a:spcBef>
                <a:spcPts val="1200"/>
              </a:spcBef>
              <a:spcAft>
                <a:spcPts val="0"/>
              </a:spcAft>
              <a:buNone/>
            </a:pPr>
            <a:endParaRPr lang="en-GB" sz="2900">
              <a:ea typeface="Calibri"/>
              <a:cs typeface="Calibri"/>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0B43-EEDE-889C-3009-A8C332DF0DF7}"/>
              </a:ext>
            </a:extLst>
          </p:cNvPr>
          <p:cNvSpPr>
            <a:spLocks noGrp="1"/>
          </p:cNvSpPr>
          <p:nvPr>
            <p:ph type="title"/>
          </p:nvPr>
        </p:nvSpPr>
        <p:spPr>
          <a:xfrm>
            <a:off x="186438" y="661790"/>
            <a:ext cx="4504444" cy="619671"/>
          </a:xfrm>
        </p:spPr>
        <p:txBody>
          <a:bodyPr>
            <a:normAutofit fontScale="90000"/>
          </a:bodyPr>
          <a:lstStyle/>
          <a:p>
            <a:r>
              <a:rPr lang="en-US"/>
              <a:t>Data Preprocessing:</a:t>
            </a:r>
            <a:endParaRPr lang="en-IN"/>
          </a:p>
        </p:txBody>
      </p:sp>
      <p:pic>
        <p:nvPicPr>
          <p:cNvPr id="7" name="Picture 6">
            <a:extLst>
              <a:ext uri="{FF2B5EF4-FFF2-40B4-BE49-F238E27FC236}">
                <a16:creationId xmlns:a16="http://schemas.microsoft.com/office/drawing/2014/main" id="{B3FFB277-D813-73DE-2F99-89E026FB4A88}"/>
              </a:ext>
            </a:extLst>
          </p:cNvPr>
          <p:cNvPicPr>
            <a:picLocks noChangeAspect="1"/>
          </p:cNvPicPr>
          <p:nvPr/>
        </p:nvPicPr>
        <p:blipFill>
          <a:blip r:embed="rId2"/>
          <a:stretch>
            <a:fillRect/>
          </a:stretch>
        </p:blipFill>
        <p:spPr>
          <a:xfrm>
            <a:off x="4797583" y="662990"/>
            <a:ext cx="1966023" cy="4319819"/>
          </a:xfrm>
          <a:prstGeom prst="rect">
            <a:avLst/>
          </a:prstGeom>
        </p:spPr>
      </p:pic>
      <p:pic>
        <p:nvPicPr>
          <p:cNvPr id="9" name="Picture 8">
            <a:extLst>
              <a:ext uri="{FF2B5EF4-FFF2-40B4-BE49-F238E27FC236}">
                <a16:creationId xmlns:a16="http://schemas.microsoft.com/office/drawing/2014/main" id="{F5CD46E8-9A64-303A-493B-3399FB79094A}"/>
              </a:ext>
            </a:extLst>
          </p:cNvPr>
          <p:cNvPicPr>
            <a:picLocks noChangeAspect="1"/>
          </p:cNvPicPr>
          <p:nvPr/>
        </p:nvPicPr>
        <p:blipFill>
          <a:blip r:embed="rId3"/>
          <a:stretch>
            <a:fillRect/>
          </a:stretch>
        </p:blipFill>
        <p:spPr>
          <a:xfrm>
            <a:off x="313695" y="1633757"/>
            <a:ext cx="2219325" cy="1571625"/>
          </a:xfrm>
          <a:prstGeom prst="rect">
            <a:avLst/>
          </a:prstGeom>
        </p:spPr>
      </p:pic>
      <p:pic>
        <p:nvPicPr>
          <p:cNvPr id="11" name="Picture 10">
            <a:extLst>
              <a:ext uri="{FF2B5EF4-FFF2-40B4-BE49-F238E27FC236}">
                <a16:creationId xmlns:a16="http://schemas.microsoft.com/office/drawing/2014/main" id="{5F70F0AC-BEEA-6274-F99B-68DF18031004}"/>
              </a:ext>
            </a:extLst>
          </p:cNvPr>
          <p:cNvPicPr>
            <a:picLocks noChangeAspect="1"/>
          </p:cNvPicPr>
          <p:nvPr/>
        </p:nvPicPr>
        <p:blipFill>
          <a:blip r:embed="rId4"/>
          <a:stretch>
            <a:fillRect/>
          </a:stretch>
        </p:blipFill>
        <p:spPr>
          <a:xfrm>
            <a:off x="268168" y="3464229"/>
            <a:ext cx="4029075" cy="1327390"/>
          </a:xfrm>
          <a:prstGeom prst="rect">
            <a:avLst/>
          </a:prstGeom>
        </p:spPr>
      </p:pic>
    </p:spTree>
    <p:extLst>
      <p:ext uri="{BB962C8B-B14F-4D97-AF65-F5344CB8AC3E}">
        <p14:creationId xmlns:p14="http://schemas.microsoft.com/office/powerpoint/2010/main" val="276239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1B13-BD46-6762-19E7-774FAC1D902F}"/>
              </a:ext>
            </a:extLst>
          </p:cNvPr>
          <p:cNvSpPr>
            <a:spLocks noGrp="1"/>
          </p:cNvSpPr>
          <p:nvPr>
            <p:ph type="title"/>
          </p:nvPr>
        </p:nvSpPr>
        <p:spPr/>
        <p:txBody>
          <a:bodyPr>
            <a:normAutofit fontScale="90000"/>
          </a:bodyPr>
          <a:lstStyle/>
          <a:p>
            <a:r>
              <a:rPr lang="en-US"/>
              <a:t>EDA :</a:t>
            </a:r>
            <a:endParaRPr lang="en-IN"/>
          </a:p>
        </p:txBody>
      </p:sp>
      <p:sp>
        <p:nvSpPr>
          <p:cNvPr id="3" name="Text Placeholder 2">
            <a:extLst>
              <a:ext uri="{FF2B5EF4-FFF2-40B4-BE49-F238E27FC236}">
                <a16:creationId xmlns:a16="http://schemas.microsoft.com/office/drawing/2014/main" id="{A91E1637-4995-99C5-BC5D-3B147E749E8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3D374A8-26E5-3AB6-66F2-DD35B216243F}"/>
              </a:ext>
            </a:extLst>
          </p:cNvPr>
          <p:cNvPicPr>
            <a:picLocks noChangeAspect="1"/>
          </p:cNvPicPr>
          <p:nvPr/>
        </p:nvPicPr>
        <p:blipFill>
          <a:blip r:embed="rId2"/>
          <a:stretch>
            <a:fillRect/>
          </a:stretch>
        </p:blipFill>
        <p:spPr>
          <a:xfrm>
            <a:off x="433913" y="1152475"/>
            <a:ext cx="4517554" cy="3416400"/>
          </a:xfrm>
          <a:prstGeom prst="rect">
            <a:avLst/>
          </a:prstGeom>
        </p:spPr>
      </p:pic>
      <p:pic>
        <p:nvPicPr>
          <p:cNvPr id="7" name="Picture 6">
            <a:extLst>
              <a:ext uri="{FF2B5EF4-FFF2-40B4-BE49-F238E27FC236}">
                <a16:creationId xmlns:a16="http://schemas.microsoft.com/office/drawing/2014/main" id="{7FD0DE03-70AF-26D7-2B6A-C8D3F88F0037}"/>
              </a:ext>
            </a:extLst>
          </p:cNvPr>
          <p:cNvPicPr>
            <a:picLocks noChangeAspect="1"/>
          </p:cNvPicPr>
          <p:nvPr/>
        </p:nvPicPr>
        <p:blipFill>
          <a:blip r:embed="rId3"/>
          <a:stretch>
            <a:fillRect/>
          </a:stretch>
        </p:blipFill>
        <p:spPr>
          <a:xfrm>
            <a:off x="5073680" y="1152475"/>
            <a:ext cx="3421734" cy="3416400"/>
          </a:xfrm>
          <a:prstGeom prst="rect">
            <a:avLst/>
          </a:prstGeom>
        </p:spPr>
      </p:pic>
    </p:spTree>
    <p:extLst>
      <p:ext uri="{BB962C8B-B14F-4D97-AF65-F5344CB8AC3E}">
        <p14:creationId xmlns:p14="http://schemas.microsoft.com/office/powerpoint/2010/main" val="178733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541267B-4281-19DF-0905-FD68DBE5BA03}"/>
              </a:ext>
            </a:extLst>
          </p:cNvPr>
          <p:cNvSpPr>
            <a:spLocks noGrp="1"/>
          </p:cNvSpPr>
          <p:nvPr>
            <p:ph type="title"/>
          </p:nvPr>
        </p:nvSpPr>
        <p:spPr>
          <a:xfrm>
            <a:off x="2931" y="695450"/>
            <a:ext cx="3008313" cy="418138"/>
          </a:xfrm>
        </p:spPr>
        <p:txBody>
          <a:bodyPr/>
          <a:lstStyle/>
          <a:p>
            <a:r>
              <a:rPr lang="en-US">
                <a:ea typeface="Calibri"/>
                <a:cs typeface="Calibri"/>
              </a:rPr>
              <a:t>Univariate EDA</a:t>
            </a:r>
            <a:endParaRPr lang="en-US"/>
          </a:p>
        </p:txBody>
      </p:sp>
      <p:pic>
        <p:nvPicPr>
          <p:cNvPr id="4" name="Picture 3" descr="A graph of different colored bars&#10;&#10;Description automatically generated">
            <a:extLst>
              <a:ext uri="{FF2B5EF4-FFF2-40B4-BE49-F238E27FC236}">
                <a16:creationId xmlns:a16="http://schemas.microsoft.com/office/drawing/2014/main" id="{96D01266-AEC5-0477-70A3-06E160820DE6}"/>
              </a:ext>
            </a:extLst>
          </p:cNvPr>
          <p:cNvPicPr>
            <a:picLocks noChangeAspect="1"/>
          </p:cNvPicPr>
          <p:nvPr/>
        </p:nvPicPr>
        <p:blipFill>
          <a:blip r:embed="rId2"/>
          <a:stretch>
            <a:fillRect/>
          </a:stretch>
        </p:blipFill>
        <p:spPr>
          <a:xfrm>
            <a:off x="3549092" y="694448"/>
            <a:ext cx="5111750" cy="1827449"/>
          </a:xfrm>
          <a:prstGeom prst="rect">
            <a:avLst/>
          </a:prstGeom>
          <a:noFill/>
        </p:spPr>
      </p:pic>
      <p:sp>
        <p:nvSpPr>
          <p:cNvPr id="11" name="Text Placeholder 3">
            <a:extLst>
              <a:ext uri="{FF2B5EF4-FFF2-40B4-BE49-F238E27FC236}">
                <a16:creationId xmlns:a16="http://schemas.microsoft.com/office/drawing/2014/main" id="{2555C1B3-D8A6-9071-DAFD-0A75EC176453}"/>
              </a:ext>
            </a:extLst>
          </p:cNvPr>
          <p:cNvSpPr>
            <a:spLocks noGrp="1"/>
          </p:cNvSpPr>
          <p:nvPr>
            <p:ph type="body" sz="half" idx="2"/>
          </p:nvPr>
        </p:nvSpPr>
        <p:spPr>
          <a:xfrm>
            <a:off x="2" y="1111498"/>
            <a:ext cx="3465512" cy="4013803"/>
          </a:xfrm>
        </p:spPr>
        <p:txBody>
          <a:bodyPr vert="horz" lIns="91440" tIns="45720" rIns="91440" bIns="45720" rtlCol="0" anchor="t">
            <a:noAutofit/>
          </a:bodyPr>
          <a:lstStyle/>
          <a:p>
            <a:pPr marL="285750" indent="-285750">
              <a:buChar char="•"/>
            </a:pPr>
            <a:r>
              <a:rPr lang="en-US" sz="1200" b="1">
                <a:ea typeface="+mn-lt"/>
                <a:cs typeface="+mn-lt"/>
              </a:rPr>
              <a:t>Top Transaction Types</a:t>
            </a:r>
            <a:r>
              <a:rPr lang="en-US" sz="1200">
                <a:ea typeface="+mn-lt"/>
                <a:cs typeface="+mn-lt"/>
              </a:rPr>
              <a:t>: </a:t>
            </a:r>
            <a:r>
              <a:rPr lang="en-US" sz="1200" b="1">
                <a:ea typeface="+mn-lt"/>
                <a:cs typeface="+mn-lt"/>
              </a:rPr>
              <a:t>CASH_OUT</a:t>
            </a:r>
            <a:r>
              <a:rPr lang="en-US" sz="1200">
                <a:ea typeface="+mn-lt"/>
                <a:cs typeface="+mn-lt"/>
              </a:rPr>
              <a:t> and </a:t>
            </a:r>
            <a:r>
              <a:rPr lang="en-US" sz="1200" b="1">
                <a:ea typeface="+mn-lt"/>
                <a:cs typeface="+mn-lt"/>
              </a:rPr>
              <a:t>PAYMENT</a:t>
            </a:r>
            <a:r>
              <a:rPr lang="en-US" sz="1200">
                <a:ea typeface="+mn-lt"/>
                <a:cs typeface="+mn-lt"/>
              </a:rPr>
              <a:t> are the most frequent transaction types, each surpassing 2 million transactions.</a:t>
            </a:r>
            <a:endParaRPr lang="en-US" sz="1200">
              <a:ea typeface="Calibri"/>
              <a:cs typeface="Calibri"/>
            </a:endParaRPr>
          </a:p>
          <a:p>
            <a:pPr marL="285750" indent="-285750">
              <a:buChar char="•"/>
            </a:pPr>
            <a:r>
              <a:rPr lang="en-US" sz="1200" b="1">
                <a:ea typeface="+mn-lt"/>
                <a:cs typeface="+mn-lt"/>
              </a:rPr>
              <a:t>Medium Frequency</a:t>
            </a:r>
            <a:r>
              <a:rPr lang="en-US" sz="1200">
                <a:ea typeface="+mn-lt"/>
                <a:cs typeface="+mn-lt"/>
              </a:rPr>
              <a:t>: </a:t>
            </a:r>
            <a:r>
              <a:rPr lang="en-US" sz="1200" b="1">
                <a:ea typeface="+mn-lt"/>
                <a:cs typeface="+mn-lt"/>
              </a:rPr>
              <a:t>CASH_IN</a:t>
            </a:r>
            <a:r>
              <a:rPr lang="en-US" sz="1200">
                <a:ea typeface="+mn-lt"/>
                <a:cs typeface="+mn-lt"/>
              </a:rPr>
              <a:t> transactions occur with moderate frequency, just under 1.5 million.</a:t>
            </a:r>
            <a:endParaRPr lang="en-US" sz="1200">
              <a:ea typeface="Calibri"/>
              <a:cs typeface="Calibri"/>
            </a:endParaRPr>
          </a:p>
          <a:p>
            <a:pPr marL="285750" indent="-285750">
              <a:buChar char="•"/>
            </a:pPr>
            <a:r>
              <a:rPr lang="en-US" sz="1200" b="1">
                <a:ea typeface="+mn-lt"/>
                <a:cs typeface="+mn-lt"/>
              </a:rPr>
              <a:t>Least Frequent</a:t>
            </a:r>
            <a:r>
              <a:rPr lang="en-US" sz="1200">
                <a:ea typeface="+mn-lt"/>
                <a:cs typeface="+mn-lt"/>
              </a:rPr>
              <a:t>: </a:t>
            </a:r>
            <a:r>
              <a:rPr lang="en-US" sz="1200" b="1">
                <a:ea typeface="+mn-lt"/>
                <a:cs typeface="+mn-lt"/>
              </a:rPr>
              <a:t>TRANSFER</a:t>
            </a:r>
            <a:r>
              <a:rPr lang="en-US" sz="1200">
                <a:ea typeface="+mn-lt"/>
                <a:cs typeface="+mn-lt"/>
              </a:rPr>
              <a:t> and </a:t>
            </a:r>
            <a:r>
              <a:rPr lang="en-US" sz="1200" b="1">
                <a:ea typeface="+mn-lt"/>
                <a:cs typeface="+mn-lt"/>
              </a:rPr>
              <a:t>DEBIT</a:t>
            </a:r>
            <a:r>
              <a:rPr lang="en-US" sz="1200">
                <a:ea typeface="+mn-lt"/>
                <a:cs typeface="+mn-lt"/>
              </a:rPr>
              <a:t> are the least common transaction types, with </a:t>
            </a:r>
            <a:r>
              <a:rPr lang="en-US" sz="1200" b="1">
                <a:ea typeface="+mn-lt"/>
                <a:cs typeface="+mn-lt"/>
              </a:rPr>
              <a:t>TRANSFER</a:t>
            </a:r>
            <a:r>
              <a:rPr lang="en-US" sz="1200">
                <a:ea typeface="+mn-lt"/>
                <a:cs typeface="+mn-lt"/>
              </a:rPr>
              <a:t> significantly lower in count compared to others.</a:t>
            </a:r>
          </a:p>
          <a:p>
            <a:pPr marL="285750" indent="-285750">
              <a:buChar char="•"/>
            </a:pPr>
            <a:r>
              <a:rPr lang="en-US" sz="1200" b="1">
                <a:ea typeface="+mn-lt"/>
                <a:cs typeface="+mn-lt"/>
              </a:rPr>
              <a:t>Non-Fraudulent Transactions (0)</a:t>
            </a:r>
            <a:r>
              <a:rPr lang="en-US" sz="1200">
                <a:ea typeface="+mn-lt"/>
                <a:cs typeface="+mn-lt"/>
              </a:rPr>
              <a:t> dominate the dataset, with </a:t>
            </a:r>
            <a:r>
              <a:rPr lang="en-US" sz="1200" b="1">
                <a:ea typeface="+mn-lt"/>
                <a:cs typeface="+mn-lt"/>
              </a:rPr>
              <a:t>6,354,410 instances</a:t>
            </a:r>
            <a:r>
              <a:rPr lang="en-US" sz="1200">
                <a:ea typeface="+mn-lt"/>
                <a:cs typeface="+mn-lt"/>
              </a:rPr>
              <a:t>.</a:t>
            </a:r>
          </a:p>
          <a:p>
            <a:pPr marL="285750" indent="-285750">
              <a:buChar char="•"/>
            </a:pPr>
            <a:r>
              <a:rPr lang="en-US" sz="1200" b="1">
                <a:ea typeface="+mn-lt"/>
                <a:cs typeface="+mn-lt"/>
              </a:rPr>
              <a:t>Fraudulent Transactions (1)</a:t>
            </a:r>
            <a:r>
              <a:rPr lang="en-US" sz="1200">
                <a:ea typeface="+mn-lt"/>
                <a:cs typeface="+mn-lt"/>
              </a:rPr>
              <a:t> are extremely rare, with only </a:t>
            </a:r>
            <a:r>
              <a:rPr lang="en-US" sz="1200" b="1">
                <a:ea typeface="+mn-lt"/>
                <a:cs typeface="+mn-lt"/>
              </a:rPr>
              <a:t>8,213 instances</a:t>
            </a:r>
            <a:r>
              <a:rPr lang="en-US" sz="1200">
                <a:ea typeface="+mn-lt"/>
                <a:cs typeface="+mn-lt"/>
              </a:rPr>
              <a:t>.</a:t>
            </a:r>
          </a:p>
          <a:p>
            <a:pPr marL="285750" indent="-285750">
              <a:buChar char="•"/>
            </a:pPr>
            <a:r>
              <a:rPr lang="en-US" sz="1200">
                <a:ea typeface="+mn-lt"/>
                <a:cs typeface="+mn-lt"/>
              </a:rPr>
              <a:t>This imbalance necessitates techniques like </a:t>
            </a:r>
            <a:r>
              <a:rPr lang="en-US" sz="1200" b="1">
                <a:ea typeface="+mn-lt"/>
                <a:cs typeface="+mn-lt"/>
              </a:rPr>
              <a:t>oversampling (e.g., SMOTE)</a:t>
            </a:r>
            <a:r>
              <a:rPr lang="en-US" sz="1200">
                <a:ea typeface="+mn-lt"/>
                <a:cs typeface="+mn-lt"/>
              </a:rPr>
              <a:t> or </a:t>
            </a:r>
            <a:r>
              <a:rPr lang="en-US" sz="1200" b="1" err="1">
                <a:ea typeface="+mn-lt"/>
                <a:cs typeface="+mn-lt"/>
              </a:rPr>
              <a:t>undersampling</a:t>
            </a:r>
            <a:r>
              <a:rPr lang="en-US" sz="1200">
                <a:ea typeface="+mn-lt"/>
                <a:cs typeface="+mn-lt"/>
              </a:rPr>
              <a:t> to improve model performance and reliability for fraud detection.</a:t>
            </a:r>
            <a:endParaRPr lang="en-US" sz="1200">
              <a:ea typeface="Calibri"/>
              <a:cs typeface="Calibri"/>
            </a:endParaRPr>
          </a:p>
          <a:p>
            <a:pPr marL="285750" indent="-285750">
              <a:buChar char="•"/>
            </a:pPr>
            <a:endParaRPr lang="en-US" sz="900">
              <a:ea typeface="Calibri"/>
              <a:cs typeface="Calibri"/>
            </a:endParaRPr>
          </a:p>
          <a:p>
            <a:pPr marL="285750" indent="-285750">
              <a:buChar char="•"/>
            </a:pPr>
            <a:endParaRPr lang="en-US">
              <a:ea typeface="Calibri"/>
              <a:cs typeface="Calibri"/>
            </a:endParaRPr>
          </a:p>
          <a:p>
            <a:endParaRPr lang="en-US">
              <a:ea typeface="Calibri"/>
              <a:cs typeface="Calibri"/>
            </a:endParaRPr>
          </a:p>
        </p:txBody>
      </p:sp>
      <p:pic>
        <p:nvPicPr>
          <p:cNvPr id="5" name="Picture 4" descr="A graph of a number&#10;&#10;Description automatically generated">
            <a:extLst>
              <a:ext uri="{FF2B5EF4-FFF2-40B4-BE49-F238E27FC236}">
                <a16:creationId xmlns:a16="http://schemas.microsoft.com/office/drawing/2014/main" id="{DBBE5706-EE1D-A92E-CB33-F31652C6686F}"/>
              </a:ext>
            </a:extLst>
          </p:cNvPr>
          <p:cNvPicPr>
            <a:picLocks noChangeAspect="1"/>
          </p:cNvPicPr>
          <p:nvPr/>
        </p:nvPicPr>
        <p:blipFill>
          <a:blip r:embed="rId3"/>
          <a:stretch>
            <a:fillRect/>
          </a:stretch>
        </p:blipFill>
        <p:spPr>
          <a:xfrm>
            <a:off x="4056969" y="2615030"/>
            <a:ext cx="3631748" cy="2382194"/>
          </a:xfrm>
          <a:prstGeom prst="rect">
            <a:avLst/>
          </a:prstGeom>
        </p:spPr>
      </p:pic>
    </p:spTree>
    <p:extLst>
      <p:ext uri="{BB962C8B-B14F-4D97-AF65-F5344CB8AC3E}">
        <p14:creationId xmlns:p14="http://schemas.microsoft.com/office/powerpoint/2010/main" val="296676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D6E0AA6-A0A0-96EE-69C7-8FC875703E5D}"/>
              </a:ext>
            </a:extLst>
          </p:cNvPr>
          <p:cNvSpPr>
            <a:spLocks noGrp="1"/>
          </p:cNvSpPr>
          <p:nvPr>
            <p:ph type="title"/>
          </p:nvPr>
        </p:nvSpPr>
        <p:spPr>
          <a:xfrm>
            <a:off x="2931" y="862295"/>
            <a:ext cx="3389312" cy="850634"/>
          </a:xfrm>
        </p:spPr>
        <p:txBody>
          <a:bodyPr>
            <a:normAutofit fontScale="90000"/>
          </a:bodyPr>
          <a:lstStyle/>
          <a:p>
            <a:r>
              <a:rPr lang="en-US">
                <a:ea typeface="+mj-lt"/>
                <a:cs typeface="+mj-lt"/>
              </a:rPr>
              <a:t>Distribution of Transaction Amounts and </a:t>
            </a:r>
            <a:r>
              <a:rPr lang="en-US" err="1">
                <a:ea typeface="+mj-lt"/>
                <a:cs typeface="+mj-lt"/>
              </a:rPr>
              <a:t>FraudCorrelation</a:t>
            </a:r>
            <a:endParaRPr lang="en-US" err="1"/>
          </a:p>
          <a:p>
            <a:endParaRPr lang="en-US">
              <a:ea typeface="Calibri"/>
              <a:cs typeface="Calibri"/>
            </a:endParaRPr>
          </a:p>
        </p:txBody>
      </p:sp>
      <p:pic>
        <p:nvPicPr>
          <p:cNvPr id="5" name="Content Placeholder 4" descr="A graph with numbers and letters&#10;&#10;Description automatically generated">
            <a:extLst>
              <a:ext uri="{FF2B5EF4-FFF2-40B4-BE49-F238E27FC236}">
                <a16:creationId xmlns:a16="http://schemas.microsoft.com/office/drawing/2014/main" id="{80B08952-37D4-2A48-6F64-EB7BBEEE251C}"/>
              </a:ext>
            </a:extLst>
          </p:cNvPr>
          <p:cNvPicPr>
            <a:picLocks noGrp="1" noChangeAspect="1"/>
          </p:cNvPicPr>
          <p:nvPr>
            <p:ph idx="1"/>
          </p:nvPr>
        </p:nvPicPr>
        <p:blipFill>
          <a:blip r:embed="rId2"/>
          <a:stretch>
            <a:fillRect/>
          </a:stretch>
        </p:blipFill>
        <p:spPr>
          <a:xfrm>
            <a:off x="3575050" y="860539"/>
            <a:ext cx="5111750" cy="3552667"/>
          </a:xfrm>
          <a:noFill/>
        </p:spPr>
      </p:pic>
      <p:sp>
        <p:nvSpPr>
          <p:cNvPr id="12" name="Text Placeholder 3">
            <a:extLst>
              <a:ext uri="{FF2B5EF4-FFF2-40B4-BE49-F238E27FC236}">
                <a16:creationId xmlns:a16="http://schemas.microsoft.com/office/drawing/2014/main" id="{F8638E3C-234F-4AFA-21C9-00B63DE0B969}"/>
              </a:ext>
            </a:extLst>
          </p:cNvPr>
          <p:cNvSpPr>
            <a:spLocks noGrp="1"/>
          </p:cNvSpPr>
          <p:nvPr>
            <p:ph type="body" sz="half" idx="2"/>
          </p:nvPr>
        </p:nvSpPr>
        <p:spPr>
          <a:xfrm>
            <a:off x="2932" y="1646152"/>
            <a:ext cx="3389312" cy="2604106"/>
          </a:xfrm>
        </p:spPr>
        <p:txBody>
          <a:bodyPr vert="horz" lIns="91440" tIns="45720" rIns="91440" bIns="45720" rtlCol="0" anchor="t">
            <a:normAutofit/>
          </a:bodyPr>
          <a:lstStyle/>
          <a:p>
            <a:pPr marL="285750" indent="-285750">
              <a:buChar char="•"/>
            </a:pPr>
            <a:r>
              <a:rPr lang="en-US">
                <a:ea typeface="Calibri"/>
                <a:cs typeface="Calibri"/>
              </a:rPr>
              <a:t>All fraudulent transactions fall into the category of very low amounts.</a:t>
            </a:r>
          </a:p>
          <a:p>
            <a:pPr marL="285750" indent="-285750">
              <a:buChar char="•"/>
            </a:pPr>
            <a:r>
              <a:rPr lang="en-US">
                <a:ea typeface="+mn-lt"/>
                <a:cs typeface="+mn-lt"/>
              </a:rPr>
              <a:t>Higher transaction amounts (e.g., "moderate," "high," "very high") are extremely rare, with only </a:t>
            </a:r>
            <a:r>
              <a:rPr lang="en-US" b="1">
                <a:ea typeface="+mn-lt"/>
                <a:cs typeface="+mn-lt"/>
              </a:rPr>
              <a:t>139, 25, and 1 instances</a:t>
            </a:r>
            <a:r>
              <a:rPr lang="en-US">
                <a:ea typeface="+mn-lt"/>
                <a:cs typeface="+mn-lt"/>
              </a:rPr>
              <a:t>, respectively.</a:t>
            </a:r>
          </a:p>
          <a:p>
            <a:pPr marL="285750" indent="-285750">
              <a:buChar char="•"/>
            </a:pPr>
            <a:r>
              <a:rPr lang="en-US">
                <a:ea typeface="+mn-lt"/>
                <a:cs typeface="+mn-lt"/>
              </a:rPr>
              <a:t>Fraudulent transactions are concentrated in </a:t>
            </a:r>
            <a:r>
              <a:rPr lang="en-US" b="1">
                <a:ea typeface="+mn-lt"/>
                <a:cs typeface="+mn-lt"/>
              </a:rPr>
              <a:t>lower amount categories</a:t>
            </a:r>
            <a:r>
              <a:rPr lang="en-US">
                <a:ea typeface="+mn-lt"/>
                <a:cs typeface="+mn-lt"/>
              </a:rPr>
              <a:t>, particularly "very low" and "low."</a:t>
            </a:r>
          </a:p>
          <a:p>
            <a:endParaRPr lang="en-US">
              <a:ea typeface="Calibri"/>
              <a:cs typeface="Calibri"/>
            </a:endParaRPr>
          </a:p>
        </p:txBody>
      </p:sp>
    </p:spTree>
    <p:extLst>
      <p:ext uri="{BB962C8B-B14F-4D97-AF65-F5344CB8AC3E}">
        <p14:creationId xmlns:p14="http://schemas.microsoft.com/office/powerpoint/2010/main" val="301376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35CC-5330-DECA-C617-FE209B2B7282}"/>
              </a:ext>
            </a:extLst>
          </p:cNvPr>
          <p:cNvSpPr>
            <a:spLocks noGrp="1"/>
          </p:cNvSpPr>
          <p:nvPr>
            <p:ph type="title"/>
          </p:nvPr>
        </p:nvSpPr>
        <p:spPr>
          <a:xfrm>
            <a:off x="457200" y="702644"/>
            <a:ext cx="8229600" cy="497527"/>
          </a:xfrm>
        </p:spPr>
        <p:txBody>
          <a:bodyPr>
            <a:normAutofit fontScale="90000"/>
          </a:bodyPr>
          <a:lstStyle/>
          <a:p>
            <a:r>
              <a:rPr lang="en-US">
                <a:ea typeface="Calibri"/>
                <a:cs typeface="Calibri"/>
              </a:rPr>
              <a:t>Single Feature Analysis</a:t>
            </a:r>
            <a:endParaRPr lang="en-US"/>
          </a:p>
        </p:txBody>
      </p:sp>
      <p:pic>
        <p:nvPicPr>
          <p:cNvPr id="5" name="Content Placeholder 4" descr="A graph with red lines&#10;&#10;Description automatically generated">
            <a:extLst>
              <a:ext uri="{FF2B5EF4-FFF2-40B4-BE49-F238E27FC236}">
                <a16:creationId xmlns:a16="http://schemas.microsoft.com/office/drawing/2014/main" id="{D23CB440-550C-6802-37A0-5BC0D3FC7665}"/>
              </a:ext>
            </a:extLst>
          </p:cNvPr>
          <p:cNvPicPr>
            <a:picLocks noGrp="1" noChangeAspect="1"/>
          </p:cNvPicPr>
          <p:nvPr>
            <p:ph sz="half" idx="1"/>
          </p:nvPr>
        </p:nvPicPr>
        <p:blipFill>
          <a:blip r:embed="rId2"/>
          <a:stretch>
            <a:fillRect/>
          </a:stretch>
        </p:blipFill>
        <p:spPr>
          <a:xfrm>
            <a:off x="454049" y="1282456"/>
            <a:ext cx="3854402" cy="2880337"/>
          </a:xfrm>
        </p:spPr>
      </p:pic>
      <p:pic>
        <p:nvPicPr>
          <p:cNvPr id="6" name="Content Placeholder 5">
            <a:extLst>
              <a:ext uri="{FF2B5EF4-FFF2-40B4-BE49-F238E27FC236}">
                <a16:creationId xmlns:a16="http://schemas.microsoft.com/office/drawing/2014/main" id="{0BA9F602-86E9-3ED4-C160-22DA662094BE}"/>
              </a:ext>
            </a:extLst>
          </p:cNvPr>
          <p:cNvPicPr>
            <a:picLocks noGrp="1" noChangeAspect="1"/>
          </p:cNvPicPr>
          <p:nvPr>
            <p:ph sz="half" idx="2"/>
          </p:nvPr>
        </p:nvPicPr>
        <p:blipFill>
          <a:blip r:embed="rId3"/>
          <a:stretch>
            <a:fillRect/>
          </a:stretch>
        </p:blipFill>
        <p:spPr>
          <a:xfrm>
            <a:off x="4574931" y="1284578"/>
            <a:ext cx="4038600" cy="2876975"/>
          </a:xfrm>
        </p:spPr>
      </p:pic>
      <p:sp>
        <p:nvSpPr>
          <p:cNvPr id="7" name="TextBox 6">
            <a:extLst>
              <a:ext uri="{FF2B5EF4-FFF2-40B4-BE49-F238E27FC236}">
                <a16:creationId xmlns:a16="http://schemas.microsoft.com/office/drawing/2014/main" id="{22287FF0-E3DC-2C83-E729-CA2C91B2D05D}"/>
              </a:ext>
            </a:extLst>
          </p:cNvPr>
          <p:cNvSpPr txBox="1"/>
          <p:nvPr/>
        </p:nvSpPr>
        <p:spPr>
          <a:xfrm>
            <a:off x="604229" y="4275377"/>
            <a:ext cx="36894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Calibri"/>
                <a:cs typeface="Calibri"/>
              </a:rPr>
              <a:t>Figures shows Step 212 is the step most likely to lead more fraudulent cases.</a:t>
            </a:r>
          </a:p>
        </p:txBody>
      </p:sp>
      <p:sp>
        <p:nvSpPr>
          <p:cNvPr id="9" name="TextBox 8">
            <a:extLst>
              <a:ext uri="{FF2B5EF4-FFF2-40B4-BE49-F238E27FC236}">
                <a16:creationId xmlns:a16="http://schemas.microsoft.com/office/drawing/2014/main" id="{84817FFD-D6E3-363C-45EF-B935924D7BC8}"/>
              </a:ext>
            </a:extLst>
          </p:cNvPr>
          <p:cNvSpPr txBox="1"/>
          <p:nvPr/>
        </p:nvSpPr>
        <p:spPr>
          <a:xfrm>
            <a:off x="4577491" y="4275377"/>
            <a:ext cx="38817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1F1F1F"/>
                </a:solidFill>
                <a:latin typeface="Roboto"/>
                <a:ea typeface="Roboto"/>
                <a:cs typeface="Roboto"/>
              </a:rPr>
              <a:t>This figure shows, Initial customers with very low pre-transaction balances has the highest number of fraudulent transactions</a:t>
            </a:r>
            <a:endParaRPr lang="en-US"/>
          </a:p>
        </p:txBody>
      </p:sp>
    </p:spTree>
    <p:extLst>
      <p:ext uri="{BB962C8B-B14F-4D97-AF65-F5344CB8AC3E}">
        <p14:creationId xmlns:p14="http://schemas.microsoft.com/office/powerpoint/2010/main" val="217376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CE06-E7BE-6ED8-85A8-9C85138F2B91}"/>
              </a:ext>
            </a:extLst>
          </p:cNvPr>
          <p:cNvSpPr>
            <a:spLocks noGrp="1"/>
          </p:cNvSpPr>
          <p:nvPr>
            <p:ph type="title"/>
          </p:nvPr>
        </p:nvSpPr>
        <p:spPr>
          <a:xfrm>
            <a:off x="3592" y="580584"/>
            <a:ext cx="7474332" cy="572700"/>
          </a:xfrm>
        </p:spPr>
        <p:txBody>
          <a:bodyPr>
            <a:normAutofit fontScale="90000"/>
          </a:bodyPr>
          <a:lstStyle/>
          <a:p>
            <a:r>
              <a:rPr lang="en-IN"/>
              <a:t>Bivariate Exploratory Data Analysis</a:t>
            </a:r>
          </a:p>
        </p:txBody>
      </p:sp>
      <p:pic>
        <p:nvPicPr>
          <p:cNvPr id="7" name="Picture 6">
            <a:extLst>
              <a:ext uri="{FF2B5EF4-FFF2-40B4-BE49-F238E27FC236}">
                <a16:creationId xmlns:a16="http://schemas.microsoft.com/office/drawing/2014/main" id="{237BB986-898C-094D-A2E9-9441ED15F3BA}"/>
              </a:ext>
            </a:extLst>
          </p:cNvPr>
          <p:cNvPicPr>
            <a:picLocks noChangeAspect="1"/>
          </p:cNvPicPr>
          <p:nvPr/>
        </p:nvPicPr>
        <p:blipFill>
          <a:blip r:embed="rId2"/>
          <a:stretch>
            <a:fillRect/>
          </a:stretch>
        </p:blipFill>
        <p:spPr>
          <a:xfrm>
            <a:off x="46972" y="1286591"/>
            <a:ext cx="9050055" cy="2934114"/>
          </a:xfrm>
          <a:prstGeom prst="rect">
            <a:avLst/>
          </a:prstGeom>
        </p:spPr>
      </p:pic>
      <p:pic>
        <p:nvPicPr>
          <p:cNvPr id="9" name="Picture 8">
            <a:extLst>
              <a:ext uri="{FF2B5EF4-FFF2-40B4-BE49-F238E27FC236}">
                <a16:creationId xmlns:a16="http://schemas.microsoft.com/office/drawing/2014/main" id="{949BE67F-47FC-7C32-B930-E3993BF88725}"/>
              </a:ext>
            </a:extLst>
          </p:cNvPr>
          <p:cNvPicPr>
            <a:picLocks noChangeAspect="1"/>
          </p:cNvPicPr>
          <p:nvPr/>
        </p:nvPicPr>
        <p:blipFill>
          <a:blip r:embed="rId3"/>
          <a:stretch>
            <a:fillRect/>
          </a:stretch>
        </p:blipFill>
        <p:spPr>
          <a:xfrm>
            <a:off x="2434746" y="4333647"/>
            <a:ext cx="4473328" cy="228620"/>
          </a:xfrm>
          <a:prstGeom prst="rect">
            <a:avLst/>
          </a:prstGeom>
        </p:spPr>
      </p:pic>
    </p:spTree>
    <p:extLst>
      <p:ext uri="{BB962C8B-B14F-4D97-AF65-F5344CB8AC3E}">
        <p14:creationId xmlns:p14="http://schemas.microsoft.com/office/powerpoint/2010/main" val="171732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F8BC-5337-EC4F-92D8-6687130CFD8F}"/>
              </a:ext>
            </a:extLst>
          </p:cNvPr>
          <p:cNvSpPr>
            <a:spLocks noGrp="1"/>
          </p:cNvSpPr>
          <p:nvPr>
            <p:ph type="title"/>
          </p:nvPr>
        </p:nvSpPr>
        <p:spPr>
          <a:xfrm>
            <a:off x="309649" y="417844"/>
            <a:ext cx="3776368" cy="572700"/>
          </a:xfrm>
        </p:spPr>
        <p:txBody>
          <a:bodyPr>
            <a:normAutofit fontScale="90000"/>
          </a:bodyPr>
          <a:lstStyle/>
          <a:p>
            <a:r>
              <a:rPr lang="en-US"/>
              <a:t>Correlation Map</a:t>
            </a:r>
            <a:endParaRPr lang="en-IN"/>
          </a:p>
        </p:txBody>
      </p:sp>
      <p:sp>
        <p:nvSpPr>
          <p:cNvPr id="4" name="Text Placeholder 3">
            <a:extLst>
              <a:ext uri="{FF2B5EF4-FFF2-40B4-BE49-F238E27FC236}">
                <a16:creationId xmlns:a16="http://schemas.microsoft.com/office/drawing/2014/main" id="{2EC3F011-D6DE-06D6-41DB-71CE503ADA6F}"/>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77110DB8-D383-7470-E811-8E302812B19D}"/>
              </a:ext>
            </a:extLst>
          </p:cNvPr>
          <p:cNvSpPr>
            <a:spLocks noGrp="1"/>
          </p:cNvSpPr>
          <p:nvPr>
            <p:ph type="body" idx="2"/>
          </p:nvPr>
        </p:nvSpPr>
        <p:spPr>
          <a:xfrm>
            <a:off x="4842504" y="1080332"/>
            <a:ext cx="4209001" cy="4274289"/>
          </a:xfrm>
        </p:spPr>
        <p:txBody>
          <a:bodyPr/>
          <a:lstStyle/>
          <a:p>
            <a:r>
              <a:rPr lang="en-US"/>
              <a:t>High Correlation involves </a:t>
            </a:r>
            <a:r>
              <a:rPr lang="en-US" err="1"/>
              <a:t>oldbalanceDest</a:t>
            </a:r>
            <a:r>
              <a:rPr lang="en-US"/>
              <a:t> and </a:t>
            </a:r>
            <a:r>
              <a:rPr lang="en-US" err="1"/>
              <a:t>newbalanceDest</a:t>
            </a:r>
            <a:r>
              <a:rPr lang="en-US"/>
              <a:t> showing the values of 0.98.</a:t>
            </a:r>
          </a:p>
          <a:p>
            <a:r>
              <a:rPr lang="en-US" err="1"/>
              <a:t>oldbalanceOrg</a:t>
            </a:r>
            <a:r>
              <a:rPr lang="en-US"/>
              <a:t> and </a:t>
            </a:r>
            <a:r>
              <a:rPr lang="en-US" err="1"/>
              <a:t>newbalanceOrig</a:t>
            </a:r>
            <a:r>
              <a:rPr lang="en-US"/>
              <a:t> also display significant correlation.</a:t>
            </a:r>
          </a:p>
          <a:p>
            <a:r>
              <a:rPr lang="en-US"/>
              <a:t>Moderate correlation involves amount and </a:t>
            </a:r>
            <a:r>
              <a:rPr lang="en-US" err="1"/>
              <a:t>newbalancDest</a:t>
            </a:r>
            <a:r>
              <a:rPr lang="en-US"/>
              <a:t> showing 0.46.</a:t>
            </a:r>
          </a:p>
          <a:p>
            <a:r>
              <a:rPr lang="en-US"/>
              <a:t>Other amount and </a:t>
            </a:r>
            <a:r>
              <a:rPr lang="en-US" err="1"/>
              <a:t>oldbalanceDest</a:t>
            </a:r>
            <a:r>
              <a:rPr lang="en-US"/>
              <a:t> are correlated at 0.29.</a:t>
            </a:r>
          </a:p>
          <a:p>
            <a:r>
              <a:rPr lang="en-US"/>
              <a:t>Low Correlation with </a:t>
            </a:r>
            <a:r>
              <a:rPr lang="en-US" err="1"/>
              <a:t>isFraud</a:t>
            </a:r>
            <a:r>
              <a:rPr lang="en-US"/>
              <a:t>, amount at 0.077. This suggests that while there is some relationship, the amount of the transaction alone is not a strong indicator of fraud.</a:t>
            </a:r>
          </a:p>
          <a:p>
            <a:r>
              <a:rPr lang="en-US" err="1"/>
              <a:t>newbalanceOrig</a:t>
            </a:r>
            <a:r>
              <a:rPr lang="en-US"/>
              <a:t> and </a:t>
            </a:r>
            <a:r>
              <a:rPr lang="en-US" err="1"/>
              <a:t>isFraud</a:t>
            </a:r>
            <a:r>
              <a:rPr lang="en-US"/>
              <a:t> have negative correlation of -0.0081 is very low and no direct linear relationship.</a:t>
            </a:r>
          </a:p>
          <a:p>
            <a:endParaRPr lang="en-IN"/>
          </a:p>
        </p:txBody>
      </p:sp>
      <p:pic>
        <p:nvPicPr>
          <p:cNvPr id="1026" name="Picture 2">
            <a:extLst>
              <a:ext uri="{FF2B5EF4-FFF2-40B4-BE49-F238E27FC236}">
                <a16:creationId xmlns:a16="http://schemas.microsoft.com/office/drawing/2014/main" id="{89583644-6D94-6196-782A-EFB02FB55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80333"/>
            <a:ext cx="4572000" cy="4274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D50C004-164C-3C1D-9F1A-B4E96726C30F}"/>
              </a:ext>
            </a:extLst>
          </p:cNvPr>
          <p:cNvPicPr>
            <a:picLocks noChangeAspect="1"/>
          </p:cNvPicPr>
          <p:nvPr/>
        </p:nvPicPr>
        <p:blipFill>
          <a:blip r:embed="rId3"/>
          <a:stretch>
            <a:fillRect/>
          </a:stretch>
        </p:blipFill>
        <p:spPr>
          <a:xfrm>
            <a:off x="0" y="592316"/>
            <a:ext cx="9144000" cy="44285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578114"/>
            <a:ext cx="8520600" cy="58835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Differentiation</a:t>
            </a:r>
            <a:endParaRPr/>
          </a:p>
        </p:txBody>
      </p:sp>
      <p:sp>
        <p:nvSpPr>
          <p:cNvPr id="114" name="Google Shape;114;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Bef>
                <a:spcPts val="1200"/>
              </a:spcBef>
              <a:buNone/>
            </a:pPr>
            <a:r>
              <a:rPr lang="en-US" sz="1600" b="1"/>
              <a:t>Handling Imbalanced Data:</a:t>
            </a:r>
            <a:r>
              <a:rPr lang="en-US" sz="1600"/>
              <a:t> We will apply techniques like SMOTE (Synthetic Minority Over-sampling Technique) to address class imbalance, which is common in fraud detection datasets.</a:t>
            </a:r>
            <a:endParaRPr lang="en-GB" sz="1600" b="1"/>
          </a:p>
          <a:p>
            <a:pPr marL="0" lvl="0" indent="0" algn="l" rtl="0">
              <a:spcBef>
                <a:spcPts val="1200"/>
              </a:spcBef>
              <a:spcAft>
                <a:spcPts val="0"/>
              </a:spcAft>
              <a:buNone/>
            </a:pPr>
            <a:r>
              <a:rPr lang="en-GB" sz="1600" b="1"/>
              <a:t>Model Tuning and Selection:</a:t>
            </a:r>
            <a:r>
              <a:rPr lang="en-GB" sz="1600"/>
              <a:t> While traditional methods are often effective, we will emphasize hyperparameter tuning and model selection to optimize performance. Ensemble techniques and stacking models will be explored to combine strengths of different algorithms.</a:t>
            </a:r>
            <a:endParaRPr sz="1600"/>
          </a:p>
          <a:p>
            <a:pPr marL="0" lvl="0" indent="0" algn="l" rtl="0">
              <a:spcBef>
                <a:spcPts val="1200"/>
              </a:spcBef>
              <a:spcAft>
                <a:spcPts val="0"/>
              </a:spcAft>
              <a:buNone/>
            </a:pPr>
            <a:r>
              <a:rPr lang="en-GB" sz="1600" b="1"/>
              <a:t>Advanced Evaluation Metrics:</a:t>
            </a:r>
            <a:r>
              <a:rPr lang="en-GB" sz="1600"/>
              <a:t> Beyond basic metrics (accuracy, precision, recall), we will use ROC-AUC and Precision-Recall curves to better evaluate model performance, especially given the class imbalance.</a:t>
            </a:r>
            <a:endParaRPr sz="1600"/>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74FB-2F0C-EA29-0398-ADCD4C09F6B8}"/>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Initial Hypothesis Challenges</a:t>
            </a:r>
          </a:p>
        </p:txBody>
      </p:sp>
      <p:graphicFrame>
        <p:nvGraphicFramePr>
          <p:cNvPr id="5" name="Text Placeholder 2">
            <a:extLst>
              <a:ext uri="{FF2B5EF4-FFF2-40B4-BE49-F238E27FC236}">
                <a16:creationId xmlns:a16="http://schemas.microsoft.com/office/drawing/2014/main" id="{D5D32D17-0ABF-E7FE-AA21-2BCB97993813}"/>
              </a:ext>
            </a:extLst>
          </p:cNvPr>
          <p:cNvGraphicFramePr>
            <a:graphicFrameLocks noGrp="1"/>
          </p:cNvGraphicFramePr>
          <p:nvPr>
            <p:ph idx="1"/>
            <p:extLst>
              <p:ext uri="{D42A27DB-BD31-4B8C-83A1-F6EECF244321}">
                <p14:modId xmlns:p14="http://schemas.microsoft.com/office/powerpoint/2010/main" val="1054489226"/>
              </p:ext>
            </p:extLst>
          </p:nvPr>
        </p:nvGraphicFramePr>
        <p:xfrm>
          <a:off x="457200" y="1610179"/>
          <a:ext cx="8229600" cy="2984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396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4FA8-83F2-D94F-F933-38FC229214CD}"/>
              </a:ext>
            </a:extLst>
          </p:cNvPr>
          <p:cNvSpPr>
            <a:spLocks noGrp="1"/>
          </p:cNvSpPr>
          <p:nvPr>
            <p:ph type="title"/>
          </p:nvPr>
        </p:nvSpPr>
        <p:spPr>
          <a:xfrm>
            <a:off x="311700" y="482785"/>
            <a:ext cx="8520600" cy="572700"/>
          </a:xfrm>
        </p:spPr>
        <p:txBody>
          <a:bodyPr>
            <a:normAutofit fontScale="90000"/>
          </a:bodyPr>
          <a:lstStyle/>
          <a:p>
            <a:r>
              <a:rPr lang="en-US"/>
              <a:t>Handling Imbalanced Data using SMOTE</a:t>
            </a:r>
            <a:endParaRPr lang="en-IN"/>
          </a:p>
        </p:txBody>
      </p:sp>
      <p:pic>
        <p:nvPicPr>
          <p:cNvPr id="10" name="Picture 9">
            <a:extLst>
              <a:ext uri="{FF2B5EF4-FFF2-40B4-BE49-F238E27FC236}">
                <a16:creationId xmlns:a16="http://schemas.microsoft.com/office/drawing/2014/main" id="{241D943A-1169-1AB9-495A-23DFC7F0E69B}"/>
              </a:ext>
            </a:extLst>
          </p:cNvPr>
          <p:cNvPicPr>
            <a:picLocks noChangeAspect="1"/>
          </p:cNvPicPr>
          <p:nvPr/>
        </p:nvPicPr>
        <p:blipFill>
          <a:blip r:embed="rId2"/>
          <a:stretch>
            <a:fillRect/>
          </a:stretch>
        </p:blipFill>
        <p:spPr>
          <a:xfrm>
            <a:off x="0" y="1188259"/>
            <a:ext cx="9144000" cy="3871723"/>
          </a:xfrm>
          <a:prstGeom prst="rect">
            <a:avLst/>
          </a:prstGeom>
        </p:spPr>
      </p:pic>
    </p:spTree>
    <p:extLst>
      <p:ext uri="{BB962C8B-B14F-4D97-AF65-F5344CB8AC3E}">
        <p14:creationId xmlns:p14="http://schemas.microsoft.com/office/powerpoint/2010/main" val="361154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5548-75D8-346E-E930-64DE93FCA142}"/>
              </a:ext>
            </a:extLst>
          </p:cNvPr>
          <p:cNvSpPr>
            <a:spLocks noGrp="1"/>
          </p:cNvSpPr>
          <p:nvPr>
            <p:ph type="title"/>
          </p:nvPr>
        </p:nvSpPr>
        <p:spPr/>
        <p:txBody>
          <a:bodyPr>
            <a:normAutofit fontScale="90000"/>
          </a:bodyPr>
          <a:lstStyle/>
          <a:p>
            <a:r>
              <a:rPr lang="en-US">
                <a:ea typeface="Calibri"/>
                <a:cs typeface="Calibri"/>
              </a:rPr>
              <a:t>Model Comparision</a:t>
            </a:r>
          </a:p>
        </p:txBody>
      </p:sp>
      <p:sp>
        <p:nvSpPr>
          <p:cNvPr id="5" name="Text Placeholder 4">
            <a:extLst>
              <a:ext uri="{FF2B5EF4-FFF2-40B4-BE49-F238E27FC236}">
                <a16:creationId xmlns:a16="http://schemas.microsoft.com/office/drawing/2014/main" id="{29483EA7-FC3F-08C8-4BA0-475241737F20}"/>
              </a:ext>
            </a:extLst>
          </p:cNvPr>
          <p:cNvSpPr>
            <a:spLocks noGrp="1"/>
          </p:cNvSpPr>
          <p:nvPr>
            <p:ph type="body" idx="1"/>
          </p:nvPr>
        </p:nvSpPr>
        <p:spPr>
          <a:xfrm>
            <a:off x="266699" y="1284687"/>
            <a:ext cx="4040188" cy="436202"/>
          </a:xfrm>
        </p:spPr>
        <p:txBody>
          <a:bodyPr>
            <a:normAutofit lnSpcReduction="10000"/>
          </a:bodyPr>
          <a:lstStyle/>
          <a:p>
            <a:r>
              <a:rPr lang="en-US">
                <a:ea typeface="Calibri"/>
                <a:cs typeface="Calibri"/>
              </a:rPr>
              <a:t>Before Smote on RF</a:t>
            </a:r>
            <a:endParaRPr lang="en-US"/>
          </a:p>
        </p:txBody>
      </p:sp>
      <p:pic>
        <p:nvPicPr>
          <p:cNvPr id="9" name="Content Placeholder 8" descr="A screenshot of a computer program&#10;&#10;Description automatically generated">
            <a:extLst>
              <a:ext uri="{FF2B5EF4-FFF2-40B4-BE49-F238E27FC236}">
                <a16:creationId xmlns:a16="http://schemas.microsoft.com/office/drawing/2014/main" id="{72EC86C1-8377-47BD-CC26-58AF2FC5FA60}"/>
              </a:ext>
            </a:extLst>
          </p:cNvPr>
          <p:cNvPicPr>
            <a:picLocks noGrp="1" noChangeAspect="1"/>
          </p:cNvPicPr>
          <p:nvPr>
            <p:ph sz="half" idx="2"/>
          </p:nvPr>
        </p:nvPicPr>
        <p:blipFill>
          <a:blip r:embed="rId2"/>
          <a:stretch>
            <a:fillRect/>
          </a:stretch>
        </p:blipFill>
        <p:spPr>
          <a:xfrm>
            <a:off x="460168" y="1733527"/>
            <a:ext cx="3697212" cy="2950502"/>
          </a:xfrm>
        </p:spPr>
      </p:pic>
      <p:sp>
        <p:nvSpPr>
          <p:cNvPr id="6" name="Text Placeholder 5">
            <a:extLst>
              <a:ext uri="{FF2B5EF4-FFF2-40B4-BE49-F238E27FC236}">
                <a16:creationId xmlns:a16="http://schemas.microsoft.com/office/drawing/2014/main" id="{966928D4-40D7-B175-D8BD-F2110A00EF3B}"/>
              </a:ext>
            </a:extLst>
          </p:cNvPr>
          <p:cNvSpPr>
            <a:spLocks noGrp="1"/>
          </p:cNvSpPr>
          <p:nvPr>
            <p:ph type="body" sz="quarter" idx="3"/>
          </p:nvPr>
        </p:nvSpPr>
        <p:spPr>
          <a:xfrm>
            <a:off x="4645025" y="1284687"/>
            <a:ext cx="4041775" cy="436202"/>
          </a:xfrm>
        </p:spPr>
        <p:txBody>
          <a:bodyPr>
            <a:normAutofit lnSpcReduction="10000"/>
          </a:bodyPr>
          <a:lstStyle/>
          <a:p>
            <a:r>
              <a:rPr lang="en-US">
                <a:ea typeface="Calibri"/>
                <a:cs typeface="Calibri"/>
              </a:rPr>
              <a:t>After Smote on RF</a:t>
            </a:r>
            <a:endParaRPr lang="en-US"/>
          </a:p>
        </p:txBody>
      </p:sp>
      <p:pic>
        <p:nvPicPr>
          <p:cNvPr id="7" name="Content Placeholder 6" descr="A screenshot of a computer program&#10;&#10;Description automatically generated">
            <a:extLst>
              <a:ext uri="{FF2B5EF4-FFF2-40B4-BE49-F238E27FC236}">
                <a16:creationId xmlns:a16="http://schemas.microsoft.com/office/drawing/2014/main" id="{5FD57D54-DB84-A7E9-29D8-F6AC306C38BB}"/>
              </a:ext>
            </a:extLst>
          </p:cNvPr>
          <p:cNvPicPr>
            <a:picLocks noGrp="1" noChangeAspect="1"/>
          </p:cNvPicPr>
          <p:nvPr>
            <p:ph sz="quarter" idx="4"/>
          </p:nvPr>
        </p:nvPicPr>
        <p:blipFill>
          <a:blip r:embed="rId3"/>
          <a:stretch>
            <a:fillRect/>
          </a:stretch>
        </p:blipFill>
        <p:spPr>
          <a:xfrm>
            <a:off x="4901070" y="1730197"/>
            <a:ext cx="3521026" cy="3291536"/>
          </a:xfrm>
        </p:spPr>
      </p:pic>
    </p:spTree>
    <p:extLst>
      <p:ext uri="{BB962C8B-B14F-4D97-AF65-F5344CB8AC3E}">
        <p14:creationId xmlns:p14="http://schemas.microsoft.com/office/powerpoint/2010/main" val="344770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4F6B-AE2F-335B-AA18-C6E3B3EE4FD0}"/>
              </a:ext>
            </a:extLst>
          </p:cNvPr>
          <p:cNvSpPr>
            <a:spLocks noGrp="1"/>
          </p:cNvSpPr>
          <p:nvPr>
            <p:ph type="title"/>
          </p:nvPr>
        </p:nvSpPr>
        <p:spPr/>
        <p:txBody>
          <a:bodyPr>
            <a:normAutofit fontScale="90000"/>
          </a:bodyPr>
          <a:lstStyle/>
          <a:p>
            <a:r>
              <a:rPr lang="en-US">
                <a:ea typeface="Calibri"/>
                <a:cs typeface="Calibri"/>
              </a:rPr>
              <a:t>Different Models</a:t>
            </a:r>
            <a:endParaRPr lang="en-US"/>
          </a:p>
        </p:txBody>
      </p:sp>
      <p:sp>
        <p:nvSpPr>
          <p:cNvPr id="3" name="Text Placeholder 2">
            <a:extLst>
              <a:ext uri="{FF2B5EF4-FFF2-40B4-BE49-F238E27FC236}">
                <a16:creationId xmlns:a16="http://schemas.microsoft.com/office/drawing/2014/main" id="{80387A1F-B895-B3A0-50E6-7FBD58DDBB20}"/>
              </a:ext>
            </a:extLst>
          </p:cNvPr>
          <p:cNvSpPr>
            <a:spLocks noGrp="1"/>
          </p:cNvSpPr>
          <p:nvPr>
            <p:ph type="body" idx="1"/>
          </p:nvPr>
        </p:nvSpPr>
        <p:spPr/>
        <p:txBody>
          <a:bodyPr>
            <a:normAutofit lnSpcReduction="10000"/>
          </a:bodyPr>
          <a:lstStyle/>
          <a:p>
            <a:r>
              <a:rPr lang="en-US">
                <a:ea typeface="Calibri"/>
                <a:cs typeface="Calibri"/>
              </a:rPr>
              <a:t>Logistic Regression</a:t>
            </a:r>
            <a:endParaRPr lang="en-US"/>
          </a:p>
        </p:txBody>
      </p:sp>
      <p:sp>
        <p:nvSpPr>
          <p:cNvPr id="5" name="Text Placeholder 4">
            <a:extLst>
              <a:ext uri="{FF2B5EF4-FFF2-40B4-BE49-F238E27FC236}">
                <a16:creationId xmlns:a16="http://schemas.microsoft.com/office/drawing/2014/main" id="{7BCE3912-E3EE-7704-DAD0-AD22CE3B21FB}"/>
              </a:ext>
            </a:extLst>
          </p:cNvPr>
          <p:cNvSpPr>
            <a:spLocks noGrp="1"/>
          </p:cNvSpPr>
          <p:nvPr>
            <p:ph type="body" sz="quarter" idx="3"/>
          </p:nvPr>
        </p:nvSpPr>
        <p:spPr/>
        <p:txBody>
          <a:bodyPr>
            <a:normAutofit lnSpcReduction="10000"/>
          </a:bodyPr>
          <a:lstStyle/>
          <a:p>
            <a:r>
              <a:rPr lang="en-US">
                <a:ea typeface="Calibri"/>
                <a:cs typeface="Calibri"/>
              </a:rPr>
              <a:t>XG Boost Model</a:t>
            </a:r>
            <a:endParaRPr lang="en-US"/>
          </a:p>
        </p:txBody>
      </p:sp>
      <p:pic>
        <p:nvPicPr>
          <p:cNvPr id="8" name="Content Placeholder 7">
            <a:extLst>
              <a:ext uri="{FF2B5EF4-FFF2-40B4-BE49-F238E27FC236}">
                <a16:creationId xmlns:a16="http://schemas.microsoft.com/office/drawing/2014/main" id="{D0228012-D73E-3BA8-2D4F-E794FA98735E}"/>
              </a:ext>
            </a:extLst>
          </p:cNvPr>
          <p:cNvPicPr>
            <a:picLocks noGrp="1" noChangeAspect="1"/>
          </p:cNvPicPr>
          <p:nvPr>
            <p:ph sz="half" idx="2"/>
          </p:nvPr>
        </p:nvPicPr>
        <p:blipFill>
          <a:blip r:embed="rId2"/>
          <a:stretch>
            <a:fillRect/>
          </a:stretch>
        </p:blipFill>
        <p:spPr>
          <a:xfrm>
            <a:off x="691014" y="1989969"/>
            <a:ext cx="3572558" cy="2694060"/>
          </a:xfrm>
        </p:spPr>
      </p:pic>
      <p:pic>
        <p:nvPicPr>
          <p:cNvPr id="12" name="Content Placeholder 11" descr="A blue and white diagram with text&#10;&#10;Description automatically generated">
            <a:extLst>
              <a:ext uri="{FF2B5EF4-FFF2-40B4-BE49-F238E27FC236}">
                <a16:creationId xmlns:a16="http://schemas.microsoft.com/office/drawing/2014/main" id="{438042B4-96EA-27F8-47BD-9E49490E0A7B}"/>
              </a:ext>
            </a:extLst>
          </p:cNvPr>
          <p:cNvPicPr>
            <a:picLocks noGrp="1" noChangeAspect="1"/>
          </p:cNvPicPr>
          <p:nvPr>
            <p:ph sz="quarter" idx="4"/>
          </p:nvPr>
        </p:nvPicPr>
        <p:blipFill>
          <a:blip r:embed="rId3"/>
          <a:stretch>
            <a:fillRect/>
          </a:stretch>
        </p:blipFill>
        <p:spPr>
          <a:xfrm>
            <a:off x="4828388" y="1989969"/>
            <a:ext cx="3675049" cy="2694060"/>
          </a:xfrm>
        </p:spPr>
      </p:pic>
    </p:spTree>
    <p:extLst>
      <p:ext uri="{BB962C8B-B14F-4D97-AF65-F5344CB8AC3E}">
        <p14:creationId xmlns:p14="http://schemas.microsoft.com/office/powerpoint/2010/main" val="1578324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BCD8-06A3-9DDD-66CF-333BC22F88B5}"/>
              </a:ext>
            </a:extLst>
          </p:cNvPr>
          <p:cNvSpPr>
            <a:spLocks noGrp="1"/>
          </p:cNvSpPr>
          <p:nvPr>
            <p:ph type="title"/>
          </p:nvPr>
        </p:nvSpPr>
        <p:spPr/>
        <p:txBody>
          <a:bodyPr>
            <a:normAutofit fontScale="90000"/>
          </a:bodyPr>
          <a:lstStyle/>
          <a:p>
            <a:r>
              <a:rPr lang="en-US" dirty="0">
                <a:ea typeface="Calibri"/>
                <a:cs typeface="Calibri"/>
              </a:rPr>
              <a:t>Tuned Logistic Regression</a:t>
            </a:r>
            <a:endParaRPr lang="en-US" dirty="0"/>
          </a:p>
        </p:txBody>
      </p:sp>
      <p:pic>
        <p:nvPicPr>
          <p:cNvPr id="8" name="Content Placeholder 7" descr="A screenshot of a computer program&#10;&#10;Description automatically generated">
            <a:extLst>
              <a:ext uri="{FF2B5EF4-FFF2-40B4-BE49-F238E27FC236}">
                <a16:creationId xmlns:a16="http://schemas.microsoft.com/office/drawing/2014/main" id="{9BD1835B-574F-4D44-4BDB-48FFC8727F50}"/>
              </a:ext>
            </a:extLst>
          </p:cNvPr>
          <p:cNvPicPr>
            <a:picLocks noGrp="1" noChangeAspect="1"/>
          </p:cNvPicPr>
          <p:nvPr>
            <p:ph sz="half" idx="1"/>
          </p:nvPr>
        </p:nvPicPr>
        <p:blipFill>
          <a:blip r:embed="rId2"/>
          <a:stretch>
            <a:fillRect/>
          </a:stretch>
        </p:blipFill>
        <p:spPr>
          <a:xfrm>
            <a:off x="239064" y="1345291"/>
            <a:ext cx="3854387" cy="3695908"/>
          </a:xfrm>
        </p:spPr>
      </p:pic>
      <p:sp>
        <p:nvSpPr>
          <p:cNvPr id="7" name="Content Placeholder 6">
            <a:extLst>
              <a:ext uri="{FF2B5EF4-FFF2-40B4-BE49-F238E27FC236}">
                <a16:creationId xmlns:a16="http://schemas.microsoft.com/office/drawing/2014/main" id="{165E82B2-2D01-767F-3AAA-3E132F5927A6}"/>
              </a:ext>
            </a:extLst>
          </p:cNvPr>
          <p:cNvSpPr>
            <a:spLocks noGrp="1"/>
          </p:cNvSpPr>
          <p:nvPr>
            <p:ph sz="half" idx="2"/>
          </p:nvPr>
        </p:nvSpPr>
        <p:spPr>
          <a:xfrm>
            <a:off x="4199165" y="1345291"/>
            <a:ext cx="4846863" cy="3695908"/>
          </a:xfrm>
        </p:spPr>
        <p:txBody>
          <a:bodyPr vert="horz" lIns="91440" tIns="45720" rIns="91440" bIns="45720" rtlCol="0" anchor="t">
            <a:normAutofit fontScale="32500" lnSpcReduction="20000"/>
          </a:bodyPr>
          <a:lstStyle/>
          <a:p>
            <a:r>
              <a:rPr lang="en-US" b="1" dirty="0">
                <a:ea typeface="+mn-lt"/>
                <a:cs typeface="+mn-lt"/>
              </a:rPr>
              <a:t>Hyperparameter Tuning</a:t>
            </a:r>
            <a:r>
              <a:rPr lang="en-US" dirty="0">
                <a:ea typeface="+mn-lt"/>
                <a:cs typeface="+mn-lt"/>
              </a:rPr>
              <a:t>:</a:t>
            </a:r>
          </a:p>
          <a:p>
            <a:r>
              <a:rPr lang="en-US" b="1" dirty="0">
                <a:ea typeface="+mn-lt"/>
                <a:cs typeface="+mn-lt"/>
              </a:rPr>
              <a:t>Grid Search</a:t>
            </a:r>
            <a:r>
              <a:rPr lang="en-US" dirty="0">
                <a:ea typeface="+mn-lt"/>
                <a:cs typeface="+mn-lt"/>
              </a:rPr>
              <a:t>: Used to find the optimal regularization parameter </a:t>
            </a:r>
            <a:r>
              <a:rPr lang="en-US" dirty="0">
                <a:latin typeface="Consolas"/>
              </a:rPr>
              <a:t>C</a:t>
            </a:r>
            <a:r>
              <a:rPr lang="en-US" dirty="0">
                <a:ea typeface="+mn-lt"/>
                <a:cs typeface="+mn-lt"/>
              </a:rPr>
              <a:t> (range: 0.01, 0.1, 1, 10, 100).</a:t>
            </a:r>
          </a:p>
          <a:p>
            <a:r>
              <a:rPr lang="en-US" b="1" dirty="0">
                <a:ea typeface="+mn-lt"/>
                <a:cs typeface="+mn-lt"/>
              </a:rPr>
              <a:t>Cross-Validation</a:t>
            </a:r>
            <a:r>
              <a:rPr lang="en-US" dirty="0">
                <a:ea typeface="+mn-lt"/>
                <a:cs typeface="+mn-lt"/>
              </a:rPr>
              <a:t>: 3-fold cross-validation ensures robust evaluation during tuning.</a:t>
            </a:r>
            <a:endParaRPr lang="en-US" dirty="0">
              <a:ea typeface="Calibri"/>
              <a:cs typeface="Calibri"/>
            </a:endParaRPr>
          </a:p>
          <a:p>
            <a:r>
              <a:rPr lang="en-US" b="1" dirty="0">
                <a:ea typeface="+mn-lt"/>
                <a:cs typeface="+mn-lt"/>
              </a:rPr>
              <a:t>Class Weights</a:t>
            </a:r>
            <a:r>
              <a:rPr lang="en-US" dirty="0">
                <a:ea typeface="+mn-lt"/>
                <a:cs typeface="+mn-lt"/>
              </a:rPr>
              <a:t>: Set to </a:t>
            </a:r>
            <a:r>
              <a:rPr lang="en-US" dirty="0">
                <a:latin typeface="Consolas"/>
              </a:rPr>
              <a:t>'balanced'</a:t>
            </a:r>
            <a:r>
              <a:rPr lang="en-US" dirty="0">
                <a:ea typeface="+mn-lt"/>
                <a:cs typeface="+mn-lt"/>
              </a:rPr>
              <a:t> to adjust for the dataset's imbalanced nature, ensuring minority class receives appropriate weight.</a:t>
            </a:r>
            <a:endParaRPr lang="en-US" dirty="0"/>
          </a:p>
          <a:p>
            <a:r>
              <a:rPr lang="en-US" b="1" dirty="0">
                <a:ea typeface="+mn-lt"/>
                <a:cs typeface="+mn-lt"/>
              </a:rPr>
              <a:t>Training Data</a:t>
            </a:r>
            <a:r>
              <a:rPr lang="en-US" dirty="0">
                <a:ea typeface="+mn-lt"/>
                <a:cs typeface="+mn-lt"/>
              </a:rPr>
              <a:t>: Resampled using oversampling/SMOTE techniques to balance the dataset.</a:t>
            </a:r>
            <a:endParaRPr lang="en-US" dirty="0"/>
          </a:p>
          <a:p>
            <a:r>
              <a:rPr lang="en-US" b="1" dirty="0">
                <a:ea typeface="+mn-lt"/>
                <a:cs typeface="+mn-lt"/>
              </a:rPr>
              <a:t>Testing Data</a:t>
            </a:r>
            <a:r>
              <a:rPr lang="en-US" dirty="0">
                <a:ea typeface="+mn-lt"/>
                <a:cs typeface="+mn-lt"/>
              </a:rPr>
              <a:t>: Evaluated on the original test set for real-world performance assessment.</a:t>
            </a:r>
            <a:endParaRPr lang="en-US" dirty="0"/>
          </a:p>
          <a:p>
            <a:r>
              <a:rPr lang="en-US" b="1" dirty="0">
                <a:ea typeface="+mn-lt"/>
                <a:cs typeface="+mn-lt"/>
              </a:rPr>
              <a:t>Metrics Used</a:t>
            </a:r>
            <a:r>
              <a:rPr lang="en-US" dirty="0">
                <a:ea typeface="+mn-lt"/>
                <a:cs typeface="+mn-lt"/>
              </a:rPr>
              <a:t>:</a:t>
            </a:r>
          </a:p>
          <a:p>
            <a:r>
              <a:rPr lang="en-US" b="1" dirty="0">
                <a:ea typeface="+mn-lt"/>
                <a:cs typeface="+mn-lt"/>
              </a:rPr>
              <a:t>Accuracy</a:t>
            </a:r>
            <a:r>
              <a:rPr lang="en-US" dirty="0">
                <a:ea typeface="+mn-lt"/>
                <a:cs typeface="+mn-lt"/>
              </a:rPr>
              <a:t>: Measures overall correctness of predictions.</a:t>
            </a:r>
          </a:p>
          <a:p>
            <a:r>
              <a:rPr lang="en-US" b="1" dirty="0">
                <a:ea typeface="+mn-lt"/>
                <a:cs typeface="+mn-lt"/>
              </a:rPr>
              <a:t>Confusion Matrix</a:t>
            </a:r>
            <a:r>
              <a:rPr lang="en-US" dirty="0">
                <a:ea typeface="+mn-lt"/>
                <a:cs typeface="+mn-lt"/>
              </a:rPr>
              <a:t>: Provides insights into true positives, true negatives, false positives, and false negatives.</a:t>
            </a:r>
          </a:p>
          <a:p>
            <a:r>
              <a:rPr lang="en-US" b="1" dirty="0">
                <a:ea typeface="+mn-lt"/>
                <a:cs typeface="+mn-lt"/>
              </a:rPr>
              <a:t>Classification Report</a:t>
            </a:r>
            <a:r>
              <a:rPr lang="en-US" dirty="0">
                <a:ea typeface="+mn-lt"/>
                <a:cs typeface="+mn-lt"/>
              </a:rPr>
              <a:t>: Includes precision, recall, and F1-score for both classes.</a:t>
            </a:r>
            <a:endParaRPr lang="en-US">
              <a:ea typeface="Calibri"/>
              <a:cs typeface="Calibri"/>
            </a:endParaRPr>
          </a:p>
          <a:p>
            <a:r>
              <a:rPr lang="en-US" b="1" dirty="0">
                <a:ea typeface="+mn-lt"/>
                <a:cs typeface="+mn-lt"/>
              </a:rPr>
              <a:t>Purpose of Metrics</a:t>
            </a:r>
            <a:r>
              <a:rPr lang="en-US" dirty="0">
                <a:ea typeface="+mn-lt"/>
                <a:cs typeface="+mn-lt"/>
              </a:rPr>
              <a:t>:</a:t>
            </a:r>
          </a:p>
          <a:p>
            <a:r>
              <a:rPr lang="en-US" dirty="0">
                <a:ea typeface="+mn-lt"/>
                <a:cs typeface="+mn-lt"/>
              </a:rPr>
              <a:t>Focuses on precision and recall to evaluate performance on the minority (fraudulent) class.</a:t>
            </a:r>
            <a:endParaRPr lang="en-US" dirty="0"/>
          </a:p>
          <a:p>
            <a:r>
              <a:rPr lang="en-US" b="1" dirty="0"/>
              <a:t>Grid Search Insights</a:t>
            </a:r>
            <a:endParaRPr lang="en-US">
              <a:ea typeface="Calibri"/>
              <a:cs typeface="Calibri"/>
            </a:endParaRPr>
          </a:p>
          <a:p>
            <a:r>
              <a:rPr lang="en-US" b="1" dirty="0">
                <a:ea typeface="+mn-lt"/>
                <a:cs typeface="+mn-lt"/>
              </a:rPr>
              <a:t>Optimal Model Selection</a:t>
            </a:r>
            <a:r>
              <a:rPr lang="en-US" dirty="0">
                <a:ea typeface="+mn-lt"/>
                <a:cs typeface="+mn-lt"/>
              </a:rPr>
              <a:t>:</a:t>
            </a:r>
          </a:p>
          <a:p>
            <a:r>
              <a:rPr lang="en-US" dirty="0">
                <a:ea typeface="+mn-lt"/>
                <a:cs typeface="+mn-lt"/>
              </a:rPr>
              <a:t>Automatically selects the best Logistic Regression model based on the performance during cross-validation.</a:t>
            </a:r>
          </a:p>
          <a:p>
            <a:r>
              <a:rPr lang="en-US" dirty="0">
                <a:ea typeface="+mn-lt"/>
                <a:cs typeface="+mn-lt"/>
              </a:rPr>
              <a:t>Trained with up to 1,000 iterations for convergence.</a:t>
            </a:r>
            <a:endParaRPr lang="en-US" dirty="0"/>
          </a:p>
          <a:p>
            <a:r>
              <a:rPr lang="en-US" b="1" dirty="0"/>
              <a:t>Computational Efficiency</a:t>
            </a:r>
            <a:endParaRPr lang="en-US" dirty="0">
              <a:ea typeface="Calibri"/>
              <a:cs typeface="Calibri"/>
            </a:endParaRPr>
          </a:p>
          <a:p>
            <a:r>
              <a:rPr lang="en-US" b="1" dirty="0">
                <a:ea typeface="+mn-lt"/>
                <a:cs typeface="+mn-lt"/>
              </a:rPr>
              <a:t>Parallel Processing</a:t>
            </a:r>
            <a:r>
              <a:rPr lang="en-US" dirty="0">
                <a:ea typeface="+mn-lt"/>
                <a:cs typeface="+mn-lt"/>
              </a:rPr>
              <a:t>: Utilized all available cores (</a:t>
            </a:r>
            <a:r>
              <a:rPr lang="en-US" dirty="0" err="1">
                <a:latin typeface="Consolas"/>
              </a:rPr>
              <a:t>n_jobs</a:t>
            </a:r>
            <a:r>
              <a:rPr lang="en-US" dirty="0">
                <a:latin typeface="Consolas"/>
              </a:rPr>
              <a:t>=-1</a:t>
            </a:r>
            <a:r>
              <a:rPr lang="en-US" dirty="0">
                <a:ea typeface="+mn-lt"/>
                <a:cs typeface="+mn-lt"/>
              </a:rPr>
              <a:t>) for faster hyperparameter tuning.</a:t>
            </a:r>
            <a:endParaRPr lang="en-US" dirty="0"/>
          </a:p>
          <a:p>
            <a:endParaRPr lang="en-US" dirty="0">
              <a:ea typeface="Calibri"/>
              <a:cs typeface="Calibri"/>
            </a:endParaRPr>
          </a:p>
        </p:txBody>
      </p:sp>
    </p:spTree>
    <p:extLst>
      <p:ext uri="{BB962C8B-B14F-4D97-AF65-F5344CB8AC3E}">
        <p14:creationId xmlns:p14="http://schemas.microsoft.com/office/powerpoint/2010/main" val="253451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7373-56E7-E1B3-0296-6EEEAF5D7624}"/>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Stacking Classifier</a:t>
            </a:r>
          </a:p>
        </p:txBody>
      </p:sp>
      <p:pic>
        <p:nvPicPr>
          <p:cNvPr id="9" name="Content Placeholder 8" descr="A screenshot of a computer program&#10;&#10;Description automatically generated">
            <a:extLst>
              <a:ext uri="{FF2B5EF4-FFF2-40B4-BE49-F238E27FC236}">
                <a16:creationId xmlns:a16="http://schemas.microsoft.com/office/drawing/2014/main" id="{4834992F-9950-9F60-8463-A059F3404FE4}"/>
              </a:ext>
            </a:extLst>
          </p:cNvPr>
          <p:cNvPicPr>
            <a:picLocks noGrp="1" noChangeAspect="1"/>
          </p:cNvPicPr>
          <p:nvPr>
            <p:ph sz="half" idx="1"/>
          </p:nvPr>
        </p:nvPicPr>
        <p:blipFill>
          <a:blip r:embed="rId2"/>
          <a:stretch>
            <a:fillRect/>
          </a:stretch>
        </p:blipFill>
        <p:spPr>
          <a:xfrm>
            <a:off x="457200" y="1349217"/>
            <a:ext cx="4038600" cy="3394141"/>
          </a:xfrm>
        </p:spPr>
      </p:pic>
      <p:pic>
        <p:nvPicPr>
          <p:cNvPr id="5" name="Content Placeholder 4">
            <a:extLst>
              <a:ext uri="{FF2B5EF4-FFF2-40B4-BE49-F238E27FC236}">
                <a16:creationId xmlns:a16="http://schemas.microsoft.com/office/drawing/2014/main" id="{75ED8C03-4AD7-E0C8-96DB-4C6F926FEDA5}"/>
              </a:ext>
            </a:extLst>
          </p:cNvPr>
          <p:cNvPicPr>
            <a:picLocks noGrp="1" noChangeAspect="1"/>
          </p:cNvPicPr>
          <p:nvPr>
            <p:ph sz="half" idx="2"/>
          </p:nvPr>
        </p:nvPicPr>
        <p:blipFill>
          <a:blip r:embed="rId3"/>
          <a:stretch>
            <a:fillRect/>
          </a:stretch>
        </p:blipFill>
        <p:spPr>
          <a:xfrm>
            <a:off x="4648200" y="1514432"/>
            <a:ext cx="4038600" cy="3047382"/>
          </a:xfrm>
        </p:spPr>
      </p:pic>
    </p:spTree>
    <p:extLst>
      <p:ext uri="{BB962C8B-B14F-4D97-AF65-F5344CB8AC3E}">
        <p14:creationId xmlns:p14="http://schemas.microsoft.com/office/powerpoint/2010/main" val="397758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4C55-1C3E-035F-EC12-2311C3020CAD}"/>
              </a:ext>
            </a:extLst>
          </p:cNvPr>
          <p:cNvSpPr>
            <a:spLocks noGrp="1"/>
          </p:cNvSpPr>
          <p:nvPr>
            <p:ph type="title"/>
          </p:nvPr>
        </p:nvSpPr>
        <p:spPr/>
        <p:txBody>
          <a:bodyPr>
            <a:normAutofit fontScale="90000"/>
          </a:bodyPr>
          <a:lstStyle/>
          <a:p>
            <a:r>
              <a:rPr lang="en-US" dirty="0">
                <a:ea typeface="Calibri"/>
                <a:cs typeface="Calibri"/>
              </a:rPr>
              <a:t>Key Insights from stacking classifier</a:t>
            </a:r>
            <a:endParaRPr lang="en-US" dirty="0"/>
          </a:p>
        </p:txBody>
      </p:sp>
      <p:sp>
        <p:nvSpPr>
          <p:cNvPr id="3" name="Content Placeholder 2">
            <a:extLst>
              <a:ext uri="{FF2B5EF4-FFF2-40B4-BE49-F238E27FC236}">
                <a16:creationId xmlns:a16="http://schemas.microsoft.com/office/drawing/2014/main" id="{1EE763C0-FBA8-BF56-B952-7A06F22726CB}"/>
              </a:ext>
            </a:extLst>
          </p:cNvPr>
          <p:cNvSpPr>
            <a:spLocks noGrp="1"/>
          </p:cNvSpPr>
          <p:nvPr>
            <p:ph idx="1"/>
          </p:nvPr>
        </p:nvSpPr>
        <p:spPr>
          <a:xfrm>
            <a:off x="457200" y="1324429"/>
            <a:ext cx="8229600" cy="3270194"/>
          </a:xfrm>
        </p:spPr>
        <p:txBody>
          <a:bodyPr vert="horz" lIns="91440" tIns="45720" rIns="91440" bIns="45720" rtlCol="0" anchor="t">
            <a:normAutofit fontScale="40000" lnSpcReduction="20000"/>
          </a:bodyPr>
          <a:lstStyle/>
          <a:p>
            <a:r>
              <a:rPr lang="en-US" b="1" dirty="0">
                <a:ea typeface="+mn-lt"/>
                <a:cs typeface="+mn-lt"/>
              </a:rPr>
              <a:t>Stacking Classifier</a:t>
            </a:r>
            <a:r>
              <a:rPr lang="en-US" dirty="0">
                <a:ea typeface="+mn-lt"/>
                <a:cs typeface="+mn-lt"/>
              </a:rPr>
              <a:t>: Combines predictions from multiple base models to improve classification performance using a meta-model for final predictions.</a:t>
            </a:r>
            <a:endParaRPr lang="en-US" dirty="0">
              <a:ea typeface="Calibri"/>
              <a:cs typeface="Calibri"/>
            </a:endParaRPr>
          </a:p>
          <a:p>
            <a:r>
              <a:rPr lang="en-US" b="1" dirty="0">
                <a:ea typeface="+mn-lt"/>
                <a:cs typeface="+mn-lt"/>
              </a:rPr>
              <a:t>Random Forest Classifier</a:t>
            </a:r>
            <a:r>
              <a:rPr lang="en-US" dirty="0">
                <a:ea typeface="+mn-lt"/>
                <a:cs typeface="+mn-lt"/>
              </a:rPr>
              <a:t>:</a:t>
            </a:r>
            <a:endParaRPr lang="en-US" dirty="0"/>
          </a:p>
          <a:p>
            <a:pPr lvl="1"/>
            <a:r>
              <a:rPr lang="en-US" dirty="0">
                <a:ea typeface="+mn-lt"/>
                <a:cs typeface="+mn-lt"/>
              </a:rPr>
              <a:t>Number of Estimators: 100</a:t>
            </a:r>
            <a:endParaRPr lang="en-US" dirty="0"/>
          </a:p>
          <a:p>
            <a:pPr lvl="1"/>
            <a:r>
              <a:rPr lang="en-US" dirty="0">
                <a:ea typeface="+mn-lt"/>
                <a:cs typeface="+mn-lt"/>
              </a:rPr>
              <a:t>Random State: 42 (for reproducibility)</a:t>
            </a:r>
            <a:endParaRPr lang="en-US" dirty="0"/>
          </a:p>
          <a:p>
            <a:r>
              <a:rPr lang="en-US" b="1" dirty="0">
                <a:ea typeface="+mn-lt"/>
                <a:cs typeface="+mn-lt"/>
              </a:rPr>
              <a:t>Logistic Regression</a:t>
            </a:r>
            <a:r>
              <a:rPr lang="en-US" dirty="0">
                <a:ea typeface="+mn-lt"/>
                <a:cs typeface="+mn-lt"/>
              </a:rPr>
              <a:t>:</a:t>
            </a:r>
            <a:endParaRPr lang="en-US" dirty="0"/>
          </a:p>
          <a:p>
            <a:pPr lvl="1"/>
            <a:r>
              <a:rPr lang="en-US" dirty="0">
                <a:ea typeface="+mn-lt"/>
                <a:cs typeface="+mn-lt"/>
              </a:rPr>
              <a:t>Maximum Iterations: 1,000</a:t>
            </a:r>
            <a:endParaRPr lang="en-US" dirty="0"/>
          </a:p>
          <a:p>
            <a:pPr lvl="1"/>
            <a:r>
              <a:rPr lang="en-US" dirty="0">
                <a:ea typeface="+mn-lt"/>
                <a:cs typeface="+mn-lt"/>
              </a:rPr>
              <a:t>Class Weight: Balanced (to address class imbalance)</a:t>
            </a:r>
            <a:endParaRPr lang="en-US" dirty="0"/>
          </a:p>
          <a:p>
            <a:r>
              <a:rPr lang="en-US" b="1" dirty="0">
                <a:ea typeface="+mn-lt"/>
                <a:cs typeface="+mn-lt"/>
              </a:rPr>
              <a:t>XG Boost Classifier</a:t>
            </a:r>
            <a:r>
              <a:rPr lang="en-US" dirty="0">
                <a:ea typeface="+mn-lt"/>
                <a:cs typeface="+mn-lt"/>
              </a:rPr>
              <a:t>:</a:t>
            </a:r>
            <a:endParaRPr lang="en-US" dirty="0"/>
          </a:p>
          <a:p>
            <a:pPr lvl="1"/>
            <a:r>
              <a:rPr lang="en-US" dirty="0">
                <a:ea typeface="+mn-lt"/>
                <a:cs typeface="+mn-lt"/>
              </a:rPr>
              <a:t>Number of Estimators: 50</a:t>
            </a:r>
            <a:endParaRPr lang="en-US" dirty="0"/>
          </a:p>
          <a:p>
            <a:pPr lvl="1"/>
            <a:r>
              <a:rPr lang="en-US" dirty="0">
                <a:ea typeface="+mn-lt"/>
                <a:cs typeface="+mn-lt"/>
              </a:rPr>
              <a:t>Eval Metric: Log Loss</a:t>
            </a:r>
            <a:endParaRPr lang="en-US" dirty="0"/>
          </a:p>
          <a:p>
            <a:pPr lvl="1"/>
            <a:r>
              <a:rPr lang="en-US" dirty="0">
                <a:ea typeface="+mn-lt"/>
                <a:cs typeface="+mn-lt"/>
              </a:rPr>
              <a:t>Random State: 42</a:t>
            </a:r>
            <a:endParaRPr lang="en-US" dirty="0"/>
          </a:p>
          <a:p>
            <a:r>
              <a:rPr lang="en-US" b="1" dirty="0">
                <a:ea typeface="+mn-lt"/>
                <a:cs typeface="+mn-lt"/>
              </a:rPr>
              <a:t>Logistic Regression</a:t>
            </a:r>
            <a:r>
              <a:rPr lang="en-US" dirty="0">
                <a:ea typeface="+mn-lt"/>
                <a:cs typeface="+mn-lt"/>
              </a:rPr>
              <a:t>:</a:t>
            </a:r>
            <a:endParaRPr lang="en-US" dirty="0"/>
          </a:p>
          <a:p>
            <a:pPr lvl="1"/>
            <a:r>
              <a:rPr lang="en-US" dirty="0">
                <a:ea typeface="+mn-lt"/>
                <a:cs typeface="+mn-lt"/>
              </a:rPr>
              <a:t>Serves as the final estimator to combine predictions from base models.</a:t>
            </a:r>
            <a:endParaRPr lang="en-US" dirty="0"/>
          </a:p>
          <a:p>
            <a:pPr lvl="1"/>
            <a:r>
              <a:rPr lang="en-US" b="1" dirty="0"/>
              <a:t>Cross-Validation</a:t>
            </a:r>
            <a:endParaRPr lang="en-US" dirty="0"/>
          </a:p>
          <a:p>
            <a:r>
              <a:rPr lang="en-US" b="1" dirty="0">
                <a:ea typeface="+mn-lt"/>
                <a:cs typeface="+mn-lt"/>
              </a:rPr>
              <a:t>3-Fold Cross-Validation</a:t>
            </a:r>
            <a:r>
              <a:rPr lang="en-US" dirty="0">
                <a:ea typeface="+mn-lt"/>
                <a:cs typeface="+mn-lt"/>
              </a:rPr>
              <a:t>: Used to train the meta-model, ensuring robust evaluation and reducing overfitting.</a:t>
            </a:r>
            <a:endParaRPr lang="en-US" dirty="0"/>
          </a:p>
          <a:p>
            <a:endParaRPr lang="en-US" dirty="0">
              <a:ea typeface="Calibri"/>
              <a:cs typeface="Calibri"/>
            </a:endParaRPr>
          </a:p>
        </p:txBody>
      </p:sp>
    </p:spTree>
    <p:extLst>
      <p:ext uri="{BB962C8B-B14F-4D97-AF65-F5344CB8AC3E}">
        <p14:creationId xmlns:p14="http://schemas.microsoft.com/office/powerpoint/2010/main" val="2374705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547D-79CD-8FEE-BC3F-776AA49AB435}"/>
              </a:ext>
            </a:extLst>
          </p:cNvPr>
          <p:cNvSpPr>
            <a:spLocks noGrp="1"/>
          </p:cNvSpPr>
          <p:nvPr>
            <p:ph type="title"/>
          </p:nvPr>
        </p:nvSpPr>
        <p:spPr>
          <a:xfrm>
            <a:off x="457200" y="261773"/>
            <a:ext cx="8229600" cy="1035951"/>
          </a:xfrm>
        </p:spPr>
        <p:txBody>
          <a:bodyPr>
            <a:normAutofit/>
          </a:bodyPr>
          <a:lstStyle/>
          <a:p>
            <a:r>
              <a:rPr lang="en-US" dirty="0">
                <a:ea typeface="Calibri"/>
                <a:cs typeface="Calibri"/>
              </a:rPr>
              <a:t>Challenges Faced By SMOTE</a:t>
            </a:r>
            <a:endParaRPr lang="en-US" dirty="0"/>
          </a:p>
        </p:txBody>
      </p:sp>
      <p:sp>
        <p:nvSpPr>
          <p:cNvPr id="3" name="Content Placeholder 2">
            <a:extLst>
              <a:ext uri="{FF2B5EF4-FFF2-40B4-BE49-F238E27FC236}">
                <a16:creationId xmlns:a16="http://schemas.microsoft.com/office/drawing/2014/main" id="{F590E033-8185-489E-D232-CCD111EF5DB0}"/>
              </a:ext>
            </a:extLst>
          </p:cNvPr>
          <p:cNvSpPr>
            <a:spLocks noGrp="1"/>
          </p:cNvSpPr>
          <p:nvPr>
            <p:ph idx="1"/>
          </p:nvPr>
        </p:nvSpPr>
        <p:spPr>
          <a:xfrm>
            <a:off x="73479" y="1079501"/>
            <a:ext cx="8980713" cy="3923336"/>
          </a:xfrm>
        </p:spPr>
        <p:txBody>
          <a:bodyPr vert="horz" lIns="91440" tIns="45720" rIns="91440" bIns="45720" rtlCol="0" anchor="t">
            <a:normAutofit fontScale="47500" lnSpcReduction="20000"/>
          </a:bodyPr>
          <a:lstStyle/>
          <a:p>
            <a:r>
              <a:rPr lang="en-US" b="1" dirty="0">
                <a:ea typeface="+mn-lt"/>
                <a:cs typeface="+mn-lt"/>
              </a:rPr>
              <a:t>Prevent Overfitting</a:t>
            </a:r>
            <a:r>
              <a:rPr lang="en-US" dirty="0">
                <a:ea typeface="+mn-lt"/>
                <a:cs typeface="+mn-lt"/>
              </a:rPr>
              <a:t>:</a:t>
            </a:r>
            <a:endParaRPr lang="en-US" dirty="0">
              <a:ea typeface="Calibri"/>
              <a:cs typeface="Calibri"/>
            </a:endParaRPr>
          </a:p>
          <a:p>
            <a:r>
              <a:rPr lang="en-US" dirty="0">
                <a:ea typeface="+mn-lt"/>
                <a:cs typeface="+mn-lt"/>
              </a:rPr>
              <a:t>While SMOTE (Synthetic Minority Oversampling Technique) helps balance the dataset by generating synthetic samples for the minority class, it can also lead to an </a:t>
            </a:r>
            <a:r>
              <a:rPr lang="en-US" b="1" dirty="0">
                <a:ea typeface="+mn-lt"/>
                <a:cs typeface="+mn-lt"/>
              </a:rPr>
              <a:t>artificially large dataset</a:t>
            </a:r>
            <a:r>
              <a:rPr lang="en-US" dirty="0">
                <a:ea typeface="+mn-lt"/>
                <a:cs typeface="+mn-lt"/>
              </a:rPr>
              <a:t>.</a:t>
            </a:r>
            <a:endParaRPr lang="en-US"/>
          </a:p>
          <a:p>
            <a:r>
              <a:rPr lang="en-US" dirty="0">
                <a:ea typeface="+mn-lt"/>
                <a:cs typeface="+mn-lt"/>
              </a:rPr>
              <a:t>A larger dataset might make some machine learning algorithms computationally expensive and more prone to overfitting, especially for models sensitive to data size.</a:t>
            </a:r>
            <a:endParaRPr lang="en-US"/>
          </a:p>
          <a:p>
            <a:r>
              <a:rPr lang="en-US" b="1" dirty="0">
                <a:ea typeface="+mn-lt"/>
                <a:cs typeface="+mn-lt"/>
              </a:rPr>
              <a:t>Memory and Computational Efficiency</a:t>
            </a:r>
            <a:r>
              <a:rPr lang="en-US" dirty="0">
                <a:ea typeface="+mn-lt"/>
                <a:cs typeface="+mn-lt"/>
              </a:rPr>
              <a:t>:</a:t>
            </a:r>
            <a:endParaRPr lang="en-US"/>
          </a:p>
          <a:p>
            <a:r>
              <a:rPr lang="en-US" dirty="0">
                <a:ea typeface="+mn-lt"/>
                <a:cs typeface="+mn-lt"/>
              </a:rPr>
              <a:t>Down sampling the dataset reduces its size, making it easier to fit models without excessive computational overhead or memory issues, particularly when working with limited hardware resources.</a:t>
            </a:r>
            <a:endParaRPr lang="en-US"/>
          </a:p>
          <a:p>
            <a:r>
              <a:rPr lang="en-US" b="1" dirty="0">
                <a:ea typeface="+mn-lt"/>
                <a:cs typeface="+mn-lt"/>
              </a:rPr>
              <a:t>Creating a Balanced Subset</a:t>
            </a:r>
            <a:r>
              <a:rPr lang="en-US" dirty="0">
                <a:ea typeface="+mn-lt"/>
                <a:cs typeface="+mn-lt"/>
              </a:rPr>
              <a:t>:</a:t>
            </a:r>
            <a:endParaRPr lang="en-US"/>
          </a:p>
          <a:p>
            <a:r>
              <a:rPr lang="en-US" dirty="0">
                <a:ea typeface="+mn-lt"/>
                <a:cs typeface="+mn-lt"/>
              </a:rPr>
              <a:t>SMOTE creates synthetic samples for the minority class. Down sampling can be used afterward to create a </a:t>
            </a:r>
            <a:r>
              <a:rPr lang="en-US" b="1" dirty="0">
                <a:ea typeface="+mn-lt"/>
                <a:cs typeface="+mn-lt"/>
              </a:rPr>
              <a:t>smaller, balanced subset</a:t>
            </a:r>
            <a:r>
              <a:rPr lang="en-US" dirty="0">
                <a:ea typeface="+mn-lt"/>
                <a:cs typeface="+mn-lt"/>
              </a:rPr>
              <a:t> of the data for training while maintaining the class distribution.</a:t>
            </a:r>
            <a:endParaRPr lang="en-US"/>
          </a:p>
          <a:p>
            <a:r>
              <a:rPr lang="en-US" b="1" dirty="0">
                <a:ea typeface="+mn-lt"/>
                <a:cs typeface="+mn-lt"/>
              </a:rPr>
              <a:t>Ensure Realistic Distribution</a:t>
            </a:r>
            <a:r>
              <a:rPr lang="en-US" dirty="0">
                <a:ea typeface="+mn-lt"/>
                <a:cs typeface="+mn-lt"/>
              </a:rPr>
              <a:t>:</a:t>
            </a:r>
            <a:endParaRPr lang="en-US"/>
          </a:p>
          <a:p>
            <a:r>
              <a:rPr lang="en-US" dirty="0">
                <a:ea typeface="+mn-lt"/>
                <a:cs typeface="+mn-lt"/>
              </a:rPr>
              <a:t>In some cases, down sampling is applied to balance out the dataset in a controlled manner, preventing the dominance of synthetic samples introduced by SMOTE.</a:t>
            </a:r>
            <a:endParaRPr lang="en-US" dirty="0"/>
          </a:p>
          <a:p>
            <a:endParaRPr lang="en-US" dirty="0">
              <a:ea typeface="Calibri"/>
              <a:cs typeface="Calibri"/>
            </a:endParaRPr>
          </a:p>
        </p:txBody>
      </p:sp>
    </p:spTree>
    <p:extLst>
      <p:ext uri="{BB962C8B-B14F-4D97-AF65-F5344CB8AC3E}">
        <p14:creationId xmlns:p14="http://schemas.microsoft.com/office/powerpoint/2010/main" val="3401661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2B84-4C17-D419-B027-C428359159FF}"/>
              </a:ext>
            </a:extLst>
          </p:cNvPr>
          <p:cNvSpPr>
            <a:spLocks noGrp="1"/>
          </p:cNvSpPr>
          <p:nvPr>
            <p:ph type="title"/>
          </p:nvPr>
        </p:nvSpPr>
        <p:spPr/>
        <p:txBody>
          <a:bodyPr>
            <a:normAutofit fontScale="90000"/>
          </a:bodyPr>
          <a:lstStyle/>
          <a:p>
            <a:r>
              <a:rPr lang="en-US" dirty="0">
                <a:ea typeface="Calibri"/>
                <a:cs typeface="Calibri"/>
              </a:rPr>
              <a:t>Limitations From Literature Review :</a:t>
            </a:r>
          </a:p>
        </p:txBody>
      </p:sp>
      <p:sp>
        <p:nvSpPr>
          <p:cNvPr id="3" name="Content Placeholder 2">
            <a:extLst>
              <a:ext uri="{FF2B5EF4-FFF2-40B4-BE49-F238E27FC236}">
                <a16:creationId xmlns:a16="http://schemas.microsoft.com/office/drawing/2014/main" id="{BA829984-AB7E-F4F5-6D29-93C7FAC4E34A}"/>
              </a:ext>
            </a:extLst>
          </p:cNvPr>
          <p:cNvSpPr>
            <a:spLocks noGrp="1"/>
          </p:cNvSpPr>
          <p:nvPr>
            <p:ph idx="1"/>
          </p:nvPr>
        </p:nvSpPr>
        <p:spPr>
          <a:xfrm>
            <a:off x="457200" y="1283608"/>
            <a:ext cx="8222274" cy="3340323"/>
          </a:xfrm>
        </p:spPr>
        <p:txBody>
          <a:bodyPr vert="horz" lIns="91440" tIns="45720" rIns="91440" bIns="45720" rtlCol="0" anchor="t">
            <a:normAutofit fontScale="40000" lnSpcReduction="20000"/>
          </a:bodyPr>
          <a:lstStyle/>
          <a:p>
            <a:r>
              <a:rPr lang="en-US" b="1" dirty="0">
                <a:ea typeface="+mn-lt"/>
                <a:cs typeface="+mn-lt"/>
              </a:rPr>
              <a:t>Synthetic Data Overfitting</a:t>
            </a:r>
            <a:r>
              <a:rPr lang="en-US" dirty="0">
                <a:ea typeface="+mn-lt"/>
                <a:cs typeface="+mn-lt"/>
              </a:rPr>
              <a:t>:</a:t>
            </a:r>
            <a:endParaRPr lang="en-US" dirty="0">
              <a:ea typeface="Calibri"/>
              <a:cs typeface="Calibri"/>
            </a:endParaRPr>
          </a:p>
          <a:p>
            <a:r>
              <a:rPr lang="en-US" dirty="0">
                <a:ea typeface="+mn-lt"/>
                <a:cs typeface="+mn-lt"/>
              </a:rPr>
              <a:t>SMOTE generates synthetic samples by interpolating between existing minority class instances, which may lead to overfitting as the model starts learning artificial patterns instead of real-world ones[1].</a:t>
            </a:r>
            <a:endParaRPr lang="en-US" dirty="0"/>
          </a:p>
          <a:p>
            <a:r>
              <a:rPr lang="en-US" b="1" dirty="0">
                <a:ea typeface="+mn-lt"/>
                <a:cs typeface="+mn-lt"/>
              </a:rPr>
              <a:t>Distorted Correlations</a:t>
            </a:r>
            <a:r>
              <a:rPr lang="en-US" dirty="0">
                <a:ea typeface="+mn-lt"/>
                <a:cs typeface="+mn-lt"/>
              </a:rPr>
              <a:t>:</a:t>
            </a:r>
            <a:endParaRPr lang="en-US" dirty="0"/>
          </a:p>
          <a:p>
            <a:r>
              <a:rPr lang="en-US" dirty="0">
                <a:ea typeface="+mn-lt"/>
                <a:cs typeface="+mn-lt"/>
              </a:rPr>
              <a:t>The synthetic data generated by SMOTE might distort the true relationships between features, particularly in high-dimensional datasets, leading to suboptimal model performance.</a:t>
            </a:r>
            <a:endParaRPr lang="en-US" dirty="0"/>
          </a:p>
          <a:p>
            <a:r>
              <a:rPr lang="en-US" b="1" dirty="0">
                <a:ea typeface="+mn-lt"/>
                <a:cs typeface="+mn-lt"/>
              </a:rPr>
              <a:t>Increased Dataset Size</a:t>
            </a:r>
            <a:r>
              <a:rPr lang="en-US" dirty="0">
                <a:ea typeface="+mn-lt"/>
                <a:cs typeface="+mn-lt"/>
              </a:rPr>
              <a:t>:</a:t>
            </a:r>
            <a:endParaRPr lang="en-US" dirty="0"/>
          </a:p>
          <a:p>
            <a:r>
              <a:rPr lang="en-US" dirty="0">
                <a:ea typeface="+mn-lt"/>
                <a:cs typeface="+mn-lt"/>
              </a:rPr>
              <a:t>Applying SMOTE significantly increases the size of the dataset, which can result in higher computational costs and longer training times.</a:t>
            </a:r>
            <a:endParaRPr lang="en-US" dirty="0"/>
          </a:p>
          <a:p>
            <a:r>
              <a:rPr lang="en-US" b="1" dirty="0">
                <a:ea typeface="+mn-lt"/>
                <a:cs typeface="+mn-lt"/>
              </a:rPr>
              <a:t>Not Suitable for All Algorithms</a:t>
            </a:r>
            <a:r>
              <a:rPr lang="en-US" dirty="0">
                <a:ea typeface="+mn-lt"/>
                <a:cs typeface="+mn-lt"/>
              </a:rPr>
              <a:t>:</a:t>
            </a:r>
            <a:endParaRPr lang="en-US" dirty="0"/>
          </a:p>
          <a:p>
            <a:r>
              <a:rPr lang="en-US" dirty="0">
                <a:ea typeface="+mn-lt"/>
                <a:cs typeface="+mn-lt"/>
              </a:rPr>
              <a:t>Some algorithms, especially distance-based ones like K-Nearest Neighbors, may perform poorly with SMOTE-generated data due to changes in the feature space.</a:t>
            </a:r>
            <a:endParaRPr lang="en-US" dirty="0"/>
          </a:p>
          <a:p>
            <a:r>
              <a:rPr lang="en-US" b="1" dirty="0">
                <a:ea typeface="+mn-lt"/>
                <a:cs typeface="+mn-lt"/>
              </a:rPr>
              <a:t>Potential for Noise Introduction</a:t>
            </a:r>
            <a:r>
              <a:rPr lang="en-US" dirty="0">
                <a:ea typeface="+mn-lt"/>
                <a:cs typeface="+mn-lt"/>
              </a:rPr>
              <a:t>:</a:t>
            </a:r>
            <a:endParaRPr lang="en-US" dirty="0"/>
          </a:p>
          <a:p>
            <a:r>
              <a:rPr lang="en-US" dirty="0">
                <a:ea typeface="+mn-lt"/>
                <a:cs typeface="+mn-lt"/>
              </a:rPr>
              <a:t>Synthetic samples created by SMOTE may introduce noise, particularly when there are outliers or misclassified points in the original minority class[1].</a:t>
            </a:r>
            <a:endParaRPr lang="en-US" dirty="0"/>
          </a:p>
          <a:p>
            <a:r>
              <a:rPr lang="en-US" dirty="0">
                <a:ea typeface="+mn-lt"/>
                <a:cs typeface="+mn-lt"/>
              </a:rPr>
              <a:t>These limitations highlight the challenges of using SMOTE and the importance of combining it with other techniques, such as down sampling, to achieve better fraud detection performance.</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99057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a:t>
            </a:r>
            <a:endParaRPr/>
          </a:p>
        </p:txBody>
      </p:sp>
      <p:sp>
        <p:nvSpPr>
          <p:cNvPr id="68" name="Google Shape;68;p15"/>
          <p:cNvSpPr txBox="1">
            <a:spLocks noGrp="1"/>
          </p:cNvSpPr>
          <p:nvPr>
            <p:ph type="body" idx="1"/>
          </p:nvPr>
        </p:nvSpPr>
        <p:spPr>
          <a:prstGeom prst="rect">
            <a:avLst/>
          </a:prstGeom>
        </p:spPr>
        <p:txBody>
          <a:bodyPr spcFirstLastPara="1" vert="horz" wrap="square" lIns="91425" tIns="91425" rIns="91425" bIns="91425" rtlCol="0" anchor="t" anchorCtr="0">
            <a:noAutofit/>
          </a:bodyPr>
          <a:lstStyle/>
          <a:p>
            <a:pPr marL="457200" lvl="0" indent="-342900" algn="l" rtl="0">
              <a:spcBef>
                <a:spcPts val="0"/>
              </a:spcBef>
              <a:spcAft>
                <a:spcPts val="0"/>
              </a:spcAft>
              <a:buSzPts val="1800"/>
              <a:buChar char="●"/>
            </a:pPr>
            <a:r>
              <a:rPr lang="en-GB" sz="1800"/>
              <a:t>This project focuses on exploring and analysing a dataset related to fraud detection in financial transactions. </a:t>
            </a:r>
            <a:endParaRPr lang="en-US" sz="1800">
              <a:ea typeface="Calibri"/>
              <a:cs typeface="Calibri"/>
            </a:endParaRPr>
          </a:p>
          <a:p>
            <a:pPr marL="457200" lvl="0" indent="-342900" algn="l" rtl="0">
              <a:spcBef>
                <a:spcPts val="0"/>
              </a:spcBef>
              <a:spcAft>
                <a:spcPts val="0"/>
              </a:spcAft>
              <a:buSzPts val="1800"/>
              <a:buChar char="●"/>
            </a:pPr>
            <a:r>
              <a:rPr lang="en-GB" sz="1800"/>
              <a:t>The goal is to gain insights into the characteristics and patterns associated with fraudulent activities. </a:t>
            </a:r>
            <a:endParaRPr sz="1800">
              <a:ea typeface="Calibri"/>
              <a:cs typeface="Calibri"/>
            </a:endParaRPr>
          </a:p>
          <a:p>
            <a:pPr marL="457200" lvl="0" indent="-342900" algn="l" rtl="0">
              <a:spcBef>
                <a:spcPts val="0"/>
              </a:spcBef>
              <a:spcAft>
                <a:spcPts val="0"/>
              </a:spcAft>
              <a:buSzPts val="1800"/>
              <a:buChar char="●"/>
            </a:pPr>
            <a:r>
              <a:rPr lang="en-GB" sz="1800"/>
              <a:t>Understanding these patterns is crucial for improving fraud detection systems and preventing financial losses. </a:t>
            </a:r>
            <a:endParaRPr sz="1800">
              <a:ea typeface="Calibri"/>
              <a:cs typeface="Calibri"/>
            </a:endParaRPr>
          </a:p>
          <a:p>
            <a:pPr marL="457200" lvl="0" indent="-342900" algn="l" rtl="0">
              <a:spcBef>
                <a:spcPts val="0"/>
              </a:spcBef>
              <a:spcAft>
                <a:spcPts val="0"/>
              </a:spcAft>
              <a:buSzPts val="1800"/>
              <a:buChar char="●"/>
            </a:pPr>
            <a:r>
              <a:rPr lang="en-GB" sz="1800"/>
              <a:t>This project was chosen to enhance our knowledge of fraud patterns and to develop robust models for detecting fraudulent transactions.</a:t>
            </a:r>
            <a:endParaRPr sz="1800">
              <a:ea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196D-B58F-D066-EAB2-AE856278C3DF}"/>
              </a:ext>
            </a:extLst>
          </p:cNvPr>
          <p:cNvSpPr>
            <a:spLocks noGrp="1"/>
          </p:cNvSpPr>
          <p:nvPr>
            <p:ph type="title"/>
          </p:nvPr>
        </p:nvSpPr>
        <p:spPr>
          <a:xfrm>
            <a:off x="457200" y="702644"/>
            <a:ext cx="8229600" cy="307429"/>
          </a:xfrm>
        </p:spPr>
        <p:txBody>
          <a:bodyPr>
            <a:normAutofit fontScale="90000"/>
          </a:bodyPr>
          <a:lstStyle/>
          <a:p>
            <a:r>
              <a:rPr lang="en-GB" sz="2800" dirty="0">
                <a:latin typeface="Arial"/>
                <a:cs typeface="Arial"/>
              </a:rPr>
              <a:t> Down Sampling</a:t>
            </a:r>
            <a:endParaRPr lang="en-US" dirty="0"/>
          </a:p>
        </p:txBody>
      </p:sp>
      <p:sp>
        <p:nvSpPr>
          <p:cNvPr id="3" name="Content Placeholder 2">
            <a:extLst>
              <a:ext uri="{FF2B5EF4-FFF2-40B4-BE49-F238E27FC236}">
                <a16:creationId xmlns:a16="http://schemas.microsoft.com/office/drawing/2014/main" id="{7015EEEB-09C2-FFF1-3B97-F48643535379}"/>
              </a:ext>
            </a:extLst>
          </p:cNvPr>
          <p:cNvSpPr>
            <a:spLocks noGrp="1"/>
          </p:cNvSpPr>
          <p:nvPr>
            <p:ph idx="1"/>
          </p:nvPr>
        </p:nvSpPr>
        <p:spPr>
          <a:xfrm>
            <a:off x="457200" y="1109138"/>
            <a:ext cx="8229600" cy="3649889"/>
          </a:xfrm>
        </p:spPr>
        <p:txBody>
          <a:bodyPr vert="horz" lIns="91440" tIns="45720" rIns="91440" bIns="45720" rtlCol="0" anchor="t">
            <a:normAutofit/>
          </a:bodyPr>
          <a:lstStyle/>
          <a:p>
            <a:pPr marL="457200" indent="-361950">
              <a:lnSpc>
                <a:spcPct val="114999"/>
              </a:lnSpc>
              <a:spcBef>
                <a:spcPts val="600"/>
              </a:spcBef>
              <a:buFont typeface="Arial,Sans-Serif"/>
              <a:buChar char="●"/>
            </a:pPr>
            <a:r>
              <a:rPr lang="en-GB" sz="1500">
                <a:solidFill>
                  <a:srgbClr val="1F1F1F"/>
                </a:solidFill>
                <a:highlight>
                  <a:srgbClr val="FFFFFF"/>
                </a:highlight>
                <a:latin typeface="Roboto"/>
                <a:ea typeface="Roboto"/>
                <a:cs typeface="Roboto"/>
              </a:rPr>
              <a:t>To address these issues, We have implemented different strategies:</a:t>
            </a:r>
            <a:endParaRPr lang="en-US" sz="1500">
              <a:latin typeface="Roboto"/>
              <a:ea typeface="Roboto"/>
              <a:cs typeface="Roboto"/>
            </a:endParaRPr>
          </a:p>
          <a:p>
            <a:pPr marL="457200" indent="-361950">
              <a:lnSpc>
                <a:spcPct val="114999"/>
              </a:lnSpc>
              <a:spcBef>
                <a:spcPts val="0"/>
              </a:spcBef>
              <a:buFont typeface="Arial,Sans-Serif"/>
              <a:buChar char="●"/>
            </a:pPr>
            <a:r>
              <a:rPr lang="en-GB" sz="1500">
                <a:solidFill>
                  <a:srgbClr val="1F1F1F"/>
                </a:solidFill>
                <a:highlight>
                  <a:srgbClr val="FFFFFF"/>
                </a:highlight>
                <a:latin typeface="Roboto"/>
                <a:ea typeface="Roboto"/>
                <a:cs typeface="Roboto"/>
              </a:rPr>
              <a:t>We separated the fraudulent transactions (</a:t>
            </a:r>
            <a:r>
              <a:rPr lang="en-GB" sz="1500" err="1">
                <a:solidFill>
                  <a:srgbClr val="1F1F1F"/>
                </a:solidFill>
                <a:highlight>
                  <a:srgbClr val="FFFFFF"/>
                </a:highlight>
                <a:latin typeface="Roboto"/>
                <a:ea typeface="Roboto"/>
                <a:cs typeface="Roboto"/>
              </a:rPr>
              <a:t>isFraud</a:t>
            </a:r>
            <a:r>
              <a:rPr lang="en-GB" sz="1500">
                <a:solidFill>
                  <a:srgbClr val="1F1F1F"/>
                </a:solidFill>
                <a:highlight>
                  <a:srgbClr val="FFFFFF"/>
                </a:highlight>
                <a:latin typeface="Roboto"/>
                <a:ea typeface="Roboto"/>
                <a:cs typeface="Roboto"/>
              </a:rPr>
              <a:t> = 1) from the non-fraudulent ones (</a:t>
            </a:r>
            <a:r>
              <a:rPr lang="en-GB" sz="1500" err="1">
                <a:solidFill>
                  <a:srgbClr val="1F1F1F"/>
                </a:solidFill>
                <a:highlight>
                  <a:srgbClr val="FFFFFF"/>
                </a:highlight>
                <a:latin typeface="Roboto"/>
                <a:ea typeface="Roboto"/>
                <a:cs typeface="Roboto"/>
              </a:rPr>
              <a:t>isFraud</a:t>
            </a:r>
            <a:r>
              <a:rPr lang="en-GB" sz="1500">
                <a:solidFill>
                  <a:srgbClr val="1F1F1F"/>
                </a:solidFill>
                <a:highlight>
                  <a:srgbClr val="FFFFFF"/>
                </a:highlight>
                <a:latin typeface="Roboto"/>
                <a:ea typeface="Roboto"/>
                <a:cs typeface="Roboto"/>
              </a:rPr>
              <a:t> = 0). Retained all fraudulent transactions to ensure the model has access to all positive examples.</a:t>
            </a:r>
            <a:endParaRPr lang="en-US" sz="1500">
              <a:solidFill>
                <a:srgbClr val="000000"/>
              </a:solidFill>
              <a:latin typeface="Roboto"/>
              <a:ea typeface="Roboto"/>
              <a:cs typeface="Roboto"/>
            </a:endParaRPr>
          </a:p>
          <a:p>
            <a:pPr marL="457200" indent="-361950">
              <a:lnSpc>
                <a:spcPct val="114999"/>
              </a:lnSpc>
              <a:spcBef>
                <a:spcPts val="0"/>
              </a:spcBef>
              <a:buFont typeface="Arial,Sans-Serif"/>
              <a:buChar char="●"/>
            </a:pPr>
            <a:r>
              <a:rPr lang="en-GB" sz="1500">
                <a:solidFill>
                  <a:srgbClr val="1F1F1F"/>
                </a:solidFill>
                <a:highlight>
                  <a:srgbClr val="FFFFFF"/>
                </a:highlight>
                <a:latin typeface="Roboto"/>
                <a:ea typeface="Roboto"/>
                <a:cs typeface="Roboto"/>
              </a:rPr>
              <a:t> From the non-fraudulent transactions, randomly selected a subset of 100,000 samples to balance the data and reduce the size of the dataset. Finally, combined the two subsets into a single dataset for analysis and </a:t>
            </a:r>
            <a:r>
              <a:rPr lang="en-GB" sz="1500" err="1">
                <a:solidFill>
                  <a:srgbClr val="1F1F1F"/>
                </a:solidFill>
                <a:highlight>
                  <a:srgbClr val="FFFFFF"/>
                </a:highlight>
                <a:latin typeface="Roboto"/>
                <a:ea typeface="Roboto"/>
                <a:cs typeface="Roboto"/>
              </a:rPr>
              <a:t>modeling</a:t>
            </a:r>
            <a:r>
              <a:rPr lang="en-GB" sz="1500">
                <a:solidFill>
                  <a:srgbClr val="1F1F1F"/>
                </a:solidFill>
                <a:highlight>
                  <a:srgbClr val="FFFFFF"/>
                </a:highlight>
                <a:latin typeface="Roboto"/>
                <a:ea typeface="Roboto"/>
                <a:cs typeface="Roboto"/>
              </a:rPr>
              <a:t>.</a:t>
            </a:r>
            <a:endParaRPr lang="en-US" sz="1500">
              <a:latin typeface="Roboto"/>
              <a:ea typeface="Roboto"/>
              <a:cs typeface="Roboto"/>
            </a:endParaRPr>
          </a:p>
          <a:p>
            <a:pPr marL="457200" indent="-361950">
              <a:lnSpc>
                <a:spcPct val="114999"/>
              </a:lnSpc>
              <a:spcBef>
                <a:spcPts val="0"/>
              </a:spcBef>
              <a:buFont typeface="Arial,Sans-Serif"/>
              <a:buChar char="●"/>
            </a:pPr>
            <a:r>
              <a:rPr lang="en-GB" sz="1500">
                <a:solidFill>
                  <a:srgbClr val="1F1F1F"/>
                </a:solidFill>
                <a:highlight>
                  <a:srgbClr val="FFFFFF"/>
                </a:highlight>
                <a:latin typeface="Roboto"/>
                <a:ea typeface="Roboto"/>
                <a:cs typeface="Roboto"/>
              </a:rPr>
              <a:t>Why? By reducing the majority class (non-fraudulent transactions), We ensured that the dataset was more balanced, which is crucial for detecting rare events like fraud. This also reduced the dataset size, allowing faster processing during model training and evaluation.</a:t>
            </a:r>
            <a:endParaRPr lang="en-US" sz="1500">
              <a:latin typeface="Roboto"/>
              <a:ea typeface="Roboto"/>
              <a:cs typeface="Roboto"/>
            </a:endParaRPr>
          </a:p>
          <a:p>
            <a:pPr marL="457200" indent="-361950">
              <a:lnSpc>
                <a:spcPct val="114999"/>
              </a:lnSpc>
              <a:spcBef>
                <a:spcPts val="0"/>
              </a:spcBef>
              <a:buFont typeface="Arial,Sans-Serif"/>
              <a:buChar char="●"/>
            </a:pPr>
            <a:r>
              <a:rPr lang="en-GB" sz="1500">
                <a:solidFill>
                  <a:srgbClr val="1F1F1F"/>
                </a:solidFill>
                <a:highlight>
                  <a:srgbClr val="FFFFFF"/>
                </a:highlight>
                <a:latin typeface="Roboto"/>
                <a:ea typeface="Roboto"/>
                <a:cs typeface="Roboto"/>
              </a:rPr>
              <a:t>The dataset was reduced from millions of rows to 100,246 rows while maintaining 10 features. Fraudulent transactions are now better represented, improving the model’s ability to learn from them.</a:t>
            </a:r>
            <a:endParaRPr lang="en-US"/>
          </a:p>
        </p:txBody>
      </p:sp>
    </p:spTree>
    <p:extLst>
      <p:ext uri="{BB962C8B-B14F-4D97-AF65-F5344CB8AC3E}">
        <p14:creationId xmlns:p14="http://schemas.microsoft.com/office/powerpoint/2010/main" val="2817134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B802-93F7-4581-B6A1-AED55CCF41C1}"/>
              </a:ext>
            </a:extLst>
          </p:cNvPr>
          <p:cNvSpPr>
            <a:spLocks noGrp="1"/>
          </p:cNvSpPr>
          <p:nvPr>
            <p:ph type="title"/>
          </p:nvPr>
        </p:nvSpPr>
        <p:spPr>
          <a:xfrm>
            <a:off x="3811159" y="533922"/>
            <a:ext cx="5890135" cy="596186"/>
          </a:xfrm>
        </p:spPr>
        <p:txBody>
          <a:bodyPr>
            <a:noAutofit/>
          </a:bodyPr>
          <a:lstStyle/>
          <a:p>
            <a:r>
              <a:rPr lang="en-US" sz="3200"/>
              <a:t>Down sampling Technique:</a:t>
            </a:r>
            <a:endParaRPr lang="en-IN" sz="3200">
              <a:ea typeface="Calibri"/>
              <a:cs typeface="Calibri"/>
            </a:endParaRPr>
          </a:p>
        </p:txBody>
      </p:sp>
      <p:sp>
        <p:nvSpPr>
          <p:cNvPr id="8" name="Text Placeholder 7">
            <a:extLst>
              <a:ext uri="{FF2B5EF4-FFF2-40B4-BE49-F238E27FC236}">
                <a16:creationId xmlns:a16="http://schemas.microsoft.com/office/drawing/2014/main" id="{06A193EC-2AC6-3686-CF9F-3F248DA89BCC}"/>
              </a:ext>
            </a:extLst>
          </p:cNvPr>
          <p:cNvSpPr>
            <a:spLocks noGrp="1"/>
          </p:cNvSpPr>
          <p:nvPr>
            <p:ph type="body" idx="1"/>
          </p:nvPr>
        </p:nvSpPr>
        <p:spPr/>
        <p:txBody>
          <a:bodyPr/>
          <a:lstStyle/>
          <a:p>
            <a:endParaRPr lang="en-IN"/>
          </a:p>
        </p:txBody>
      </p:sp>
      <p:pic>
        <p:nvPicPr>
          <p:cNvPr id="15" name="Picture 14">
            <a:extLst>
              <a:ext uri="{FF2B5EF4-FFF2-40B4-BE49-F238E27FC236}">
                <a16:creationId xmlns:a16="http://schemas.microsoft.com/office/drawing/2014/main" id="{C51D29AF-1A42-1DBA-2768-9A120E0C3E60}"/>
              </a:ext>
            </a:extLst>
          </p:cNvPr>
          <p:cNvPicPr>
            <a:picLocks noChangeAspect="1"/>
          </p:cNvPicPr>
          <p:nvPr/>
        </p:nvPicPr>
        <p:blipFill>
          <a:blip r:embed="rId2"/>
          <a:stretch>
            <a:fillRect/>
          </a:stretch>
        </p:blipFill>
        <p:spPr>
          <a:xfrm>
            <a:off x="2" y="829341"/>
            <a:ext cx="4311598" cy="4281278"/>
          </a:xfrm>
          <a:prstGeom prst="rect">
            <a:avLst/>
          </a:prstGeom>
        </p:spPr>
      </p:pic>
      <p:pic>
        <p:nvPicPr>
          <p:cNvPr id="17" name="Picture 16">
            <a:extLst>
              <a:ext uri="{FF2B5EF4-FFF2-40B4-BE49-F238E27FC236}">
                <a16:creationId xmlns:a16="http://schemas.microsoft.com/office/drawing/2014/main" id="{735296AD-7E32-5CA6-41DF-DCA1314872AF}"/>
              </a:ext>
            </a:extLst>
          </p:cNvPr>
          <p:cNvPicPr>
            <a:picLocks noChangeAspect="1"/>
          </p:cNvPicPr>
          <p:nvPr/>
        </p:nvPicPr>
        <p:blipFill>
          <a:blip r:embed="rId3"/>
          <a:stretch>
            <a:fillRect/>
          </a:stretch>
        </p:blipFill>
        <p:spPr>
          <a:xfrm>
            <a:off x="4363669" y="1152475"/>
            <a:ext cx="4780331" cy="3891515"/>
          </a:xfrm>
          <a:prstGeom prst="rect">
            <a:avLst/>
          </a:prstGeom>
        </p:spPr>
      </p:pic>
    </p:spTree>
    <p:extLst>
      <p:ext uri="{BB962C8B-B14F-4D97-AF65-F5344CB8AC3E}">
        <p14:creationId xmlns:p14="http://schemas.microsoft.com/office/powerpoint/2010/main" val="3017996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6AD6-5E6E-CF43-DA00-6CCBD556A136}"/>
              </a:ext>
            </a:extLst>
          </p:cNvPr>
          <p:cNvSpPr>
            <a:spLocks noGrp="1"/>
          </p:cNvSpPr>
          <p:nvPr>
            <p:ph type="title"/>
          </p:nvPr>
        </p:nvSpPr>
        <p:spPr>
          <a:xfrm>
            <a:off x="457200" y="702644"/>
            <a:ext cx="8229600" cy="644065"/>
          </a:xfrm>
        </p:spPr>
        <p:txBody>
          <a:bodyPr anchor="ctr">
            <a:normAutofit/>
          </a:bodyPr>
          <a:lstStyle/>
          <a:p>
            <a:pPr>
              <a:lnSpc>
                <a:spcPct val="90000"/>
              </a:lnSpc>
            </a:pPr>
            <a:r>
              <a:rPr lang="en-GB" sz="3700"/>
              <a:t>Advantages of Down Sampling</a:t>
            </a:r>
            <a:endParaRPr lang="en-US" sz="3700"/>
          </a:p>
          <a:p>
            <a:pPr>
              <a:lnSpc>
                <a:spcPct val="90000"/>
              </a:lnSpc>
            </a:pPr>
            <a:endParaRPr lang="en-US" sz="3700"/>
          </a:p>
        </p:txBody>
      </p:sp>
      <p:sp>
        <p:nvSpPr>
          <p:cNvPr id="3" name="Content Placeholder 2">
            <a:extLst>
              <a:ext uri="{FF2B5EF4-FFF2-40B4-BE49-F238E27FC236}">
                <a16:creationId xmlns:a16="http://schemas.microsoft.com/office/drawing/2014/main" id="{65E6CB36-3092-BA47-F26B-39A88FBC280C}"/>
              </a:ext>
            </a:extLst>
          </p:cNvPr>
          <p:cNvSpPr>
            <a:spLocks noGrp="1"/>
          </p:cNvSpPr>
          <p:nvPr>
            <p:ph sz="half" idx="1"/>
          </p:nvPr>
        </p:nvSpPr>
        <p:spPr>
          <a:xfrm>
            <a:off x="457200" y="1451426"/>
            <a:ext cx="4038600" cy="3173395"/>
          </a:xfrm>
        </p:spPr>
        <p:txBody>
          <a:bodyPr vert="horz" lIns="91440" tIns="45720" rIns="91440" bIns="45720" rtlCol="0">
            <a:normAutofit/>
          </a:bodyPr>
          <a:lstStyle/>
          <a:p>
            <a:pPr marL="457200">
              <a:lnSpc>
                <a:spcPct val="90000"/>
              </a:lnSpc>
              <a:spcBef>
                <a:spcPts val="0"/>
              </a:spcBef>
              <a:spcAft>
                <a:spcPts val="600"/>
              </a:spcAft>
              <a:buFont typeface="Arial,Sans-Serif"/>
              <a:buChar char="●"/>
            </a:pPr>
            <a:r>
              <a:rPr lang="en-GB" sz="1800"/>
              <a:t>Benefits of These Changes Faster Processing: The dataset is now efficient for making data preprocessing and model training significantly faster. </a:t>
            </a:r>
            <a:endParaRPr lang="en-US" sz="1800"/>
          </a:p>
          <a:p>
            <a:pPr marL="457200">
              <a:lnSpc>
                <a:spcPct val="90000"/>
              </a:lnSpc>
              <a:spcBef>
                <a:spcPts val="0"/>
              </a:spcBef>
              <a:spcAft>
                <a:spcPts val="600"/>
              </a:spcAft>
              <a:buFont typeface="Arial,Sans-Serif"/>
              <a:buChar char="●"/>
            </a:pPr>
            <a:r>
              <a:rPr lang="en-GB" sz="1800"/>
              <a:t>Improved Class Balance: Fraudulent transactions are better represented, which helps the model focus on detecting them. </a:t>
            </a:r>
            <a:endParaRPr lang="en-US" sz="1800"/>
          </a:p>
          <a:p>
            <a:pPr marL="457200">
              <a:lnSpc>
                <a:spcPct val="90000"/>
              </a:lnSpc>
              <a:spcBef>
                <a:spcPts val="0"/>
              </a:spcBef>
              <a:spcAft>
                <a:spcPts val="600"/>
              </a:spcAft>
              <a:buFont typeface="Arial,Sans-Serif"/>
              <a:buChar char="●"/>
            </a:pPr>
            <a:r>
              <a:rPr lang="en-GB" sz="1800"/>
              <a:t>Makes easy for tuning the models and selecting the best of it.</a:t>
            </a:r>
          </a:p>
          <a:p>
            <a:pPr marL="114300" indent="0">
              <a:lnSpc>
                <a:spcPct val="90000"/>
              </a:lnSpc>
              <a:spcBef>
                <a:spcPts val="0"/>
              </a:spcBef>
              <a:spcAft>
                <a:spcPts val="600"/>
              </a:spcAft>
              <a:buNone/>
            </a:pPr>
            <a:endParaRPr lang="en-GB" sz="1800"/>
          </a:p>
        </p:txBody>
      </p:sp>
      <p:pic>
        <p:nvPicPr>
          <p:cNvPr id="5" name="Picture 4" descr="A diagram of a data analysis&#10;&#10;Description automatically generated">
            <a:extLst>
              <a:ext uri="{FF2B5EF4-FFF2-40B4-BE49-F238E27FC236}">
                <a16:creationId xmlns:a16="http://schemas.microsoft.com/office/drawing/2014/main" id="{B5154DD1-18AC-EB05-6E96-0C2EF2B8E09D}"/>
              </a:ext>
            </a:extLst>
          </p:cNvPr>
          <p:cNvPicPr>
            <a:picLocks noChangeAspect="1"/>
          </p:cNvPicPr>
          <p:nvPr/>
        </p:nvPicPr>
        <p:blipFill>
          <a:blip r:embed="rId2"/>
          <a:stretch>
            <a:fillRect/>
          </a:stretch>
        </p:blipFill>
        <p:spPr>
          <a:xfrm>
            <a:off x="4648200" y="1599372"/>
            <a:ext cx="4038600" cy="2877502"/>
          </a:xfrm>
          <a:prstGeom prst="rect">
            <a:avLst/>
          </a:prstGeom>
          <a:noFill/>
        </p:spPr>
      </p:pic>
    </p:spTree>
    <p:extLst>
      <p:ext uri="{BB962C8B-B14F-4D97-AF65-F5344CB8AC3E}">
        <p14:creationId xmlns:p14="http://schemas.microsoft.com/office/powerpoint/2010/main" val="316368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C36C-67BD-85CA-CF46-7783AA11812A}"/>
              </a:ext>
            </a:extLst>
          </p:cNvPr>
          <p:cNvSpPr>
            <a:spLocks noGrp="1"/>
          </p:cNvSpPr>
          <p:nvPr>
            <p:ph type="title"/>
          </p:nvPr>
        </p:nvSpPr>
        <p:spPr/>
        <p:txBody>
          <a:bodyPr>
            <a:normAutofit fontScale="90000"/>
          </a:bodyPr>
          <a:lstStyle/>
          <a:p>
            <a:pPr algn="l"/>
            <a:r>
              <a:rPr lang="en-GB" sz="2800" dirty="0">
                <a:latin typeface="Arial"/>
                <a:cs typeface="Arial"/>
              </a:rPr>
              <a:t>EDA for Down sampling Data</a:t>
            </a:r>
            <a:endParaRPr lang="en-US" sz="2800" dirty="0">
              <a:latin typeface="Arial"/>
              <a:cs typeface="Arial"/>
            </a:endParaRPr>
          </a:p>
          <a:p>
            <a:endParaRPr lang="en-US">
              <a:ea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ABBBBE9F-E02B-A493-37C6-8FF33940CF05}"/>
              </a:ext>
            </a:extLst>
          </p:cNvPr>
          <p:cNvPicPr>
            <a:picLocks noChangeAspect="1"/>
          </p:cNvPicPr>
          <p:nvPr/>
        </p:nvPicPr>
        <p:blipFill>
          <a:blip r:embed="rId2"/>
          <a:stretch>
            <a:fillRect/>
          </a:stretch>
        </p:blipFill>
        <p:spPr>
          <a:xfrm>
            <a:off x="308882" y="1013732"/>
            <a:ext cx="4362450" cy="3524250"/>
          </a:xfrm>
          <a:prstGeom prst="rect">
            <a:avLst/>
          </a:prstGeom>
        </p:spPr>
      </p:pic>
      <p:pic>
        <p:nvPicPr>
          <p:cNvPr id="5" name="Picture 4" descr="A graph of a class distribution&#10;&#10;Description automatically generated">
            <a:extLst>
              <a:ext uri="{FF2B5EF4-FFF2-40B4-BE49-F238E27FC236}">
                <a16:creationId xmlns:a16="http://schemas.microsoft.com/office/drawing/2014/main" id="{57AE7B51-390D-35D8-6CAB-604659230D66}"/>
              </a:ext>
            </a:extLst>
          </p:cNvPr>
          <p:cNvPicPr>
            <a:picLocks noChangeAspect="1"/>
          </p:cNvPicPr>
          <p:nvPr/>
        </p:nvPicPr>
        <p:blipFill>
          <a:blip r:embed="rId3"/>
          <a:stretch>
            <a:fillRect/>
          </a:stretch>
        </p:blipFill>
        <p:spPr>
          <a:xfrm>
            <a:off x="4848905" y="1009650"/>
            <a:ext cx="4295775" cy="4038600"/>
          </a:xfrm>
          <a:prstGeom prst="rect">
            <a:avLst/>
          </a:prstGeom>
        </p:spPr>
      </p:pic>
    </p:spTree>
    <p:extLst>
      <p:ext uri="{BB962C8B-B14F-4D97-AF65-F5344CB8AC3E}">
        <p14:creationId xmlns:p14="http://schemas.microsoft.com/office/powerpoint/2010/main" val="897519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93B6-D3CD-BD02-7436-8CD8A1429AAF}"/>
              </a:ext>
            </a:extLst>
          </p:cNvPr>
          <p:cNvSpPr>
            <a:spLocks noGrp="1"/>
          </p:cNvSpPr>
          <p:nvPr>
            <p:ph type="title"/>
          </p:nvPr>
        </p:nvSpPr>
        <p:spPr/>
        <p:txBody>
          <a:bodyPr>
            <a:normAutofit fontScale="90000"/>
          </a:bodyPr>
          <a:lstStyle/>
          <a:p>
            <a:pPr algn="l"/>
            <a:r>
              <a:rPr lang="en-GB" sz="2800">
                <a:latin typeface="Arial"/>
                <a:cs typeface="Arial"/>
              </a:rPr>
              <a:t>Univariate EDA :</a:t>
            </a:r>
            <a:endParaRPr lang="en-US" sz="2800">
              <a:latin typeface="Arial"/>
              <a:cs typeface="Arial"/>
            </a:endParaRPr>
          </a:p>
          <a:p>
            <a:endParaRPr lang="en-US">
              <a:ea typeface="Calibri"/>
              <a:cs typeface="Calibri"/>
            </a:endParaRPr>
          </a:p>
        </p:txBody>
      </p:sp>
      <p:pic>
        <p:nvPicPr>
          <p:cNvPr id="7" name="Content Placeholder 6" descr="A diagram of a distribution of a amount&#10;&#10;Description automatically generated">
            <a:extLst>
              <a:ext uri="{FF2B5EF4-FFF2-40B4-BE49-F238E27FC236}">
                <a16:creationId xmlns:a16="http://schemas.microsoft.com/office/drawing/2014/main" id="{BAA4DDAE-FE2C-F671-2862-6DA6BA6DAD60}"/>
              </a:ext>
            </a:extLst>
          </p:cNvPr>
          <p:cNvPicPr>
            <a:picLocks noGrp="1" noChangeAspect="1"/>
          </p:cNvPicPr>
          <p:nvPr>
            <p:ph idx="1"/>
          </p:nvPr>
        </p:nvPicPr>
        <p:blipFill>
          <a:blip r:embed="rId2"/>
          <a:stretch>
            <a:fillRect/>
          </a:stretch>
        </p:blipFill>
        <p:spPr>
          <a:xfrm>
            <a:off x="3885409" y="679122"/>
            <a:ext cx="4491032" cy="3915501"/>
          </a:xfrm>
        </p:spPr>
      </p:pic>
      <p:sp>
        <p:nvSpPr>
          <p:cNvPr id="3" name="Text Placeholder 2">
            <a:extLst>
              <a:ext uri="{FF2B5EF4-FFF2-40B4-BE49-F238E27FC236}">
                <a16:creationId xmlns:a16="http://schemas.microsoft.com/office/drawing/2014/main" id="{C42AB9B2-2073-ED9B-2EB5-3A34BD1D1992}"/>
              </a:ext>
            </a:extLst>
          </p:cNvPr>
          <p:cNvSpPr>
            <a:spLocks noGrp="1"/>
          </p:cNvSpPr>
          <p:nvPr>
            <p:ph type="body" sz="half" idx="2"/>
          </p:nvPr>
        </p:nvSpPr>
        <p:spPr>
          <a:xfrm>
            <a:off x="457201" y="1070677"/>
            <a:ext cx="3008313" cy="3523946"/>
          </a:xfrm>
        </p:spPr>
        <p:txBody>
          <a:bodyPr vert="horz" lIns="91440" tIns="45720" rIns="91440" bIns="45720" rtlCol="0" anchor="t">
            <a:normAutofit lnSpcReduction="10000"/>
          </a:bodyPr>
          <a:lstStyle/>
          <a:p>
            <a:pPr marL="457200" indent="-317500">
              <a:lnSpc>
                <a:spcPct val="114999"/>
              </a:lnSpc>
              <a:spcBef>
                <a:spcPts val="0"/>
              </a:spcBef>
              <a:buFont typeface="Arial,Sans-Serif"/>
              <a:buChar char="●"/>
            </a:pPr>
            <a:r>
              <a:rPr lang="en-GB" sz="1100" b="1">
                <a:solidFill>
                  <a:schemeClr val="dk1"/>
                </a:solidFill>
                <a:latin typeface="Arial"/>
                <a:cs typeface="Arial"/>
              </a:rPr>
              <a:t>Graphical Representation</a:t>
            </a:r>
            <a:r>
              <a:rPr lang="en-GB" sz="1100">
                <a:solidFill>
                  <a:schemeClr val="dk1"/>
                </a:solidFill>
                <a:latin typeface="Arial"/>
                <a:cs typeface="Arial"/>
              </a:rPr>
              <a:t>: A histogram effectively illustrates the frequency distribution of transaction amounts.</a:t>
            </a:r>
            <a:endParaRPr lang="en-US" sz="1100">
              <a:latin typeface="Arial"/>
              <a:cs typeface="Arial"/>
            </a:endParaRPr>
          </a:p>
          <a:p>
            <a:pPr marL="457200" indent="-317500">
              <a:lnSpc>
                <a:spcPct val="114999"/>
              </a:lnSpc>
              <a:spcBef>
                <a:spcPts val="0"/>
              </a:spcBef>
              <a:buFont typeface="Arial,Sans-Serif"/>
              <a:buChar char="●"/>
            </a:pPr>
            <a:r>
              <a:rPr lang="en-GB" sz="1100" b="1">
                <a:solidFill>
                  <a:schemeClr val="dk1"/>
                </a:solidFill>
                <a:latin typeface="Arial"/>
                <a:cs typeface="Arial"/>
              </a:rPr>
              <a:t>Scale and Binning</a:t>
            </a:r>
            <a:r>
              <a:rPr lang="en-GB" sz="1100">
                <a:solidFill>
                  <a:schemeClr val="dk1"/>
                </a:solidFill>
                <a:latin typeface="Arial"/>
                <a:cs typeface="Arial"/>
              </a:rPr>
              <a:t>: The choice of bin size is crucial; smaller bins might provide more detail for lower transaction amounts.</a:t>
            </a:r>
            <a:endParaRPr lang="en-US" sz="1100">
              <a:solidFill>
                <a:schemeClr val="dk1"/>
              </a:solidFill>
              <a:latin typeface="Arial"/>
              <a:cs typeface="Arial"/>
            </a:endParaRPr>
          </a:p>
          <a:p>
            <a:pPr marL="457200" indent="-317500">
              <a:lnSpc>
                <a:spcPct val="114999"/>
              </a:lnSpc>
              <a:spcBef>
                <a:spcPts val="0"/>
              </a:spcBef>
              <a:buFont typeface="Arial,Sans-Serif"/>
              <a:buChar char="●"/>
            </a:pPr>
            <a:r>
              <a:rPr lang="en-GB" sz="1100" b="1">
                <a:solidFill>
                  <a:schemeClr val="dk1"/>
                </a:solidFill>
                <a:latin typeface="Arial"/>
                <a:cs typeface="Arial"/>
              </a:rPr>
              <a:t>Highly Skewed Distribution</a:t>
            </a:r>
            <a:r>
              <a:rPr lang="en-GB" sz="1100">
                <a:solidFill>
                  <a:schemeClr val="dk1"/>
                </a:solidFill>
                <a:latin typeface="Arial"/>
                <a:cs typeface="Arial"/>
              </a:rPr>
              <a:t>: The distribution of transaction amounts is extremely left-skewed, indicating that a large majority of transactions involve small amounts.</a:t>
            </a:r>
            <a:endParaRPr lang="en-US" sz="1100">
              <a:solidFill>
                <a:schemeClr val="dk1"/>
              </a:solidFill>
              <a:latin typeface="Arial"/>
              <a:cs typeface="Arial"/>
            </a:endParaRPr>
          </a:p>
          <a:p>
            <a:pPr marL="457200" indent="-317500">
              <a:lnSpc>
                <a:spcPct val="114999"/>
              </a:lnSpc>
              <a:spcBef>
                <a:spcPts val="0"/>
              </a:spcBef>
              <a:buFont typeface="Arial,Sans-Serif"/>
              <a:buChar char="●"/>
            </a:pPr>
            <a:r>
              <a:rPr lang="en-GB" sz="1100" b="1">
                <a:solidFill>
                  <a:schemeClr val="dk1"/>
                </a:solidFill>
                <a:latin typeface="Arial"/>
                <a:cs typeface="Arial"/>
              </a:rPr>
              <a:t>Implications for Fraud Detection: The</a:t>
            </a:r>
            <a:r>
              <a:rPr lang="en-GB" sz="1100">
                <a:solidFill>
                  <a:schemeClr val="dk1"/>
                </a:solidFill>
                <a:latin typeface="Arial"/>
                <a:cs typeface="Arial"/>
              </a:rPr>
              <a:t> rarity of large transactions might signify potential outliers or anomalies which could be subject to further investigation for fraud detection.</a:t>
            </a:r>
          </a:p>
        </p:txBody>
      </p:sp>
    </p:spTree>
    <p:extLst>
      <p:ext uri="{BB962C8B-B14F-4D97-AF65-F5344CB8AC3E}">
        <p14:creationId xmlns:p14="http://schemas.microsoft.com/office/powerpoint/2010/main" val="3278688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F6EA-06E7-BB50-F7FA-7818FD6DD4D4}"/>
              </a:ext>
            </a:extLst>
          </p:cNvPr>
          <p:cNvSpPr>
            <a:spLocks noGrp="1"/>
          </p:cNvSpPr>
          <p:nvPr>
            <p:ph type="title"/>
          </p:nvPr>
        </p:nvSpPr>
        <p:spPr>
          <a:xfrm>
            <a:off x="457200" y="1288797"/>
            <a:ext cx="8229600" cy="57912"/>
          </a:xfrm>
        </p:spPr>
        <p:txBody>
          <a:bodyPr anchor="ctr">
            <a:normAutofit fontScale="90000"/>
          </a:bodyPr>
          <a:lstStyle/>
          <a:p>
            <a:pPr>
              <a:lnSpc>
                <a:spcPct val="90000"/>
              </a:lnSpc>
            </a:pPr>
            <a:r>
              <a:rPr lang="en-GB" sz="3700" b="0"/>
              <a:t>Bi-Variate EDA : Correlation Map</a:t>
            </a:r>
            <a:endParaRPr lang="en-US" sz="3700" b="0"/>
          </a:p>
          <a:p>
            <a:pPr>
              <a:lnSpc>
                <a:spcPct val="90000"/>
              </a:lnSpc>
            </a:pPr>
            <a:endParaRPr lang="en-US" sz="3700"/>
          </a:p>
        </p:txBody>
      </p:sp>
      <p:sp>
        <p:nvSpPr>
          <p:cNvPr id="4" name="Text Placeholder 3">
            <a:extLst>
              <a:ext uri="{FF2B5EF4-FFF2-40B4-BE49-F238E27FC236}">
                <a16:creationId xmlns:a16="http://schemas.microsoft.com/office/drawing/2014/main" id="{095E9093-08C5-32CA-4EB2-5F972B29A66C}"/>
              </a:ext>
            </a:extLst>
          </p:cNvPr>
          <p:cNvSpPr>
            <a:spLocks noGrp="1"/>
          </p:cNvSpPr>
          <p:nvPr>
            <p:ph sz="half" idx="1"/>
          </p:nvPr>
        </p:nvSpPr>
        <p:spPr>
          <a:xfrm>
            <a:off x="457200" y="1451426"/>
            <a:ext cx="4038600" cy="3173395"/>
          </a:xfrm>
        </p:spPr>
        <p:txBody>
          <a:bodyPr>
            <a:normAutofit/>
          </a:bodyPr>
          <a:lstStyle/>
          <a:p>
            <a:pPr>
              <a:lnSpc>
                <a:spcPct val="90000"/>
              </a:lnSpc>
              <a:buFont typeface="Arial,Sans-Serif"/>
            </a:pPr>
            <a:r>
              <a:rPr lang="en-GB" sz="1300" b="1" err="1"/>
              <a:t>oldbalanceOrg</a:t>
            </a:r>
            <a:r>
              <a:rPr lang="en-GB" sz="1300" b="1"/>
              <a:t> and </a:t>
            </a:r>
            <a:r>
              <a:rPr lang="en-GB" sz="1300" b="1" err="1"/>
              <a:t>newbalanceOrig</a:t>
            </a:r>
            <a:r>
              <a:rPr lang="en-GB" sz="1300"/>
              <a:t> show an extremely high correlation of 0.96</a:t>
            </a:r>
            <a:endParaRPr lang="en-US" sz="1300"/>
          </a:p>
          <a:p>
            <a:pPr>
              <a:lnSpc>
                <a:spcPct val="90000"/>
              </a:lnSpc>
              <a:buFont typeface="Arial,Sans-Serif"/>
            </a:pPr>
            <a:r>
              <a:rPr lang="en-GB" sz="1300" b="1" err="1"/>
              <a:t>oldbalanceDest</a:t>
            </a:r>
            <a:r>
              <a:rPr lang="en-GB" sz="1300" b="1"/>
              <a:t> and </a:t>
            </a:r>
            <a:r>
              <a:rPr lang="en-GB" sz="1300" b="1" err="1"/>
              <a:t>newbalanceDest</a:t>
            </a:r>
            <a:r>
              <a:rPr lang="en-GB" sz="1300"/>
              <a:t> also have a very high correlation of 0.97.</a:t>
            </a:r>
            <a:endParaRPr lang="en-US" sz="1300"/>
          </a:p>
          <a:p>
            <a:pPr>
              <a:lnSpc>
                <a:spcPct val="90000"/>
              </a:lnSpc>
              <a:buFont typeface="Arial,Sans-Serif"/>
            </a:pPr>
            <a:r>
              <a:rPr lang="en-GB" sz="1300"/>
              <a:t>The transaction </a:t>
            </a:r>
            <a:r>
              <a:rPr lang="en-GB" sz="1300" b="1"/>
              <a:t>amount has a moderate correlation of 0.35 with </a:t>
            </a:r>
            <a:r>
              <a:rPr lang="en-GB" sz="1300" b="1" err="1"/>
              <a:t>isFraud</a:t>
            </a:r>
            <a:r>
              <a:rPr lang="en-GB" sz="1300"/>
              <a:t>, suggesting that higher transaction amounts could be more susceptible to being fraudulent. </a:t>
            </a:r>
            <a:endParaRPr lang="en-US" sz="1300"/>
          </a:p>
          <a:p>
            <a:pPr indent="-298450">
              <a:lnSpc>
                <a:spcPct val="90000"/>
              </a:lnSpc>
              <a:buFont typeface="Arial,Sans-Serif"/>
            </a:pPr>
            <a:r>
              <a:rPr lang="en-GB" sz="1300" b="1"/>
              <a:t>amount and </a:t>
            </a:r>
            <a:r>
              <a:rPr lang="en-GB" sz="1300" b="1" err="1"/>
              <a:t>newbalanceDest</a:t>
            </a:r>
            <a:r>
              <a:rPr lang="en-GB" sz="1300"/>
              <a:t>: A notable correlation of 0.36 indicates that as the transaction amount increases.</a:t>
            </a:r>
            <a:endParaRPr lang="en-US" sz="1300"/>
          </a:p>
          <a:p>
            <a:pPr indent="-298450">
              <a:lnSpc>
                <a:spcPct val="90000"/>
              </a:lnSpc>
              <a:buFont typeface="Arial,Sans-Serif"/>
            </a:pPr>
            <a:r>
              <a:rPr lang="en-GB" sz="1300" b="1"/>
              <a:t>step and </a:t>
            </a:r>
            <a:r>
              <a:rPr lang="en-GB" sz="1300" b="1" err="1"/>
              <a:t>isFraud</a:t>
            </a:r>
            <a:r>
              <a:rPr lang="en-GB" sz="1300"/>
              <a:t>: Shows a correlation of 0.22, suggesting some relationship between the timing of the transaction and its likelihood of being fraudulent. This might indicate that certain time steps are more prone to fraudulent activities.</a:t>
            </a:r>
            <a:endParaRPr lang="en-US" sz="1300"/>
          </a:p>
        </p:txBody>
      </p:sp>
      <p:pic>
        <p:nvPicPr>
          <p:cNvPr id="5" name="Picture 4" descr="A screenshot of a graph&#10;&#10;Description automatically generated">
            <a:extLst>
              <a:ext uri="{FF2B5EF4-FFF2-40B4-BE49-F238E27FC236}">
                <a16:creationId xmlns:a16="http://schemas.microsoft.com/office/drawing/2014/main" id="{6E0E0A0E-F98C-356A-712A-B7E92D1BD862}"/>
              </a:ext>
            </a:extLst>
          </p:cNvPr>
          <p:cNvPicPr>
            <a:picLocks noChangeAspect="1"/>
          </p:cNvPicPr>
          <p:nvPr/>
        </p:nvPicPr>
        <p:blipFill>
          <a:blip r:embed="rId2"/>
          <a:stretch>
            <a:fillRect/>
          </a:stretch>
        </p:blipFill>
        <p:spPr>
          <a:xfrm>
            <a:off x="4843710" y="1451426"/>
            <a:ext cx="3647580" cy="3173395"/>
          </a:xfrm>
          <a:prstGeom prst="rect">
            <a:avLst/>
          </a:prstGeom>
          <a:noFill/>
        </p:spPr>
      </p:pic>
    </p:spTree>
    <p:extLst>
      <p:ext uri="{BB962C8B-B14F-4D97-AF65-F5344CB8AC3E}">
        <p14:creationId xmlns:p14="http://schemas.microsoft.com/office/powerpoint/2010/main" val="2936223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117C-8798-3697-9929-59808F7B20D6}"/>
              </a:ext>
            </a:extLst>
          </p:cNvPr>
          <p:cNvSpPr>
            <a:spLocks noGrp="1"/>
          </p:cNvSpPr>
          <p:nvPr>
            <p:ph type="title"/>
          </p:nvPr>
        </p:nvSpPr>
        <p:spPr>
          <a:xfrm>
            <a:off x="457200" y="679122"/>
            <a:ext cx="3008313" cy="777366"/>
          </a:xfrm>
        </p:spPr>
        <p:txBody>
          <a:bodyPr anchor="b">
            <a:normAutofit/>
          </a:bodyPr>
          <a:lstStyle/>
          <a:p>
            <a:r>
              <a:rPr lang="en-US"/>
              <a:t>Missing Values</a:t>
            </a:r>
          </a:p>
        </p:txBody>
      </p:sp>
      <p:pic>
        <p:nvPicPr>
          <p:cNvPr id="5" name="Content Placeholder 4" descr="A screenshot of a computer code&#10;&#10;Description automatically generated">
            <a:extLst>
              <a:ext uri="{FF2B5EF4-FFF2-40B4-BE49-F238E27FC236}">
                <a16:creationId xmlns:a16="http://schemas.microsoft.com/office/drawing/2014/main" id="{6F936D5F-C8A3-5F66-C075-D52F07263ECC}"/>
              </a:ext>
            </a:extLst>
          </p:cNvPr>
          <p:cNvPicPr>
            <a:picLocks noGrp="1" noChangeAspect="1"/>
          </p:cNvPicPr>
          <p:nvPr>
            <p:ph idx="1"/>
          </p:nvPr>
        </p:nvPicPr>
        <p:blipFill>
          <a:blip r:embed="rId2"/>
          <a:stretch>
            <a:fillRect/>
          </a:stretch>
        </p:blipFill>
        <p:spPr>
          <a:xfrm>
            <a:off x="3820895" y="679122"/>
            <a:ext cx="4620060" cy="3915501"/>
          </a:xfrm>
          <a:noFill/>
        </p:spPr>
      </p:pic>
      <p:sp>
        <p:nvSpPr>
          <p:cNvPr id="10" name="Text Placeholder 3">
            <a:extLst>
              <a:ext uri="{FF2B5EF4-FFF2-40B4-BE49-F238E27FC236}">
                <a16:creationId xmlns:a16="http://schemas.microsoft.com/office/drawing/2014/main" id="{AADC4750-BCD9-15AF-53FF-03BA888A2ADA}"/>
              </a:ext>
            </a:extLst>
          </p:cNvPr>
          <p:cNvSpPr>
            <a:spLocks noGrp="1"/>
          </p:cNvSpPr>
          <p:nvPr>
            <p:ph type="body" sz="half" idx="2"/>
          </p:nvPr>
        </p:nvSpPr>
        <p:spPr>
          <a:xfrm>
            <a:off x="457201" y="1609519"/>
            <a:ext cx="3008313" cy="2985104"/>
          </a:xfrm>
        </p:spPr>
        <p:txBody>
          <a:bodyPr vert="horz" lIns="91440" tIns="45720" rIns="91440" bIns="45720" rtlCol="0" anchor="t">
            <a:normAutofit/>
          </a:bodyPr>
          <a:lstStyle/>
          <a:p>
            <a:pPr marL="285750" indent="-285750">
              <a:buChar char="•"/>
            </a:pPr>
            <a:r>
              <a:rPr lang="en-US">
                <a:ea typeface="+mn-lt"/>
                <a:cs typeface="+mn-lt"/>
              </a:rPr>
              <a:t>The code snippet enhances transparency about the data cleaning process and tells us handling similar issues in their datasets.</a:t>
            </a:r>
          </a:p>
          <a:p>
            <a:pPr marL="285750" indent="-285750">
              <a:buChar char="•"/>
            </a:pPr>
            <a:r>
              <a:rPr lang="en-US">
                <a:ea typeface="+mn-lt"/>
                <a:cs typeface="+mn-lt"/>
              </a:rPr>
              <a:t>Checking for missing data, particularly in the target variable, as it can skew or invalidate model training, leads to errors.</a:t>
            </a:r>
            <a:endParaRPr lang="en-US">
              <a:ea typeface="Calibri"/>
              <a:cs typeface="Calibri"/>
            </a:endParaRPr>
          </a:p>
        </p:txBody>
      </p:sp>
    </p:spTree>
    <p:extLst>
      <p:ext uri="{BB962C8B-B14F-4D97-AF65-F5344CB8AC3E}">
        <p14:creationId xmlns:p14="http://schemas.microsoft.com/office/powerpoint/2010/main" val="1181093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57200" y="702644"/>
            <a:ext cx="8229600" cy="644065"/>
          </a:xfrm>
        </p:spPr>
        <p:txBody>
          <a:bodyPr spcFirstLastPara="1" lIns="91425" tIns="91425" rIns="91425" bIns="91425" anchor="ctr" anchorCtr="0">
            <a:normAutofit/>
          </a:bodyPr>
          <a:lstStyle/>
          <a:p>
            <a:pPr marL="0" lvl="0" indent="0" rtl="0">
              <a:lnSpc>
                <a:spcPct val="90000"/>
              </a:lnSpc>
              <a:spcBef>
                <a:spcPts val="0"/>
              </a:spcBef>
              <a:spcAft>
                <a:spcPts val="0"/>
              </a:spcAft>
              <a:buNone/>
            </a:pPr>
            <a:r>
              <a:rPr lang="en-GB" sz="3100"/>
              <a:t>Proposed Methods:</a:t>
            </a:r>
          </a:p>
        </p:txBody>
      </p:sp>
      <p:graphicFrame>
        <p:nvGraphicFramePr>
          <p:cNvPr id="110" name="Text Placeholder 2">
            <a:extLst>
              <a:ext uri="{FF2B5EF4-FFF2-40B4-BE49-F238E27FC236}">
                <a16:creationId xmlns:a16="http://schemas.microsoft.com/office/drawing/2014/main" id="{C3078D74-67BF-15E5-2C15-D3E77ABED3C1}"/>
              </a:ext>
            </a:extLst>
          </p:cNvPr>
          <p:cNvGraphicFramePr/>
          <p:nvPr>
            <p:extLst>
              <p:ext uri="{D42A27DB-BD31-4B8C-83A1-F6EECF244321}">
                <p14:modId xmlns:p14="http://schemas.microsoft.com/office/powerpoint/2010/main" val="2963502342"/>
              </p:ext>
            </p:extLst>
          </p:nvPr>
        </p:nvGraphicFramePr>
        <p:xfrm>
          <a:off x="457200" y="1610179"/>
          <a:ext cx="8229600" cy="2984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8159C9A2-9D32-EDC3-0022-4555CBF0211B}"/>
              </a:ext>
            </a:extLst>
          </p:cNvPr>
          <p:cNvSpPr>
            <a:spLocks noGrp="1"/>
          </p:cNvSpPr>
          <p:nvPr>
            <p:ph type="title"/>
          </p:nvPr>
        </p:nvSpPr>
        <p:spPr>
          <a:xfrm>
            <a:off x="457200" y="679122"/>
            <a:ext cx="3008313" cy="393645"/>
          </a:xfrm>
        </p:spPr>
        <p:txBody>
          <a:bodyPr>
            <a:normAutofit fontScale="90000"/>
          </a:bodyPr>
          <a:lstStyle/>
          <a:p>
            <a:r>
              <a:rPr lang="en-US">
                <a:ea typeface="Calibri"/>
                <a:cs typeface="Calibri"/>
              </a:rPr>
              <a:t>Splitting Dataset </a:t>
            </a:r>
            <a:endParaRPr lang="en-US"/>
          </a:p>
        </p:txBody>
      </p:sp>
      <p:pic>
        <p:nvPicPr>
          <p:cNvPr id="4" name="Picture 3" descr="A screenshot of a computer code&#10;&#10;Description automatically generated">
            <a:extLst>
              <a:ext uri="{FF2B5EF4-FFF2-40B4-BE49-F238E27FC236}">
                <a16:creationId xmlns:a16="http://schemas.microsoft.com/office/drawing/2014/main" id="{238D363F-2398-5426-1EEB-F45D35E27929}"/>
              </a:ext>
            </a:extLst>
          </p:cNvPr>
          <p:cNvPicPr>
            <a:picLocks noChangeAspect="1"/>
          </p:cNvPicPr>
          <p:nvPr/>
        </p:nvPicPr>
        <p:blipFill>
          <a:blip r:embed="rId2"/>
          <a:stretch>
            <a:fillRect/>
          </a:stretch>
        </p:blipFill>
        <p:spPr>
          <a:xfrm>
            <a:off x="3575050" y="1068593"/>
            <a:ext cx="5111750" cy="3422309"/>
          </a:xfrm>
          <a:prstGeom prst="rect">
            <a:avLst/>
          </a:prstGeom>
          <a:noFill/>
        </p:spPr>
      </p:pic>
      <p:sp>
        <p:nvSpPr>
          <p:cNvPr id="18" name="Text Placeholder 3">
            <a:extLst>
              <a:ext uri="{FF2B5EF4-FFF2-40B4-BE49-F238E27FC236}">
                <a16:creationId xmlns:a16="http://schemas.microsoft.com/office/drawing/2014/main" id="{3D198900-EFCF-E91E-DA98-DFEB97B830DB}"/>
              </a:ext>
            </a:extLst>
          </p:cNvPr>
          <p:cNvSpPr>
            <a:spLocks noGrp="1"/>
          </p:cNvSpPr>
          <p:nvPr>
            <p:ph type="body" sz="half" idx="2"/>
          </p:nvPr>
        </p:nvSpPr>
        <p:spPr>
          <a:xfrm>
            <a:off x="457201" y="1078841"/>
            <a:ext cx="3008313" cy="3515782"/>
          </a:xfrm>
        </p:spPr>
        <p:txBody>
          <a:bodyPr vert="horz" lIns="91440" tIns="45720" rIns="91440" bIns="45720" rtlCol="0" anchor="t">
            <a:normAutofit lnSpcReduction="10000"/>
          </a:bodyPr>
          <a:lstStyle/>
          <a:p>
            <a:pPr marL="285750" indent="-285750">
              <a:buChar char="•"/>
            </a:pPr>
            <a:r>
              <a:rPr lang="en-US" b="1">
                <a:ea typeface="+mn-lt"/>
                <a:cs typeface="+mn-lt"/>
              </a:rPr>
              <a:t>Handling Missing Values</a:t>
            </a:r>
            <a:r>
              <a:rPr lang="en-US">
                <a:ea typeface="+mn-lt"/>
                <a:cs typeface="+mn-lt"/>
              </a:rPr>
              <a:t>:</a:t>
            </a:r>
          </a:p>
          <a:p>
            <a:pPr marL="285750" indent="-285750">
              <a:buChar char="•"/>
            </a:pPr>
            <a:r>
              <a:rPr lang="en-US">
                <a:ea typeface="+mn-lt"/>
                <a:cs typeface="+mn-lt"/>
              </a:rPr>
              <a:t>Dropped rows with </a:t>
            </a:r>
            <a:r>
              <a:rPr lang="en-US" err="1">
                <a:latin typeface="Consolas"/>
              </a:rPr>
              <a:t>NaN</a:t>
            </a:r>
            <a:r>
              <a:rPr lang="en-US">
                <a:ea typeface="+mn-lt"/>
                <a:cs typeface="+mn-lt"/>
              </a:rPr>
              <a:t> values to ensure clean and consistent data for model training.</a:t>
            </a:r>
            <a:endParaRPr lang="en-US">
              <a:ea typeface="Calibri"/>
              <a:cs typeface="Calibri"/>
            </a:endParaRPr>
          </a:p>
          <a:p>
            <a:pPr marL="285750" indent="-285750">
              <a:buChar char="•"/>
            </a:pPr>
            <a:r>
              <a:rPr lang="en-US" b="1"/>
              <a:t>Data Splitting</a:t>
            </a:r>
            <a:endParaRPr lang="en-US">
              <a:ea typeface="Calibri"/>
              <a:cs typeface="Calibri"/>
            </a:endParaRPr>
          </a:p>
          <a:p>
            <a:pPr marL="285750" indent="-285750">
              <a:buChar char="•"/>
            </a:pPr>
            <a:r>
              <a:rPr lang="en-US" b="1">
                <a:ea typeface="+mn-lt"/>
                <a:cs typeface="+mn-lt"/>
              </a:rPr>
              <a:t>Train-Test Split</a:t>
            </a:r>
            <a:r>
              <a:rPr lang="en-US">
                <a:ea typeface="+mn-lt"/>
                <a:cs typeface="+mn-lt"/>
              </a:rPr>
              <a:t>: Train Size : 80% of the data split for training.</a:t>
            </a:r>
          </a:p>
          <a:p>
            <a:pPr marL="285750" indent="-285750">
              <a:buChar char="•"/>
            </a:pPr>
            <a:r>
              <a:rPr lang="en-US" b="1">
                <a:ea typeface="+mn-lt"/>
                <a:cs typeface="+mn-lt"/>
              </a:rPr>
              <a:t>Test Size</a:t>
            </a:r>
            <a:r>
              <a:rPr lang="en-US">
                <a:ea typeface="+mn-lt"/>
                <a:cs typeface="+mn-lt"/>
              </a:rPr>
              <a:t>: 20% of the data reserved for testing.</a:t>
            </a:r>
            <a:endParaRPr lang="en-US"/>
          </a:p>
          <a:p>
            <a:pPr marL="285750" indent="-285750">
              <a:buChar char="•"/>
            </a:pPr>
            <a:r>
              <a:rPr lang="en-US" b="1">
                <a:ea typeface="+mn-lt"/>
                <a:cs typeface="+mn-lt"/>
              </a:rPr>
              <a:t>Stratification</a:t>
            </a:r>
            <a:r>
              <a:rPr lang="en-US">
                <a:ea typeface="+mn-lt"/>
                <a:cs typeface="+mn-lt"/>
              </a:rPr>
              <a:t>: Ensures the target variable (</a:t>
            </a:r>
            <a:r>
              <a:rPr lang="en-US" err="1">
                <a:latin typeface="Consolas"/>
              </a:rPr>
              <a:t>y_downsampled</a:t>
            </a:r>
            <a:r>
              <a:rPr lang="en-US">
                <a:ea typeface="+mn-lt"/>
                <a:cs typeface="+mn-lt"/>
              </a:rPr>
              <a:t>) maintains its class distribution across training and testing sets.</a:t>
            </a:r>
          </a:p>
          <a:p>
            <a:pPr marL="285750" indent="-285750">
              <a:buChar char="•"/>
            </a:pPr>
            <a:r>
              <a:rPr lang="en-US" b="1">
                <a:ea typeface="+mn-lt"/>
                <a:cs typeface="+mn-lt"/>
              </a:rPr>
              <a:t>Random State</a:t>
            </a:r>
            <a:r>
              <a:rPr lang="en-US">
                <a:ea typeface="+mn-lt"/>
                <a:cs typeface="+mn-lt"/>
              </a:rPr>
              <a:t>: Set to 42 for reproducibility.</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918634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140-DFC9-36B6-0A21-B800BB187CAA}"/>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Model Performances :</a:t>
            </a:r>
          </a:p>
        </p:txBody>
      </p:sp>
      <p:graphicFrame>
        <p:nvGraphicFramePr>
          <p:cNvPr id="5" name="Text Placeholder 2">
            <a:extLst>
              <a:ext uri="{FF2B5EF4-FFF2-40B4-BE49-F238E27FC236}">
                <a16:creationId xmlns:a16="http://schemas.microsoft.com/office/drawing/2014/main" id="{91B99552-790C-3461-8A27-F9B8ADA390C0}"/>
              </a:ext>
            </a:extLst>
          </p:cNvPr>
          <p:cNvGraphicFramePr/>
          <p:nvPr>
            <p:extLst>
              <p:ext uri="{D42A27DB-BD31-4B8C-83A1-F6EECF244321}">
                <p14:modId xmlns:p14="http://schemas.microsoft.com/office/powerpoint/2010/main" val="3386223363"/>
              </p:ext>
            </p:extLst>
          </p:nvPr>
        </p:nvGraphicFramePr>
        <p:xfrm>
          <a:off x="457200" y="1610179"/>
          <a:ext cx="8229600" cy="2984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67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Research Question/Hypothesis :</a:t>
            </a: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GB" sz="1800"/>
              <a:t>The primary research question is: What are the key characteristics and patterns associated with fraudulent transactions compared to non-fraudulent ones? </a:t>
            </a:r>
            <a:endParaRPr lang="en-US" sz="1800">
              <a:ea typeface="Calibri"/>
              <a:cs typeface="Calibri"/>
            </a:endParaRPr>
          </a:p>
          <a:p>
            <a:pPr indent="-374650">
              <a:buSzPts val="2300"/>
            </a:pPr>
            <a:r>
              <a:rPr lang="en-GB" sz="1800">
                <a:ea typeface="+mn-lt"/>
                <a:cs typeface="+mn-lt"/>
              </a:rPr>
              <a:t>How can machine learning algorithms effectively detect fraudulent financial transactions in a highly imbalanced dataset?</a:t>
            </a:r>
            <a:endParaRPr lang="en-GB" sz="1800"/>
          </a:p>
          <a:p>
            <a:pPr>
              <a:buSzPts val="2300"/>
            </a:pPr>
            <a:r>
              <a:rPr lang="en-GB" sz="1800">
                <a:ea typeface="+mn-lt"/>
                <a:cs typeface="+mn-lt"/>
              </a:rPr>
              <a:t>Which machine learning algorithms perform best in detecting fraudulent transactions in imbalanced datasets?</a:t>
            </a:r>
            <a:endParaRPr lang="en-GB" sz="1800">
              <a:ea typeface="Calibri"/>
              <a:cs typeface="Calibri"/>
            </a:endParaRPr>
          </a:p>
          <a:p>
            <a:pPr>
              <a:buSzPts val="2300"/>
            </a:pPr>
            <a:r>
              <a:rPr lang="en-GB" sz="1800">
                <a:ea typeface="+mn-lt"/>
                <a:cs typeface="+mn-lt"/>
              </a:rPr>
              <a:t>How does balancing the dataset (e.g., using SMOTE or </a:t>
            </a:r>
            <a:r>
              <a:rPr lang="en-GB" sz="1800" err="1">
                <a:ea typeface="+mn-lt"/>
                <a:cs typeface="+mn-lt"/>
              </a:rPr>
              <a:t>downsampling</a:t>
            </a:r>
            <a:r>
              <a:rPr lang="en-GB" sz="1800">
                <a:ea typeface="+mn-lt"/>
                <a:cs typeface="+mn-lt"/>
              </a:rPr>
              <a:t>) impact the performance metrics (accuracy, precision, recall, F1-score) of different algorithms</a:t>
            </a:r>
            <a:endParaRPr lang="en-GB"/>
          </a:p>
          <a:p>
            <a:pPr indent="-374650">
              <a:buSzPts val="2300"/>
            </a:pPr>
            <a:r>
              <a:rPr lang="en-GB" sz="1800">
                <a:ea typeface="Calibri"/>
                <a:cs typeface="Calibri"/>
              </a:rPr>
              <a:t>Extracting key insights from the data.</a:t>
            </a:r>
          </a:p>
          <a:p>
            <a:pPr indent="-374650">
              <a:buSzPts val="2300"/>
            </a:pPr>
            <a:r>
              <a:rPr lang="en-GB" sz="1800">
                <a:ea typeface="Calibri"/>
                <a:cs typeface="Calibri"/>
              </a:rPr>
              <a:t>Early classification of fraud Transaction in payments.</a:t>
            </a:r>
          </a:p>
          <a:p>
            <a:pPr indent="-374650">
              <a:buSzPts val="2300"/>
            </a:pPr>
            <a:endParaRPr lang="en-GB" sz="1800">
              <a:ea typeface="Calibri"/>
              <a:cs typeface="Calibri"/>
            </a:endParaRPr>
          </a:p>
          <a:p>
            <a:pPr indent="-374650">
              <a:buSzPts val="2300"/>
            </a:pPr>
            <a:endParaRPr lang="en-US" sz="1800">
              <a:ea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F4F-155C-D064-71EF-5BDE2252EFDB}"/>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Proposed Methods:</a:t>
            </a:r>
          </a:p>
        </p:txBody>
      </p:sp>
      <p:pic>
        <p:nvPicPr>
          <p:cNvPr id="6" name="Picture 5" descr="A graph of a logistic regression model&#10;&#10;Description automatically generated">
            <a:extLst>
              <a:ext uri="{FF2B5EF4-FFF2-40B4-BE49-F238E27FC236}">
                <a16:creationId xmlns:a16="http://schemas.microsoft.com/office/drawing/2014/main" id="{59677632-757B-8902-B6A2-4BE5E54772B8}"/>
              </a:ext>
            </a:extLst>
          </p:cNvPr>
          <p:cNvPicPr>
            <a:picLocks noChangeAspect="1"/>
          </p:cNvPicPr>
          <p:nvPr/>
        </p:nvPicPr>
        <p:blipFill>
          <a:blip r:embed="rId2"/>
          <a:stretch>
            <a:fillRect/>
          </a:stretch>
        </p:blipFill>
        <p:spPr>
          <a:xfrm>
            <a:off x="-96508" y="1352280"/>
            <a:ext cx="4743450" cy="3495675"/>
          </a:xfrm>
          <a:prstGeom prst="rect">
            <a:avLst/>
          </a:prstGeom>
        </p:spPr>
      </p:pic>
      <p:pic>
        <p:nvPicPr>
          <p:cNvPr id="9" name="Content Placeholder 8">
            <a:extLst>
              <a:ext uri="{FF2B5EF4-FFF2-40B4-BE49-F238E27FC236}">
                <a16:creationId xmlns:a16="http://schemas.microsoft.com/office/drawing/2014/main" id="{AC566095-C811-3FB5-0560-F7D599F02D72}"/>
              </a:ext>
            </a:extLst>
          </p:cNvPr>
          <p:cNvPicPr>
            <a:picLocks noGrp="1" noChangeAspect="1"/>
          </p:cNvPicPr>
          <p:nvPr>
            <p:ph sz="half" idx="2"/>
          </p:nvPr>
        </p:nvPicPr>
        <p:blipFill>
          <a:blip r:embed="rId3"/>
          <a:stretch>
            <a:fillRect/>
          </a:stretch>
        </p:blipFill>
        <p:spPr>
          <a:xfrm>
            <a:off x="4648200" y="1519544"/>
            <a:ext cx="4038600" cy="3037159"/>
          </a:xfrm>
        </p:spPr>
      </p:pic>
    </p:spTree>
    <p:extLst>
      <p:ext uri="{BB962C8B-B14F-4D97-AF65-F5344CB8AC3E}">
        <p14:creationId xmlns:p14="http://schemas.microsoft.com/office/powerpoint/2010/main" val="2431816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A0D7-19CB-7A23-2AA3-07FE75D1C1FA}"/>
              </a:ext>
            </a:extLst>
          </p:cNvPr>
          <p:cNvSpPr>
            <a:spLocks noGrp="1"/>
          </p:cNvSpPr>
          <p:nvPr>
            <p:ph type="title"/>
          </p:nvPr>
        </p:nvSpPr>
        <p:spPr/>
        <p:txBody>
          <a:bodyPr>
            <a:normAutofit fontScale="90000"/>
          </a:bodyPr>
          <a:lstStyle/>
          <a:p>
            <a:r>
              <a:rPr lang="en-US" dirty="0">
                <a:ea typeface="Calibri"/>
                <a:cs typeface="Calibri"/>
              </a:rPr>
              <a:t>Cat Boost and </a:t>
            </a:r>
            <a:r>
              <a:rPr lang="en-US" dirty="0" err="1">
                <a:ea typeface="Calibri"/>
                <a:cs typeface="Calibri"/>
              </a:rPr>
              <a:t>LightGBM</a:t>
            </a:r>
            <a:endParaRPr lang="en-US" dirty="0" err="1"/>
          </a:p>
        </p:txBody>
      </p:sp>
      <p:pic>
        <p:nvPicPr>
          <p:cNvPr id="7" name="Content Placeholder 6" descr="A diagram of a catboost model&#10;&#10;Description automatically generated">
            <a:extLst>
              <a:ext uri="{FF2B5EF4-FFF2-40B4-BE49-F238E27FC236}">
                <a16:creationId xmlns:a16="http://schemas.microsoft.com/office/drawing/2014/main" id="{88FAE80E-3611-7827-81EB-15D14713FC46}"/>
              </a:ext>
            </a:extLst>
          </p:cNvPr>
          <p:cNvPicPr>
            <a:picLocks noGrp="1" noChangeAspect="1"/>
          </p:cNvPicPr>
          <p:nvPr>
            <p:ph sz="half" idx="1"/>
          </p:nvPr>
        </p:nvPicPr>
        <p:blipFill>
          <a:blip r:embed="rId2"/>
          <a:stretch>
            <a:fillRect/>
          </a:stretch>
        </p:blipFill>
        <p:spPr>
          <a:xfrm>
            <a:off x="457200" y="1494200"/>
            <a:ext cx="4038600" cy="3087846"/>
          </a:xfrm>
        </p:spPr>
      </p:pic>
      <p:pic>
        <p:nvPicPr>
          <p:cNvPr id="10" name="Content Placeholder 9">
            <a:extLst>
              <a:ext uri="{FF2B5EF4-FFF2-40B4-BE49-F238E27FC236}">
                <a16:creationId xmlns:a16="http://schemas.microsoft.com/office/drawing/2014/main" id="{FD0D3A00-B5B2-6547-D9E9-AB98CCF19E65}"/>
              </a:ext>
            </a:extLst>
          </p:cNvPr>
          <p:cNvPicPr>
            <a:picLocks noGrp="1" noChangeAspect="1"/>
          </p:cNvPicPr>
          <p:nvPr>
            <p:ph sz="half" idx="2"/>
          </p:nvPr>
        </p:nvPicPr>
        <p:blipFill>
          <a:blip r:embed="rId3"/>
          <a:stretch>
            <a:fillRect/>
          </a:stretch>
        </p:blipFill>
        <p:spPr>
          <a:xfrm>
            <a:off x="4648200" y="1525709"/>
            <a:ext cx="4038600" cy="3024829"/>
          </a:xfrm>
        </p:spPr>
      </p:pic>
    </p:spTree>
    <p:extLst>
      <p:ext uri="{BB962C8B-B14F-4D97-AF65-F5344CB8AC3E}">
        <p14:creationId xmlns:p14="http://schemas.microsoft.com/office/powerpoint/2010/main" val="296204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2106-AD77-2736-089B-6D7D4123763C}"/>
              </a:ext>
            </a:extLst>
          </p:cNvPr>
          <p:cNvSpPr>
            <a:spLocks noGrp="1"/>
          </p:cNvSpPr>
          <p:nvPr>
            <p:ph type="title"/>
          </p:nvPr>
        </p:nvSpPr>
        <p:spPr/>
        <p:txBody>
          <a:bodyPr>
            <a:normAutofit fontScale="90000"/>
          </a:bodyPr>
          <a:lstStyle/>
          <a:p>
            <a:r>
              <a:rPr lang="en-US" dirty="0">
                <a:ea typeface="Calibri"/>
                <a:cs typeface="Calibri"/>
              </a:rPr>
              <a:t>Neural Network and Random Forest</a:t>
            </a:r>
            <a:endParaRPr lang="en-US" dirty="0"/>
          </a:p>
        </p:txBody>
      </p:sp>
      <p:pic>
        <p:nvPicPr>
          <p:cNvPr id="7" name="Content Placeholder 6">
            <a:extLst>
              <a:ext uri="{FF2B5EF4-FFF2-40B4-BE49-F238E27FC236}">
                <a16:creationId xmlns:a16="http://schemas.microsoft.com/office/drawing/2014/main" id="{A07F6623-9AE4-19E2-2BC6-0A09E9828712}"/>
              </a:ext>
            </a:extLst>
          </p:cNvPr>
          <p:cNvPicPr>
            <a:picLocks noGrp="1" noChangeAspect="1"/>
          </p:cNvPicPr>
          <p:nvPr>
            <p:ph sz="half" idx="1"/>
          </p:nvPr>
        </p:nvPicPr>
        <p:blipFill>
          <a:blip r:embed="rId2"/>
          <a:stretch>
            <a:fillRect/>
          </a:stretch>
        </p:blipFill>
        <p:spPr>
          <a:xfrm>
            <a:off x="457200" y="1505953"/>
            <a:ext cx="4038600" cy="3064340"/>
          </a:xfrm>
        </p:spPr>
      </p:pic>
      <p:pic>
        <p:nvPicPr>
          <p:cNvPr id="10" name="Content Placeholder 9">
            <a:extLst>
              <a:ext uri="{FF2B5EF4-FFF2-40B4-BE49-F238E27FC236}">
                <a16:creationId xmlns:a16="http://schemas.microsoft.com/office/drawing/2014/main" id="{3797716A-C99A-4D06-167B-2F746E2DEEDC}"/>
              </a:ext>
            </a:extLst>
          </p:cNvPr>
          <p:cNvPicPr>
            <a:picLocks noGrp="1" noChangeAspect="1"/>
          </p:cNvPicPr>
          <p:nvPr>
            <p:ph sz="half" idx="2"/>
          </p:nvPr>
        </p:nvPicPr>
        <p:blipFill>
          <a:blip r:embed="rId3"/>
          <a:stretch>
            <a:fillRect/>
          </a:stretch>
        </p:blipFill>
        <p:spPr>
          <a:xfrm>
            <a:off x="4648200" y="1525709"/>
            <a:ext cx="4038600" cy="3024829"/>
          </a:xfrm>
        </p:spPr>
      </p:pic>
    </p:spTree>
    <p:extLst>
      <p:ext uri="{BB962C8B-B14F-4D97-AF65-F5344CB8AC3E}">
        <p14:creationId xmlns:p14="http://schemas.microsoft.com/office/powerpoint/2010/main" val="3736518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0F34-19CC-2466-0D75-1BC16FEC9FAD}"/>
              </a:ext>
            </a:extLst>
          </p:cNvPr>
          <p:cNvSpPr>
            <a:spLocks noGrp="1"/>
          </p:cNvSpPr>
          <p:nvPr>
            <p:ph type="title"/>
          </p:nvPr>
        </p:nvSpPr>
        <p:spPr/>
        <p:txBody>
          <a:bodyPr>
            <a:normAutofit fontScale="90000"/>
          </a:bodyPr>
          <a:lstStyle/>
          <a:p>
            <a:r>
              <a:rPr lang="en-US" dirty="0">
                <a:ea typeface="Calibri"/>
                <a:cs typeface="Calibri"/>
              </a:rPr>
              <a:t>One class SVM and KNN</a:t>
            </a:r>
            <a:endParaRPr lang="en-US" dirty="0"/>
          </a:p>
        </p:txBody>
      </p:sp>
      <p:pic>
        <p:nvPicPr>
          <p:cNvPr id="7" name="Content Placeholder 6">
            <a:extLst>
              <a:ext uri="{FF2B5EF4-FFF2-40B4-BE49-F238E27FC236}">
                <a16:creationId xmlns:a16="http://schemas.microsoft.com/office/drawing/2014/main" id="{5513FD6F-13B0-EF91-2690-0F5977C9845B}"/>
              </a:ext>
            </a:extLst>
          </p:cNvPr>
          <p:cNvPicPr>
            <a:picLocks noGrp="1" noChangeAspect="1"/>
          </p:cNvPicPr>
          <p:nvPr>
            <p:ph sz="half" idx="1"/>
          </p:nvPr>
        </p:nvPicPr>
        <p:blipFill>
          <a:blip r:embed="rId2"/>
          <a:stretch>
            <a:fillRect/>
          </a:stretch>
        </p:blipFill>
        <p:spPr>
          <a:xfrm>
            <a:off x="457200" y="1496641"/>
            <a:ext cx="4038600" cy="3082964"/>
          </a:xfrm>
        </p:spPr>
      </p:pic>
      <p:pic>
        <p:nvPicPr>
          <p:cNvPr id="10" name="Content Placeholder 9">
            <a:extLst>
              <a:ext uri="{FF2B5EF4-FFF2-40B4-BE49-F238E27FC236}">
                <a16:creationId xmlns:a16="http://schemas.microsoft.com/office/drawing/2014/main" id="{63455BC5-B8AD-FD3C-4FCD-CD3CE79689E1}"/>
              </a:ext>
            </a:extLst>
          </p:cNvPr>
          <p:cNvPicPr>
            <a:picLocks noGrp="1" noChangeAspect="1"/>
          </p:cNvPicPr>
          <p:nvPr>
            <p:ph sz="half" idx="2"/>
          </p:nvPr>
        </p:nvPicPr>
        <p:blipFill>
          <a:blip r:embed="rId3"/>
          <a:stretch>
            <a:fillRect/>
          </a:stretch>
        </p:blipFill>
        <p:spPr>
          <a:xfrm>
            <a:off x="4648200" y="1530816"/>
            <a:ext cx="4038600" cy="3014614"/>
          </a:xfrm>
        </p:spPr>
      </p:pic>
    </p:spTree>
    <p:extLst>
      <p:ext uri="{BB962C8B-B14F-4D97-AF65-F5344CB8AC3E}">
        <p14:creationId xmlns:p14="http://schemas.microsoft.com/office/powerpoint/2010/main" val="341965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C84B-3299-F0A1-41DB-FEE5285E2875}"/>
              </a:ext>
            </a:extLst>
          </p:cNvPr>
          <p:cNvSpPr>
            <a:spLocks noGrp="1"/>
          </p:cNvSpPr>
          <p:nvPr>
            <p:ph type="title"/>
          </p:nvPr>
        </p:nvSpPr>
        <p:spPr/>
        <p:txBody>
          <a:bodyPr>
            <a:normAutofit/>
          </a:bodyPr>
          <a:lstStyle/>
          <a:p>
            <a:r>
              <a:rPr lang="en-US" sz="3200" dirty="0">
                <a:ea typeface="Calibri"/>
                <a:cs typeface="Calibri"/>
              </a:rPr>
              <a:t>Autoencoder and Neural Network with SMOTE</a:t>
            </a:r>
            <a:endParaRPr lang="en-US" sz="3200" dirty="0"/>
          </a:p>
        </p:txBody>
      </p:sp>
      <p:pic>
        <p:nvPicPr>
          <p:cNvPr id="7" name="Content Placeholder 6" descr="A blue and white graph&#10;&#10;Description automatically generated">
            <a:extLst>
              <a:ext uri="{FF2B5EF4-FFF2-40B4-BE49-F238E27FC236}">
                <a16:creationId xmlns:a16="http://schemas.microsoft.com/office/drawing/2014/main" id="{9F502F35-9A32-373C-F013-7A2E02B2A860}"/>
              </a:ext>
            </a:extLst>
          </p:cNvPr>
          <p:cNvPicPr>
            <a:picLocks noGrp="1" noChangeAspect="1"/>
          </p:cNvPicPr>
          <p:nvPr>
            <p:ph sz="half" idx="1"/>
          </p:nvPr>
        </p:nvPicPr>
        <p:blipFill>
          <a:blip r:embed="rId2"/>
          <a:stretch>
            <a:fillRect/>
          </a:stretch>
        </p:blipFill>
        <p:spPr>
          <a:xfrm>
            <a:off x="457200" y="1528789"/>
            <a:ext cx="4038600" cy="3018668"/>
          </a:xfrm>
        </p:spPr>
      </p:pic>
      <p:pic>
        <p:nvPicPr>
          <p:cNvPr id="10" name="Content Placeholder 9">
            <a:extLst>
              <a:ext uri="{FF2B5EF4-FFF2-40B4-BE49-F238E27FC236}">
                <a16:creationId xmlns:a16="http://schemas.microsoft.com/office/drawing/2014/main" id="{B8EEF00C-0FD7-F053-127E-162B0EB1F48B}"/>
              </a:ext>
            </a:extLst>
          </p:cNvPr>
          <p:cNvPicPr>
            <a:picLocks noGrp="1" noChangeAspect="1"/>
          </p:cNvPicPr>
          <p:nvPr>
            <p:ph sz="half" idx="2"/>
          </p:nvPr>
        </p:nvPicPr>
        <p:blipFill>
          <a:blip r:embed="rId3"/>
          <a:stretch>
            <a:fillRect/>
          </a:stretch>
        </p:blipFill>
        <p:spPr>
          <a:xfrm>
            <a:off x="4648200" y="1554885"/>
            <a:ext cx="4038600" cy="2966477"/>
          </a:xfrm>
        </p:spPr>
      </p:pic>
    </p:spTree>
    <p:extLst>
      <p:ext uri="{BB962C8B-B14F-4D97-AF65-F5344CB8AC3E}">
        <p14:creationId xmlns:p14="http://schemas.microsoft.com/office/powerpoint/2010/main" val="475626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A974-6376-5253-28B9-DFEEAD94A86B}"/>
              </a:ext>
            </a:extLst>
          </p:cNvPr>
          <p:cNvSpPr>
            <a:spLocks noGrp="1"/>
          </p:cNvSpPr>
          <p:nvPr>
            <p:ph type="title"/>
          </p:nvPr>
        </p:nvSpPr>
        <p:spPr/>
        <p:txBody>
          <a:bodyPr>
            <a:normAutofit fontScale="90000"/>
          </a:bodyPr>
          <a:lstStyle/>
          <a:p>
            <a:r>
              <a:rPr lang="en-US" dirty="0">
                <a:ea typeface="Calibri"/>
                <a:cs typeface="Calibri"/>
              </a:rPr>
              <a:t>XG Boost, Random Forest with SMOTE</a:t>
            </a:r>
            <a:endParaRPr lang="en-US" dirty="0"/>
          </a:p>
        </p:txBody>
      </p:sp>
      <p:pic>
        <p:nvPicPr>
          <p:cNvPr id="5" name="Content Placeholder 4">
            <a:extLst>
              <a:ext uri="{FF2B5EF4-FFF2-40B4-BE49-F238E27FC236}">
                <a16:creationId xmlns:a16="http://schemas.microsoft.com/office/drawing/2014/main" id="{722FB185-1E1A-34AD-DCC8-F1C4E53D42BC}"/>
              </a:ext>
            </a:extLst>
          </p:cNvPr>
          <p:cNvPicPr>
            <a:picLocks noGrp="1" noChangeAspect="1"/>
          </p:cNvPicPr>
          <p:nvPr>
            <p:ph sz="half" idx="1"/>
          </p:nvPr>
        </p:nvPicPr>
        <p:blipFill>
          <a:blip r:embed="rId2"/>
          <a:stretch>
            <a:fillRect/>
          </a:stretch>
        </p:blipFill>
        <p:spPr>
          <a:xfrm>
            <a:off x="457200" y="1531791"/>
            <a:ext cx="4038600" cy="3012665"/>
          </a:xfrm>
        </p:spPr>
      </p:pic>
      <p:pic>
        <p:nvPicPr>
          <p:cNvPr id="9" name="Content Placeholder 8">
            <a:extLst>
              <a:ext uri="{FF2B5EF4-FFF2-40B4-BE49-F238E27FC236}">
                <a16:creationId xmlns:a16="http://schemas.microsoft.com/office/drawing/2014/main" id="{D5813DED-49BC-5A59-FBC7-CF68A1DEFA2D}"/>
              </a:ext>
            </a:extLst>
          </p:cNvPr>
          <p:cNvPicPr>
            <a:picLocks noGrp="1" noChangeAspect="1"/>
          </p:cNvPicPr>
          <p:nvPr>
            <p:ph sz="half" idx="2"/>
          </p:nvPr>
        </p:nvPicPr>
        <p:blipFill>
          <a:blip r:embed="rId3"/>
          <a:stretch>
            <a:fillRect/>
          </a:stretch>
        </p:blipFill>
        <p:spPr>
          <a:xfrm>
            <a:off x="4648200" y="1539803"/>
            <a:ext cx="4038600" cy="2996641"/>
          </a:xfrm>
        </p:spPr>
      </p:pic>
    </p:spTree>
    <p:extLst>
      <p:ext uri="{BB962C8B-B14F-4D97-AF65-F5344CB8AC3E}">
        <p14:creationId xmlns:p14="http://schemas.microsoft.com/office/powerpoint/2010/main" val="2654479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0914-C15C-240B-B13E-744E83DE42EC}"/>
              </a:ext>
            </a:extLst>
          </p:cNvPr>
          <p:cNvSpPr>
            <a:spLocks noGrp="1"/>
          </p:cNvSpPr>
          <p:nvPr>
            <p:ph type="title"/>
          </p:nvPr>
        </p:nvSpPr>
        <p:spPr/>
        <p:txBody>
          <a:bodyPr>
            <a:normAutofit fontScale="90000"/>
          </a:bodyPr>
          <a:lstStyle/>
          <a:p>
            <a:r>
              <a:rPr lang="en-US" dirty="0">
                <a:ea typeface="Calibri"/>
                <a:cs typeface="Calibri"/>
              </a:rPr>
              <a:t>Logistic Regression with SMOTE</a:t>
            </a:r>
            <a:endParaRPr lang="en-US" dirty="0"/>
          </a:p>
        </p:txBody>
      </p:sp>
      <p:pic>
        <p:nvPicPr>
          <p:cNvPr id="5" name="Content Placeholder 4">
            <a:extLst>
              <a:ext uri="{FF2B5EF4-FFF2-40B4-BE49-F238E27FC236}">
                <a16:creationId xmlns:a16="http://schemas.microsoft.com/office/drawing/2014/main" id="{ED43C411-B97F-EB50-1F22-66A9F7D39AFB}"/>
              </a:ext>
            </a:extLst>
          </p:cNvPr>
          <p:cNvPicPr>
            <a:picLocks noGrp="1" noChangeAspect="1"/>
          </p:cNvPicPr>
          <p:nvPr>
            <p:ph sz="half" idx="1"/>
          </p:nvPr>
        </p:nvPicPr>
        <p:blipFill>
          <a:blip r:embed="rId2"/>
          <a:stretch>
            <a:fillRect/>
          </a:stretch>
        </p:blipFill>
        <p:spPr>
          <a:xfrm>
            <a:off x="2931" y="1453489"/>
            <a:ext cx="3650274" cy="2693020"/>
          </a:xfrm>
        </p:spPr>
      </p:pic>
      <p:sp>
        <p:nvSpPr>
          <p:cNvPr id="4" name="Content Placeholder 3">
            <a:extLst>
              <a:ext uri="{FF2B5EF4-FFF2-40B4-BE49-F238E27FC236}">
                <a16:creationId xmlns:a16="http://schemas.microsoft.com/office/drawing/2014/main" id="{0912FACE-928C-97FF-DEB4-B93B3B5436AC}"/>
              </a:ext>
            </a:extLst>
          </p:cNvPr>
          <p:cNvSpPr>
            <a:spLocks noGrp="1"/>
          </p:cNvSpPr>
          <p:nvPr>
            <p:ph sz="half" idx="2"/>
          </p:nvPr>
        </p:nvSpPr>
        <p:spPr>
          <a:xfrm>
            <a:off x="3871546" y="1348850"/>
            <a:ext cx="4815254" cy="3217356"/>
          </a:xfrm>
        </p:spPr>
        <p:txBody>
          <a:bodyPr vert="horz" lIns="91440" tIns="45720" rIns="91440" bIns="45720" rtlCol="0" anchor="t">
            <a:normAutofit fontScale="47500" lnSpcReduction="20000"/>
          </a:bodyPr>
          <a:lstStyle/>
          <a:p>
            <a:r>
              <a:rPr lang="en-US" b="1" dirty="0"/>
              <a:t>Performance Metrics</a:t>
            </a:r>
            <a:endParaRPr lang="en-US" dirty="0">
              <a:ea typeface="Calibri"/>
              <a:cs typeface="Calibri"/>
            </a:endParaRPr>
          </a:p>
          <a:p>
            <a:r>
              <a:rPr lang="en-US" b="1" dirty="0">
                <a:ea typeface="+mn-lt"/>
                <a:cs typeface="+mn-lt"/>
              </a:rPr>
              <a:t>True Positives (Fraud correctly classified)</a:t>
            </a:r>
            <a:r>
              <a:rPr lang="en-US" dirty="0">
                <a:ea typeface="+mn-lt"/>
                <a:cs typeface="+mn-lt"/>
              </a:rPr>
              <a:t>: 41</a:t>
            </a:r>
            <a:endParaRPr lang="en-US" dirty="0"/>
          </a:p>
          <a:p>
            <a:pPr lvl="1"/>
            <a:r>
              <a:rPr lang="en-US" dirty="0">
                <a:ea typeface="+mn-lt"/>
                <a:cs typeface="+mn-lt"/>
              </a:rPr>
              <a:t>The model successfully identified 41 fraudulent transactions.</a:t>
            </a:r>
            <a:endParaRPr lang="en-US" dirty="0"/>
          </a:p>
          <a:p>
            <a:r>
              <a:rPr lang="en-US" b="1" dirty="0">
                <a:ea typeface="+mn-lt"/>
                <a:cs typeface="+mn-lt"/>
              </a:rPr>
              <a:t>True Negatives (Non-Fraud correctly classified)</a:t>
            </a:r>
            <a:r>
              <a:rPr lang="en-US" dirty="0">
                <a:ea typeface="+mn-lt"/>
                <a:cs typeface="+mn-lt"/>
              </a:rPr>
              <a:t>: 118,838</a:t>
            </a:r>
            <a:endParaRPr lang="en-US" dirty="0"/>
          </a:p>
          <a:p>
            <a:pPr lvl="1"/>
            <a:r>
              <a:rPr lang="en-US" dirty="0">
                <a:ea typeface="+mn-lt"/>
                <a:cs typeface="+mn-lt"/>
              </a:rPr>
              <a:t>A majority of non-fraudulent transactions were accurately classified.</a:t>
            </a:r>
            <a:endParaRPr lang="en-US" dirty="0"/>
          </a:p>
          <a:p>
            <a:r>
              <a:rPr lang="en-US" b="1" dirty="0">
                <a:ea typeface="+mn-lt"/>
                <a:cs typeface="+mn-lt"/>
              </a:rPr>
              <a:t>False Positives (Non-Fraud misclassified as Fraud)</a:t>
            </a:r>
            <a:r>
              <a:rPr lang="en-US" dirty="0">
                <a:ea typeface="+mn-lt"/>
                <a:cs typeface="+mn-lt"/>
              </a:rPr>
              <a:t>: 8,032</a:t>
            </a:r>
            <a:endParaRPr lang="en-US" dirty="0"/>
          </a:p>
          <a:p>
            <a:pPr lvl="1"/>
            <a:r>
              <a:rPr lang="en-US" dirty="0">
                <a:ea typeface="+mn-lt"/>
                <a:cs typeface="+mn-lt"/>
              </a:rPr>
              <a:t>A significant number of non-fraudulent transactions were incorrectly flagged as fraudulent, indicating potential for false alarms.</a:t>
            </a:r>
            <a:endParaRPr lang="en-US" dirty="0"/>
          </a:p>
          <a:p>
            <a:r>
              <a:rPr lang="en-US" b="1" dirty="0">
                <a:ea typeface="+mn-lt"/>
                <a:cs typeface="+mn-lt"/>
              </a:rPr>
              <a:t>False Negatives (Fraud misclassified as Non-Fraud)</a:t>
            </a:r>
            <a:r>
              <a:rPr lang="en-US" dirty="0">
                <a:ea typeface="+mn-lt"/>
                <a:cs typeface="+mn-lt"/>
              </a:rPr>
              <a:t>: 8</a:t>
            </a:r>
            <a:endParaRPr lang="en-US" dirty="0"/>
          </a:p>
          <a:p>
            <a:pPr lvl="1"/>
            <a:r>
              <a:rPr lang="en-US" dirty="0">
                <a:ea typeface="+mn-lt"/>
                <a:cs typeface="+mn-lt"/>
              </a:rPr>
              <a:t>Very few fraudulent transactions were missed, showing strong sensitivity (recall) for fraud detection.</a:t>
            </a:r>
            <a:endParaRPr lang="en-US" dirty="0">
              <a:ea typeface="Calibri"/>
              <a:cs typeface="Calibri"/>
            </a:endParaRPr>
          </a:p>
          <a:p>
            <a:r>
              <a:rPr lang="en-US" b="1" dirty="0">
                <a:ea typeface="+mn-lt"/>
                <a:cs typeface="+mn-lt"/>
              </a:rPr>
              <a:t>Strengths</a:t>
            </a:r>
            <a:r>
              <a:rPr lang="en-US" dirty="0">
                <a:ea typeface="+mn-lt"/>
                <a:cs typeface="+mn-lt"/>
              </a:rPr>
              <a:t>:</a:t>
            </a:r>
            <a:endParaRPr lang="en-US" dirty="0"/>
          </a:p>
          <a:p>
            <a:pPr lvl="1"/>
            <a:r>
              <a:rPr lang="en-US" b="1" dirty="0">
                <a:ea typeface="+mn-lt"/>
                <a:cs typeface="+mn-lt"/>
              </a:rPr>
              <a:t>High Recall for Fraudulent Class</a:t>
            </a:r>
            <a:r>
              <a:rPr lang="en-US" dirty="0">
                <a:ea typeface="+mn-lt"/>
                <a:cs typeface="+mn-lt"/>
              </a:rPr>
              <a:t>: Effectively captures the majority of fraud cases with minimal false negatives.</a:t>
            </a:r>
            <a:endParaRPr lang="en-US" dirty="0"/>
          </a:p>
          <a:p>
            <a:pPr lvl="1"/>
            <a:r>
              <a:rPr lang="en-US" b="1" dirty="0">
                <a:ea typeface="+mn-lt"/>
                <a:cs typeface="+mn-lt"/>
              </a:rPr>
              <a:t>Balanced Dataset</a:t>
            </a:r>
            <a:r>
              <a:rPr lang="en-US" dirty="0">
                <a:ea typeface="+mn-lt"/>
                <a:cs typeface="+mn-lt"/>
              </a:rPr>
              <a:t>: Using SMOTE helped address the class imbalance, improving model performance for minority class detection.</a:t>
            </a:r>
            <a:endParaRPr lang="en-US" dirty="0"/>
          </a:p>
          <a:p>
            <a:endParaRPr lang="en-US" dirty="0">
              <a:ea typeface="Calibri"/>
              <a:cs typeface="Calibri"/>
            </a:endParaRPr>
          </a:p>
        </p:txBody>
      </p:sp>
    </p:spTree>
    <p:extLst>
      <p:ext uri="{BB962C8B-B14F-4D97-AF65-F5344CB8AC3E}">
        <p14:creationId xmlns:p14="http://schemas.microsoft.com/office/powerpoint/2010/main" val="1936481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8D8C-33D4-B846-EA09-8423DC6F6BCD}"/>
              </a:ext>
            </a:extLst>
          </p:cNvPr>
          <p:cNvSpPr>
            <a:spLocks noGrp="1"/>
          </p:cNvSpPr>
          <p:nvPr>
            <p:ph type="title"/>
          </p:nvPr>
        </p:nvSpPr>
        <p:spPr/>
        <p:txBody>
          <a:bodyPr>
            <a:normAutofit fontScale="90000"/>
          </a:bodyPr>
          <a:lstStyle/>
          <a:p>
            <a:r>
              <a:rPr lang="en-US" dirty="0">
                <a:ea typeface="Calibri"/>
                <a:cs typeface="Calibri"/>
              </a:rPr>
              <a:t>Code for Best Model</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07B9BC3F-E290-476B-686A-53CB94FF875F}"/>
              </a:ext>
            </a:extLst>
          </p:cNvPr>
          <p:cNvPicPr>
            <a:picLocks noGrp="1" noChangeAspect="1"/>
          </p:cNvPicPr>
          <p:nvPr>
            <p:ph sz="half" idx="1"/>
          </p:nvPr>
        </p:nvPicPr>
        <p:blipFill>
          <a:blip r:embed="rId2"/>
          <a:stretch>
            <a:fillRect/>
          </a:stretch>
        </p:blipFill>
        <p:spPr>
          <a:xfrm>
            <a:off x="457095" y="1345291"/>
            <a:ext cx="4038808" cy="3793879"/>
          </a:xfrm>
        </p:spPr>
      </p:pic>
      <p:pic>
        <p:nvPicPr>
          <p:cNvPr id="6" name="Content Placeholder 5" descr="A screenshot of a computer program&#10;&#10;Description automatically generated">
            <a:extLst>
              <a:ext uri="{FF2B5EF4-FFF2-40B4-BE49-F238E27FC236}">
                <a16:creationId xmlns:a16="http://schemas.microsoft.com/office/drawing/2014/main" id="{27BD3274-6BAE-EF81-1DCA-5CA1BD35334A}"/>
              </a:ext>
            </a:extLst>
          </p:cNvPr>
          <p:cNvPicPr>
            <a:picLocks noGrp="1" noChangeAspect="1"/>
          </p:cNvPicPr>
          <p:nvPr>
            <p:ph sz="half" idx="2"/>
          </p:nvPr>
        </p:nvPicPr>
        <p:blipFill>
          <a:blip r:embed="rId3"/>
          <a:stretch>
            <a:fillRect/>
          </a:stretch>
        </p:blipFill>
        <p:spPr>
          <a:xfrm>
            <a:off x="4752766" y="1451426"/>
            <a:ext cx="3829468" cy="3173395"/>
          </a:xfrm>
        </p:spPr>
      </p:pic>
    </p:spTree>
    <p:extLst>
      <p:ext uri="{BB962C8B-B14F-4D97-AF65-F5344CB8AC3E}">
        <p14:creationId xmlns:p14="http://schemas.microsoft.com/office/powerpoint/2010/main" val="1471943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3C51-C727-A0F9-C812-B2C9158E1CDA}"/>
              </a:ext>
            </a:extLst>
          </p:cNvPr>
          <p:cNvSpPr>
            <a:spLocks noGrp="1"/>
          </p:cNvSpPr>
          <p:nvPr>
            <p:ph type="title"/>
          </p:nvPr>
        </p:nvSpPr>
        <p:spPr/>
        <p:txBody>
          <a:bodyPr>
            <a:normAutofit fontScale="90000"/>
          </a:bodyPr>
          <a:lstStyle/>
          <a:p>
            <a:r>
              <a:rPr lang="en-US" sz="3200" dirty="0">
                <a:ea typeface="+mj-lt"/>
                <a:cs typeface="+mj-lt"/>
              </a:rPr>
              <a:t>Fine-Tuned Neural Network Architecture</a:t>
            </a:r>
            <a:endParaRPr lang="en-US" sz="3200" dirty="0"/>
          </a:p>
        </p:txBody>
      </p:sp>
      <p:sp>
        <p:nvSpPr>
          <p:cNvPr id="3" name="Content Placeholder 2">
            <a:extLst>
              <a:ext uri="{FF2B5EF4-FFF2-40B4-BE49-F238E27FC236}">
                <a16:creationId xmlns:a16="http://schemas.microsoft.com/office/drawing/2014/main" id="{8A984478-1D47-A464-DD22-F14558159DC7}"/>
              </a:ext>
            </a:extLst>
          </p:cNvPr>
          <p:cNvSpPr>
            <a:spLocks noGrp="1"/>
          </p:cNvSpPr>
          <p:nvPr>
            <p:ph sz="half" idx="1"/>
          </p:nvPr>
        </p:nvSpPr>
        <p:spPr>
          <a:xfrm>
            <a:off x="457200" y="1451426"/>
            <a:ext cx="4038600" cy="3508130"/>
          </a:xfrm>
        </p:spPr>
        <p:txBody>
          <a:bodyPr vert="horz" lIns="91440" tIns="45720" rIns="91440" bIns="45720" rtlCol="0" anchor="t">
            <a:normAutofit fontScale="40000" lnSpcReduction="20000"/>
          </a:bodyPr>
          <a:lstStyle/>
          <a:p>
            <a:r>
              <a:rPr lang="en-US" b="1" dirty="0">
                <a:ea typeface="+mn-lt"/>
                <a:cs typeface="+mn-lt"/>
              </a:rPr>
              <a:t>Model Type</a:t>
            </a:r>
            <a:r>
              <a:rPr lang="en-US" dirty="0">
                <a:ea typeface="+mn-lt"/>
                <a:cs typeface="+mn-lt"/>
              </a:rPr>
              <a:t>: Fine-Tuned Neural Network</a:t>
            </a:r>
            <a:endParaRPr lang="en-US" dirty="0">
              <a:ea typeface="Calibri"/>
              <a:cs typeface="Calibri"/>
            </a:endParaRPr>
          </a:p>
          <a:p>
            <a:r>
              <a:rPr lang="en-US" b="1">
                <a:ea typeface="+mn-lt"/>
                <a:cs typeface="+mn-lt"/>
              </a:rPr>
              <a:t>Architecture</a:t>
            </a:r>
            <a:r>
              <a:rPr lang="en-US">
                <a:ea typeface="+mn-lt"/>
                <a:cs typeface="+mn-lt"/>
              </a:rPr>
              <a:t>:</a:t>
            </a:r>
            <a:endParaRPr lang="en-US"/>
          </a:p>
          <a:p>
            <a:r>
              <a:rPr lang="en-US" b="1" dirty="0">
                <a:ea typeface="+mn-lt"/>
                <a:cs typeface="+mn-lt"/>
              </a:rPr>
              <a:t>Input Layer</a:t>
            </a:r>
            <a:r>
              <a:rPr lang="en-US" dirty="0">
                <a:ea typeface="+mn-lt"/>
                <a:cs typeface="+mn-lt"/>
              </a:rPr>
              <a:t>: 256 neurons with </a:t>
            </a:r>
            <a:r>
              <a:rPr lang="en-US" dirty="0" err="1">
                <a:ea typeface="+mn-lt"/>
                <a:cs typeface="+mn-lt"/>
              </a:rPr>
              <a:t>ReLU</a:t>
            </a:r>
            <a:r>
              <a:rPr lang="en-US" dirty="0">
                <a:ea typeface="+mn-lt"/>
                <a:cs typeface="+mn-lt"/>
              </a:rPr>
              <a:t> activation</a:t>
            </a:r>
            <a:endParaRPr lang="en-US" dirty="0"/>
          </a:p>
          <a:p>
            <a:r>
              <a:rPr lang="en-US" b="1" dirty="0">
                <a:ea typeface="+mn-lt"/>
                <a:cs typeface="+mn-lt"/>
              </a:rPr>
              <a:t>Hidden Layers</a:t>
            </a:r>
            <a:r>
              <a:rPr lang="en-US" dirty="0">
                <a:ea typeface="+mn-lt"/>
                <a:cs typeface="+mn-lt"/>
              </a:rPr>
              <a:t>:</a:t>
            </a:r>
            <a:endParaRPr lang="en-US" dirty="0"/>
          </a:p>
          <a:p>
            <a:pPr lvl="1"/>
            <a:r>
              <a:rPr lang="en-US" dirty="0">
                <a:ea typeface="+mn-lt"/>
                <a:cs typeface="+mn-lt"/>
              </a:rPr>
              <a:t>Second Layer: 128 neurons with </a:t>
            </a:r>
            <a:r>
              <a:rPr lang="en-US" dirty="0" err="1">
                <a:ea typeface="+mn-lt"/>
                <a:cs typeface="+mn-lt"/>
              </a:rPr>
              <a:t>ReLU</a:t>
            </a:r>
            <a:r>
              <a:rPr lang="en-US" dirty="0">
                <a:ea typeface="+mn-lt"/>
                <a:cs typeface="+mn-lt"/>
              </a:rPr>
              <a:t> activation, Batch Normalization, and 40% dropout</a:t>
            </a:r>
            <a:endParaRPr lang="en-US" dirty="0"/>
          </a:p>
          <a:p>
            <a:pPr lvl="1"/>
            <a:r>
              <a:rPr lang="en-US" dirty="0">
                <a:ea typeface="+mn-lt"/>
                <a:cs typeface="+mn-lt"/>
              </a:rPr>
              <a:t>Third Layer: 64 neurons with </a:t>
            </a:r>
            <a:r>
              <a:rPr lang="en-US" dirty="0" err="1">
                <a:ea typeface="+mn-lt"/>
                <a:cs typeface="+mn-lt"/>
              </a:rPr>
              <a:t>ReLU</a:t>
            </a:r>
            <a:r>
              <a:rPr lang="en-US" dirty="0">
                <a:ea typeface="+mn-lt"/>
                <a:cs typeface="+mn-lt"/>
              </a:rPr>
              <a:t> activation and 30% dropout</a:t>
            </a:r>
            <a:endParaRPr lang="en-US" dirty="0"/>
          </a:p>
          <a:p>
            <a:r>
              <a:rPr lang="en-US" b="1" dirty="0">
                <a:ea typeface="+mn-lt"/>
                <a:cs typeface="+mn-lt"/>
              </a:rPr>
              <a:t>Output Layer</a:t>
            </a:r>
            <a:r>
              <a:rPr lang="en-US" dirty="0">
                <a:ea typeface="+mn-lt"/>
                <a:cs typeface="+mn-lt"/>
              </a:rPr>
              <a:t>: Single neuron with Sigmoid activation for binary classification</a:t>
            </a:r>
            <a:endParaRPr lang="en-US" dirty="0"/>
          </a:p>
          <a:p>
            <a:r>
              <a:rPr lang="en-US" b="1" dirty="0">
                <a:ea typeface="+mn-lt"/>
                <a:cs typeface="+mn-lt"/>
              </a:rPr>
              <a:t>Optimizer</a:t>
            </a:r>
            <a:r>
              <a:rPr lang="en-US" dirty="0">
                <a:ea typeface="+mn-lt"/>
                <a:cs typeface="+mn-lt"/>
              </a:rPr>
              <a:t>: Adam (Learning rate = 0.001)</a:t>
            </a:r>
            <a:endParaRPr lang="en-US" dirty="0"/>
          </a:p>
          <a:p>
            <a:r>
              <a:rPr lang="en-US" b="1" dirty="0">
                <a:ea typeface="+mn-lt"/>
                <a:cs typeface="+mn-lt"/>
              </a:rPr>
              <a:t>Loss Function</a:t>
            </a:r>
            <a:r>
              <a:rPr lang="en-US" dirty="0">
                <a:ea typeface="+mn-lt"/>
                <a:cs typeface="+mn-lt"/>
              </a:rPr>
              <a:t>: Binary Cross-Entropy</a:t>
            </a:r>
            <a:endParaRPr lang="en-US" dirty="0"/>
          </a:p>
          <a:p>
            <a:r>
              <a:rPr lang="en-US" b="1" dirty="0">
                <a:ea typeface="+mn-lt"/>
                <a:cs typeface="+mn-lt"/>
              </a:rPr>
              <a:t>Regularization Techniques</a:t>
            </a:r>
            <a:r>
              <a:rPr lang="en-US" dirty="0">
                <a:ea typeface="+mn-lt"/>
                <a:cs typeface="+mn-lt"/>
              </a:rPr>
              <a:t>: Dropout and Batch Normalization to prevent overfitting.</a:t>
            </a:r>
            <a:endParaRPr lang="en-US" dirty="0"/>
          </a:p>
          <a:p>
            <a:endParaRPr lang="en-US" dirty="0">
              <a:ea typeface="Calibri"/>
              <a:cs typeface="Calibri"/>
            </a:endParaRPr>
          </a:p>
        </p:txBody>
      </p:sp>
      <p:sp>
        <p:nvSpPr>
          <p:cNvPr id="5" name="Content Placeholder 4">
            <a:extLst>
              <a:ext uri="{FF2B5EF4-FFF2-40B4-BE49-F238E27FC236}">
                <a16:creationId xmlns:a16="http://schemas.microsoft.com/office/drawing/2014/main" id="{85A52BAC-1016-ED5B-9469-01EBFD819C6C}"/>
              </a:ext>
            </a:extLst>
          </p:cNvPr>
          <p:cNvSpPr>
            <a:spLocks noGrp="1"/>
          </p:cNvSpPr>
          <p:nvPr>
            <p:ph sz="half" idx="2"/>
          </p:nvPr>
        </p:nvSpPr>
        <p:spPr>
          <a:xfrm>
            <a:off x="4648200" y="1451426"/>
            <a:ext cx="4038600" cy="3508130"/>
          </a:xfrm>
        </p:spPr>
        <p:txBody>
          <a:bodyPr vert="horz" lIns="91440" tIns="45720" rIns="91440" bIns="45720" rtlCol="0" anchor="t">
            <a:normAutofit fontScale="40000" lnSpcReduction="20000"/>
          </a:bodyPr>
          <a:lstStyle/>
          <a:p>
            <a:r>
              <a:rPr lang="en-US" b="1" dirty="0"/>
              <a:t>Training Strategy</a:t>
            </a:r>
            <a:endParaRPr lang="en-US" dirty="0"/>
          </a:p>
          <a:p>
            <a:r>
              <a:rPr lang="en-US" b="1" dirty="0"/>
              <a:t>Dynamic</a:t>
            </a:r>
            <a:r>
              <a:rPr lang="en-US" b="1" dirty="0">
                <a:ea typeface="+mn-lt"/>
                <a:cs typeface="+mn-lt"/>
              </a:rPr>
              <a:t> Class Weights</a:t>
            </a:r>
            <a:r>
              <a:rPr lang="en-US" dirty="0">
                <a:ea typeface="+mn-lt"/>
                <a:cs typeface="+mn-lt"/>
              </a:rPr>
              <a:t>: Computed to address class imbalance, ensuring the minority class (fraudulent transactions) is appropriately weighted.</a:t>
            </a:r>
            <a:endParaRPr lang="en-US" dirty="0">
              <a:ea typeface="Calibri"/>
              <a:cs typeface="Calibri"/>
            </a:endParaRPr>
          </a:p>
          <a:p>
            <a:r>
              <a:rPr lang="en-US" b="1" dirty="0">
                <a:ea typeface="+mn-lt"/>
                <a:cs typeface="+mn-lt"/>
              </a:rPr>
              <a:t>Epochs</a:t>
            </a:r>
            <a:r>
              <a:rPr lang="en-US" dirty="0">
                <a:ea typeface="+mn-lt"/>
                <a:cs typeface="+mn-lt"/>
              </a:rPr>
              <a:t>: 30</a:t>
            </a:r>
            <a:endParaRPr lang="en-US"/>
          </a:p>
          <a:p>
            <a:r>
              <a:rPr lang="en-US" b="1" dirty="0">
                <a:ea typeface="+mn-lt"/>
                <a:cs typeface="+mn-lt"/>
              </a:rPr>
              <a:t>Batch Size</a:t>
            </a:r>
            <a:r>
              <a:rPr lang="en-US" dirty="0">
                <a:ea typeface="+mn-lt"/>
                <a:cs typeface="+mn-lt"/>
              </a:rPr>
              <a:t>: 64</a:t>
            </a:r>
            <a:endParaRPr lang="en-US"/>
          </a:p>
          <a:p>
            <a:r>
              <a:rPr lang="en-US" b="1" dirty="0">
                <a:ea typeface="+mn-lt"/>
                <a:cs typeface="+mn-lt"/>
              </a:rPr>
              <a:t>Validation Data</a:t>
            </a:r>
            <a:r>
              <a:rPr lang="en-US" dirty="0">
                <a:ea typeface="+mn-lt"/>
                <a:cs typeface="+mn-lt"/>
              </a:rPr>
              <a:t>: Split to evaluate generalization on unseen data during training.</a:t>
            </a:r>
            <a:endParaRPr lang="en-US"/>
          </a:p>
          <a:p>
            <a:r>
              <a:rPr lang="en-US" b="1" dirty="0"/>
              <a:t>Performance Metrics</a:t>
            </a:r>
            <a:endParaRPr lang="en-US"/>
          </a:p>
          <a:p>
            <a:r>
              <a:rPr lang="en-US" b="1" dirty="0">
                <a:ea typeface="+mn-lt"/>
                <a:cs typeface="+mn-lt"/>
              </a:rPr>
              <a:t>Accuracy</a:t>
            </a:r>
            <a:r>
              <a:rPr lang="en-US" dirty="0">
                <a:ea typeface="+mn-lt"/>
                <a:cs typeface="+mn-lt"/>
              </a:rPr>
              <a:t>: 96.5% (example value based on high-performance neural network models; replace with actual results if available)</a:t>
            </a:r>
            <a:endParaRPr lang="en-US"/>
          </a:p>
          <a:p>
            <a:r>
              <a:rPr lang="en-US" b="1" dirty="0">
                <a:ea typeface="+mn-lt"/>
                <a:cs typeface="+mn-lt"/>
              </a:rPr>
              <a:t>ROC-AUC Score</a:t>
            </a:r>
            <a:r>
              <a:rPr lang="en-US" dirty="0">
                <a:ea typeface="+mn-lt"/>
                <a:cs typeface="+mn-lt"/>
              </a:rPr>
              <a:t>: 0.95 (example value indicating excellent discrimination capability; replace with actual value).</a:t>
            </a:r>
            <a:endParaRPr lang="en-US"/>
          </a:p>
          <a:p>
            <a:r>
              <a:rPr lang="en-US" b="1" dirty="0">
                <a:ea typeface="+mn-lt"/>
                <a:cs typeface="+mn-lt"/>
              </a:rPr>
              <a:t>Confusion Matrix</a:t>
            </a:r>
            <a:r>
              <a:rPr lang="en-US" dirty="0">
                <a:ea typeface="+mn-lt"/>
                <a:cs typeface="+mn-lt"/>
              </a:rPr>
              <a:t>:</a:t>
            </a:r>
            <a:endParaRPr lang="en-US"/>
          </a:p>
          <a:p>
            <a:pPr lvl="1"/>
            <a:r>
              <a:rPr lang="en-US" dirty="0">
                <a:ea typeface="+mn-lt"/>
                <a:cs typeface="+mn-lt"/>
              </a:rPr>
              <a:t>True Positives (Fraud detected): Strong detection capability with minimal false negatives.</a:t>
            </a:r>
            <a:endParaRPr lang="en-US"/>
          </a:p>
          <a:p>
            <a:pPr lvl="1"/>
            <a:r>
              <a:rPr lang="en-US" dirty="0">
                <a:ea typeface="+mn-lt"/>
                <a:cs typeface="+mn-lt"/>
              </a:rPr>
              <a:t>False Positives (Non-fraud flagged as fraud): Managed through class balancing techniques.</a:t>
            </a:r>
            <a:endParaRPr lang="en-US"/>
          </a:p>
          <a:p>
            <a:endParaRPr lang="en-US" dirty="0">
              <a:ea typeface="Calibri"/>
              <a:cs typeface="Calibri"/>
            </a:endParaRPr>
          </a:p>
        </p:txBody>
      </p:sp>
    </p:spTree>
    <p:extLst>
      <p:ext uri="{BB962C8B-B14F-4D97-AF65-F5344CB8AC3E}">
        <p14:creationId xmlns:p14="http://schemas.microsoft.com/office/powerpoint/2010/main" val="2841279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535E-AFFE-7CEC-A9C0-8AD2C8CF478B}"/>
              </a:ext>
            </a:extLst>
          </p:cNvPr>
          <p:cNvSpPr>
            <a:spLocks noGrp="1"/>
          </p:cNvSpPr>
          <p:nvPr>
            <p:ph type="title"/>
          </p:nvPr>
        </p:nvSpPr>
        <p:spPr/>
        <p:txBody>
          <a:bodyPr>
            <a:normAutofit/>
          </a:bodyPr>
          <a:lstStyle/>
          <a:p>
            <a:r>
              <a:rPr lang="en-US" sz="3200" dirty="0">
                <a:ea typeface="Calibri"/>
                <a:cs typeface="Calibri"/>
              </a:rPr>
              <a:t>Best Model: Tuned Sequential Neural Network</a:t>
            </a:r>
            <a:endParaRPr lang="en-US" sz="3200" dirty="0"/>
          </a:p>
        </p:txBody>
      </p:sp>
      <p:sp>
        <p:nvSpPr>
          <p:cNvPr id="3" name="Content Placeholder 2">
            <a:extLst>
              <a:ext uri="{FF2B5EF4-FFF2-40B4-BE49-F238E27FC236}">
                <a16:creationId xmlns:a16="http://schemas.microsoft.com/office/drawing/2014/main" id="{430D3678-EA86-5219-B462-E63CC578A8B9}"/>
              </a:ext>
            </a:extLst>
          </p:cNvPr>
          <p:cNvSpPr>
            <a:spLocks noGrp="1"/>
          </p:cNvSpPr>
          <p:nvPr>
            <p:ph idx="1"/>
          </p:nvPr>
        </p:nvSpPr>
        <p:spPr>
          <a:xfrm>
            <a:off x="457200" y="1281371"/>
            <a:ext cx="8229600" cy="3443430"/>
          </a:xfrm>
        </p:spPr>
        <p:txBody>
          <a:bodyPr vert="horz" lIns="91440" tIns="45720" rIns="91440" bIns="45720" rtlCol="0" anchor="t">
            <a:normAutofit fontScale="32500" lnSpcReduction="20000"/>
          </a:bodyPr>
          <a:lstStyle/>
          <a:p>
            <a:r>
              <a:rPr lang="en-US" b="1" dirty="0"/>
              <a:t>Performance Metrics</a:t>
            </a:r>
            <a:endParaRPr lang="en-US" dirty="0">
              <a:ea typeface="Calibri"/>
              <a:cs typeface="Calibri"/>
            </a:endParaRPr>
          </a:p>
          <a:p>
            <a:r>
              <a:rPr lang="en-US" b="1">
                <a:ea typeface="+mn-lt"/>
                <a:cs typeface="+mn-lt"/>
              </a:rPr>
              <a:t>True Positives (Fraud correctly classified)</a:t>
            </a:r>
            <a:r>
              <a:rPr lang="en-US">
                <a:ea typeface="+mn-lt"/>
                <a:cs typeface="+mn-lt"/>
              </a:rPr>
              <a:t>: 45</a:t>
            </a:r>
            <a:endParaRPr lang="en-US"/>
          </a:p>
          <a:p>
            <a:pPr lvl="1"/>
            <a:r>
              <a:rPr lang="en-US">
                <a:ea typeface="+mn-lt"/>
                <a:cs typeface="+mn-lt"/>
              </a:rPr>
              <a:t>The model successfully identified 45 fraudulent transactions.</a:t>
            </a:r>
            <a:endParaRPr lang="en-US"/>
          </a:p>
          <a:p>
            <a:r>
              <a:rPr lang="en-US" b="1">
                <a:ea typeface="+mn-lt"/>
                <a:cs typeface="+mn-lt"/>
              </a:rPr>
              <a:t>True Negatives (Non-Fraud correctly classified)</a:t>
            </a:r>
            <a:r>
              <a:rPr lang="en-US">
                <a:ea typeface="+mn-lt"/>
                <a:cs typeface="+mn-lt"/>
              </a:rPr>
              <a:t>: 16,214</a:t>
            </a:r>
            <a:endParaRPr lang="en-US"/>
          </a:p>
          <a:p>
            <a:pPr lvl="1"/>
            <a:r>
              <a:rPr lang="en-US" dirty="0">
                <a:ea typeface="+mn-lt"/>
                <a:cs typeface="+mn-lt"/>
              </a:rPr>
              <a:t>The majority of non-fraudulent transactions were accurately classified.</a:t>
            </a:r>
            <a:endParaRPr lang="en-US" dirty="0"/>
          </a:p>
          <a:p>
            <a:r>
              <a:rPr lang="en-US" b="1" dirty="0">
                <a:ea typeface="+mn-lt"/>
                <a:cs typeface="+mn-lt"/>
              </a:rPr>
              <a:t>False Positives (Non-Fraud misclassified as Fraud)</a:t>
            </a:r>
            <a:r>
              <a:rPr lang="en-US" dirty="0">
                <a:ea typeface="+mn-lt"/>
                <a:cs typeface="+mn-lt"/>
              </a:rPr>
              <a:t>: 3,787</a:t>
            </a:r>
            <a:endParaRPr lang="en-US" dirty="0"/>
          </a:p>
          <a:p>
            <a:pPr lvl="1"/>
            <a:r>
              <a:rPr lang="en-US" dirty="0">
                <a:ea typeface="+mn-lt"/>
                <a:cs typeface="+mn-lt"/>
              </a:rPr>
              <a:t>A relatively high number of non-fraudulent transactions were incorrectly flagged as fraudulent.</a:t>
            </a:r>
            <a:endParaRPr lang="en-US" dirty="0"/>
          </a:p>
          <a:p>
            <a:r>
              <a:rPr lang="en-US" b="1" dirty="0">
                <a:ea typeface="+mn-lt"/>
                <a:cs typeface="+mn-lt"/>
              </a:rPr>
              <a:t>False Negatives (Fraud misclassified as Non-Fraud)</a:t>
            </a:r>
            <a:r>
              <a:rPr lang="en-US" dirty="0">
                <a:ea typeface="+mn-lt"/>
                <a:cs typeface="+mn-lt"/>
              </a:rPr>
              <a:t>: 4</a:t>
            </a:r>
            <a:endParaRPr lang="en-US" dirty="0"/>
          </a:p>
          <a:p>
            <a:pPr lvl="1"/>
            <a:r>
              <a:rPr lang="en-US" dirty="0">
                <a:ea typeface="+mn-lt"/>
                <a:cs typeface="+mn-lt"/>
              </a:rPr>
              <a:t>Very few fraudulent transactions were missed, indicating strong recall for the minority class.</a:t>
            </a:r>
            <a:endParaRPr lang="en-US" dirty="0"/>
          </a:p>
          <a:p>
            <a:pPr lvl="1"/>
            <a:r>
              <a:rPr lang="en-US" b="1" dirty="0"/>
              <a:t>Key Observations</a:t>
            </a:r>
            <a:endParaRPr lang="en-US" dirty="0"/>
          </a:p>
          <a:p>
            <a:r>
              <a:rPr lang="en-US" b="1" dirty="0">
                <a:ea typeface="+mn-lt"/>
                <a:cs typeface="+mn-lt"/>
              </a:rPr>
              <a:t>Strengths</a:t>
            </a:r>
            <a:r>
              <a:rPr lang="en-US" dirty="0">
                <a:ea typeface="+mn-lt"/>
                <a:cs typeface="+mn-lt"/>
              </a:rPr>
              <a:t>:</a:t>
            </a:r>
            <a:endParaRPr lang="en-US" dirty="0"/>
          </a:p>
          <a:p>
            <a:pPr lvl="1"/>
            <a:r>
              <a:rPr lang="en-US" dirty="0">
                <a:ea typeface="+mn-lt"/>
                <a:cs typeface="+mn-lt"/>
              </a:rPr>
              <a:t>High recall for the minority (fraudulent) class, ensuring most fraudulent transactions are identified.</a:t>
            </a:r>
            <a:endParaRPr lang="en-US" dirty="0"/>
          </a:p>
          <a:p>
            <a:pPr lvl="1"/>
            <a:r>
              <a:rPr lang="en-US" dirty="0">
                <a:ea typeface="+mn-lt"/>
                <a:cs typeface="+mn-lt"/>
              </a:rPr>
              <a:t>Effective detection of fraudulent transactions with minimal missed cases (low false negatives).</a:t>
            </a:r>
            <a:endParaRPr lang="en-US" dirty="0"/>
          </a:p>
          <a:p>
            <a:r>
              <a:rPr lang="en-US" b="1" dirty="0">
                <a:ea typeface="+mn-lt"/>
                <a:cs typeface="+mn-lt"/>
              </a:rPr>
              <a:t>Weaknesses</a:t>
            </a:r>
            <a:r>
              <a:rPr lang="en-US" dirty="0">
                <a:ea typeface="+mn-lt"/>
                <a:cs typeface="+mn-lt"/>
              </a:rPr>
              <a:t>:</a:t>
            </a:r>
            <a:endParaRPr lang="en-US" dirty="0"/>
          </a:p>
          <a:p>
            <a:pPr lvl="1"/>
            <a:r>
              <a:rPr lang="en-US" dirty="0">
                <a:ea typeface="+mn-lt"/>
                <a:cs typeface="+mn-lt"/>
              </a:rPr>
              <a:t>High false positive rate (non-fraudulent transactions flagged as fraudulent), which could lead to operational inefficiencies and unnecessary investigations.</a:t>
            </a:r>
            <a:endParaRPr lang="en-US" dirty="0"/>
          </a:p>
          <a:p>
            <a:pPr lvl="1"/>
            <a:r>
              <a:rPr lang="en-US" b="1" dirty="0"/>
              <a:t>Practical Implications</a:t>
            </a:r>
            <a:endParaRPr lang="en-US" dirty="0"/>
          </a:p>
          <a:p>
            <a:r>
              <a:rPr lang="en-US" b="1" dirty="0">
                <a:ea typeface="+mn-lt"/>
                <a:cs typeface="+mn-lt"/>
              </a:rPr>
              <a:t>Fraud Detection</a:t>
            </a:r>
            <a:r>
              <a:rPr lang="en-US" dirty="0">
                <a:ea typeface="+mn-lt"/>
                <a:cs typeface="+mn-lt"/>
              </a:rPr>
              <a:t>: The model's ability to capture fraudulent transactions makes it effective in mitigating financial risks.</a:t>
            </a:r>
            <a:endParaRPr lang="en-US" dirty="0"/>
          </a:p>
          <a:p>
            <a:r>
              <a:rPr lang="en-US" b="1" dirty="0">
                <a:ea typeface="+mn-lt"/>
                <a:cs typeface="+mn-lt"/>
              </a:rPr>
              <a:t>Business Impact</a:t>
            </a:r>
            <a:r>
              <a:rPr lang="en-US" dirty="0">
                <a:ea typeface="+mn-lt"/>
                <a:cs typeface="+mn-lt"/>
              </a:rPr>
              <a:t>: A trade-off exists between high recall and false positives; this balance needs adjustment based on organizational priorities.</a:t>
            </a:r>
            <a:endParaRPr lang="en-US" dirty="0"/>
          </a:p>
          <a:p>
            <a:endParaRPr lang="en-US" dirty="0">
              <a:ea typeface="Calibri"/>
              <a:cs typeface="Calibri"/>
            </a:endParaRPr>
          </a:p>
        </p:txBody>
      </p:sp>
    </p:spTree>
    <p:extLst>
      <p:ext uri="{BB962C8B-B14F-4D97-AF65-F5344CB8AC3E}">
        <p14:creationId xmlns:p14="http://schemas.microsoft.com/office/powerpoint/2010/main" val="19289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Overview of similar approaches</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800"/>
              <a:t>Recent approaches in fraud detection often involve machine learning models like decision trees, random forests, and deep learning techniques. </a:t>
            </a:r>
            <a:endParaRPr lang="en-US" sz="1800">
              <a:ea typeface="Calibri"/>
              <a:cs typeface="Calibri"/>
            </a:endParaRPr>
          </a:p>
          <a:p>
            <a:pPr marL="457200" lvl="0" indent="-330200" algn="l" rtl="0">
              <a:spcBef>
                <a:spcPts val="0"/>
              </a:spcBef>
              <a:spcAft>
                <a:spcPts val="0"/>
              </a:spcAft>
              <a:buSzPts val="1600"/>
              <a:buChar char="●"/>
            </a:pPr>
            <a:r>
              <a:rPr lang="en-GB" sz="1800"/>
              <a:t>Techniques such as anomaly detection, feature engineering, and ensemble methods are commonly used to improve accuracy. Research also emphasizes the use of real-time data for more effective fraud detection.</a:t>
            </a:r>
            <a:endParaRPr sz="1800">
              <a:ea typeface="Calibri"/>
              <a:cs typeface="Calibri"/>
            </a:endParaRPr>
          </a:p>
          <a:p>
            <a:pPr marL="457200" lvl="0" indent="-330200" algn="l" rtl="0">
              <a:spcBef>
                <a:spcPts val="0"/>
              </a:spcBef>
              <a:spcAft>
                <a:spcPts val="0"/>
              </a:spcAft>
              <a:buSzPts val="1600"/>
              <a:buChar char="●"/>
            </a:pPr>
            <a:r>
              <a:rPr lang="en-GB" sz="1800" b="1">
                <a:solidFill>
                  <a:schemeClr val="dk1"/>
                </a:solidFill>
              </a:rPr>
              <a:t>What's Missing:</a:t>
            </a:r>
            <a:r>
              <a:rPr lang="en-GB" sz="1800"/>
              <a:t> While advanced models have been developed, many systems still struggle with high false positive rates and adaptability to new fraud patterns. There is a need for continuous improvement in feature extraction and model training to keep pace with evolving fraudulent tactics</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7412-A579-9FD7-FC6E-8F3E06DD79DD}"/>
              </a:ext>
            </a:extLst>
          </p:cNvPr>
          <p:cNvSpPr>
            <a:spLocks noGrp="1"/>
          </p:cNvSpPr>
          <p:nvPr>
            <p:ph type="title"/>
          </p:nvPr>
        </p:nvSpPr>
        <p:spPr>
          <a:xfrm>
            <a:off x="457200" y="702644"/>
            <a:ext cx="8229600" cy="350989"/>
          </a:xfrm>
        </p:spPr>
        <p:txBody>
          <a:bodyPr anchor="ctr">
            <a:noAutofit/>
          </a:bodyPr>
          <a:lstStyle/>
          <a:p>
            <a:pPr>
              <a:lnSpc>
                <a:spcPct val="90000"/>
              </a:lnSpc>
            </a:pPr>
            <a:r>
              <a:rPr lang="en-IN" sz="2400" dirty="0">
                <a:ea typeface="+mj-lt"/>
                <a:cs typeface="+mj-lt"/>
              </a:rPr>
              <a:t>Future Directions: Ensemble Methods and Deployment</a:t>
            </a:r>
            <a:endParaRPr lang="en-US" sz="2400" dirty="0" err="1">
              <a:ea typeface="Calibri"/>
              <a:cs typeface="Calibri"/>
            </a:endParaRPr>
          </a:p>
        </p:txBody>
      </p:sp>
      <p:sp>
        <p:nvSpPr>
          <p:cNvPr id="540" name="Content Placeholder 539">
            <a:extLst>
              <a:ext uri="{FF2B5EF4-FFF2-40B4-BE49-F238E27FC236}">
                <a16:creationId xmlns:a16="http://schemas.microsoft.com/office/drawing/2014/main" id="{C5564D09-510F-FE16-E25B-6BA897F8045B}"/>
              </a:ext>
            </a:extLst>
          </p:cNvPr>
          <p:cNvSpPr>
            <a:spLocks noGrp="1"/>
          </p:cNvSpPr>
          <p:nvPr>
            <p:ph idx="1"/>
          </p:nvPr>
        </p:nvSpPr>
        <p:spPr>
          <a:xfrm>
            <a:off x="457200" y="1060661"/>
            <a:ext cx="8229600" cy="3533962"/>
          </a:xfrm>
        </p:spPr>
        <p:txBody>
          <a:bodyPr vert="horz" lIns="91440" tIns="45720" rIns="91440" bIns="45720" rtlCol="0" anchor="t">
            <a:normAutofit/>
          </a:bodyPr>
          <a:lstStyle/>
          <a:p>
            <a:r>
              <a:rPr lang="en-US" sz="1600" dirty="0">
                <a:ea typeface="Calibri"/>
                <a:cs typeface="Calibri"/>
              </a:rPr>
              <a:t>Ensemble Methods: </a:t>
            </a:r>
            <a:r>
              <a:rPr lang="en-US" sz="1600" dirty="0">
                <a:ea typeface="+mn-lt"/>
                <a:cs typeface="+mn-lt"/>
              </a:rPr>
              <a:t>Combine predictions from multiple models for better performance.</a:t>
            </a:r>
            <a:endParaRPr lang="en-US" dirty="0">
              <a:ea typeface="+mn-lt"/>
              <a:cs typeface="+mn-lt"/>
            </a:endParaRPr>
          </a:p>
          <a:p>
            <a:r>
              <a:rPr lang="en-US" sz="1600" dirty="0">
                <a:ea typeface="+mn-lt"/>
                <a:cs typeface="+mn-lt"/>
              </a:rPr>
              <a:t>Improve </a:t>
            </a:r>
            <a:r>
              <a:rPr lang="en-US" sz="1600" b="1" dirty="0">
                <a:ea typeface="+mn-lt"/>
                <a:cs typeface="+mn-lt"/>
              </a:rPr>
              <a:t>accuracy</a:t>
            </a:r>
            <a:r>
              <a:rPr lang="en-US" sz="1600" dirty="0">
                <a:ea typeface="+mn-lt"/>
                <a:cs typeface="+mn-lt"/>
              </a:rPr>
              <a:t>, </a:t>
            </a:r>
            <a:r>
              <a:rPr lang="en-US" sz="1600" b="1" dirty="0">
                <a:ea typeface="+mn-lt"/>
                <a:cs typeface="+mn-lt"/>
              </a:rPr>
              <a:t>robustness</a:t>
            </a:r>
            <a:r>
              <a:rPr lang="en-US" sz="1600" dirty="0">
                <a:ea typeface="+mn-lt"/>
                <a:cs typeface="+mn-lt"/>
              </a:rPr>
              <a:t>, and </a:t>
            </a:r>
            <a:r>
              <a:rPr lang="en-US" sz="1600" b="1" dirty="0">
                <a:ea typeface="+mn-lt"/>
                <a:cs typeface="+mn-lt"/>
              </a:rPr>
              <a:t>generalization</a:t>
            </a:r>
            <a:r>
              <a:rPr lang="en-US" sz="1600" dirty="0">
                <a:ea typeface="+mn-lt"/>
                <a:cs typeface="+mn-lt"/>
              </a:rPr>
              <a:t> in machine learning.</a:t>
            </a:r>
            <a:endParaRPr lang="en-US" sz="1600" dirty="0">
              <a:ea typeface="Calibri"/>
              <a:cs typeface="Calibri"/>
            </a:endParaRPr>
          </a:p>
          <a:p>
            <a:r>
              <a:rPr lang="en-US" sz="1600" dirty="0">
                <a:ea typeface="Calibri"/>
                <a:cs typeface="Calibri"/>
              </a:rPr>
              <a:t>There are different types: Bagging, Boosting and Voting.</a:t>
            </a:r>
          </a:p>
          <a:p>
            <a:r>
              <a:rPr lang="en-US" sz="1600" dirty="0">
                <a:ea typeface="Calibri"/>
                <a:cs typeface="Calibri"/>
              </a:rPr>
              <a:t>Some of the Pron's are </a:t>
            </a:r>
            <a:r>
              <a:rPr lang="en-US" sz="1600" dirty="0">
                <a:ea typeface="+mn-lt"/>
                <a:cs typeface="+mn-lt"/>
              </a:rPr>
              <a:t>Enhanced </a:t>
            </a:r>
            <a:r>
              <a:rPr lang="en-US" sz="1600" b="1" dirty="0">
                <a:ea typeface="+mn-lt"/>
                <a:cs typeface="+mn-lt"/>
              </a:rPr>
              <a:t>recall, precision, and AUC-ROC</a:t>
            </a:r>
            <a:r>
              <a:rPr lang="en-US" sz="1600" dirty="0">
                <a:ea typeface="+mn-lt"/>
                <a:cs typeface="+mn-lt"/>
              </a:rPr>
              <a:t>, crucial for fraud detection. Better handling of </a:t>
            </a:r>
            <a:r>
              <a:rPr lang="en-US" sz="1600" b="1" dirty="0">
                <a:ea typeface="+mn-lt"/>
                <a:cs typeface="+mn-lt"/>
              </a:rPr>
              <a:t>imbalanced datasets</a:t>
            </a:r>
            <a:r>
              <a:rPr lang="en-US" sz="1600" dirty="0">
                <a:ea typeface="+mn-lt"/>
                <a:cs typeface="+mn-lt"/>
              </a:rPr>
              <a:t>. Increased robustness to </a:t>
            </a:r>
            <a:r>
              <a:rPr lang="en-US" sz="1600" b="1" dirty="0">
                <a:ea typeface="+mn-lt"/>
                <a:cs typeface="+mn-lt"/>
              </a:rPr>
              <a:t>overfitting</a:t>
            </a:r>
            <a:r>
              <a:rPr lang="en-US" sz="1600" dirty="0">
                <a:ea typeface="+mn-lt"/>
                <a:cs typeface="+mn-lt"/>
              </a:rPr>
              <a:t>.</a:t>
            </a:r>
            <a:endParaRPr lang="en-US" sz="1600" dirty="0"/>
          </a:p>
          <a:p>
            <a:r>
              <a:rPr lang="en-US" sz="1600" b="1" dirty="0">
                <a:ea typeface="+mn-lt"/>
                <a:cs typeface="+mn-lt"/>
              </a:rPr>
              <a:t>Future Directions:</a:t>
            </a:r>
            <a:r>
              <a:rPr lang="en-US" sz="1600" dirty="0">
                <a:ea typeface="+mn-lt"/>
                <a:cs typeface="+mn-lt"/>
              </a:rPr>
              <a:t> Build </a:t>
            </a:r>
            <a:r>
              <a:rPr lang="en-US" sz="1600" b="1" dirty="0">
                <a:ea typeface="+mn-lt"/>
                <a:cs typeface="+mn-lt"/>
              </a:rPr>
              <a:t>hybrid ensemble models</a:t>
            </a:r>
            <a:r>
              <a:rPr lang="en-US" sz="1600" dirty="0">
                <a:ea typeface="+mn-lt"/>
                <a:cs typeface="+mn-lt"/>
              </a:rPr>
              <a:t> (e.g., combining </a:t>
            </a:r>
            <a:r>
              <a:rPr lang="en-US" sz="1600">
                <a:ea typeface="+mn-lt"/>
                <a:cs typeface="+mn-lt"/>
              </a:rPr>
              <a:t>Cat Boost</a:t>
            </a:r>
            <a:r>
              <a:rPr lang="en-US" sz="1600" dirty="0">
                <a:ea typeface="+mn-lt"/>
                <a:cs typeface="+mn-lt"/>
              </a:rPr>
              <a:t>, RF and Light GBM).Then experiment with real time dataset.</a:t>
            </a:r>
            <a:endParaRPr lang="en-US" sz="1600" dirty="0">
              <a:ea typeface="Calibri"/>
              <a:cs typeface="Calibri"/>
            </a:endParaRPr>
          </a:p>
          <a:p>
            <a:r>
              <a:rPr lang="en-US" sz="1600" dirty="0">
                <a:ea typeface="Calibri"/>
                <a:cs typeface="Calibri"/>
              </a:rPr>
              <a:t>For the </a:t>
            </a:r>
            <a:r>
              <a:rPr lang="en-US" sz="1600" b="1" dirty="0">
                <a:ea typeface="Calibri"/>
                <a:cs typeface="Calibri"/>
              </a:rPr>
              <a:t>model deployment</a:t>
            </a:r>
            <a:r>
              <a:rPr lang="en-US" sz="1600" dirty="0">
                <a:ea typeface="Calibri"/>
                <a:cs typeface="Calibri"/>
              </a:rPr>
              <a:t>, we are planning to use cloud platforms like AWS or Google cloud.</a:t>
            </a:r>
          </a:p>
          <a:p>
            <a:r>
              <a:rPr lang="en-US" sz="1600" dirty="0">
                <a:ea typeface="Calibri"/>
                <a:cs typeface="Calibri"/>
              </a:rPr>
              <a:t>After that we plan to track model metrics like </a:t>
            </a:r>
            <a:r>
              <a:rPr lang="en-US" sz="1600" dirty="0">
                <a:ea typeface="+mn-lt"/>
                <a:cs typeface="+mn-lt"/>
              </a:rPr>
              <a:t>precision, recall. Capturing misclassifications to improve future model iterations.</a:t>
            </a:r>
            <a:endParaRPr lang="en-US" sz="1600" dirty="0">
              <a:ea typeface="Calibri"/>
              <a:cs typeface="Calibri"/>
            </a:endParaRPr>
          </a:p>
        </p:txBody>
      </p:sp>
    </p:spTree>
    <p:extLst>
      <p:ext uri="{BB962C8B-B14F-4D97-AF65-F5344CB8AC3E}">
        <p14:creationId xmlns:p14="http://schemas.microsoft.com/office/powerpoint/2010/main" val="3267570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8371-341F-F69A-3245-914C87C6CEAF}"/>
              </a:ext>
            </a:extLst>
          </p:cNvPr>
          <p:cNvSpPr>
            <a:spLocks noGrp="1"/>
          </p:cNvSpPr>
          <p:nvPr>
            <p:ph type="title"/>
          </p:nvPr>
        </p:nvSpPr>
        <p:spPr>
          <a:xfrm>
            <a:off x="457200" y="702644"/>
            <a:ext cx="8229600" cy="644065"/>
          </a:xfrm>
        </p:spPr>
        <p:txBody>
          <a:bodyPr anchor="ctr">
            <a:normAutofit/>
          </a:bodyPr>
          <a:lstStyle/>
          <a:p>
            <a:pPr>
              <a:lnSpc>
                <a:spcPct val="90000"/>
              </a:lnSpc>
            </a:pPr>
            <a:r>
              <a:rPr lang="en-IN" sz="3700"/>
              <a:t>Conclusion:</a:t>
            </a:r>
          </a:p>
        </p:txBody>
      </p:sp>
      <p:graphicFrame>
        <p:nvGraphicFramePr>
          <p:cNvPr id="5" name="Text Placeholder 2">
            <a:extLst>
              <a:ext uri="{FF2B5EF4-FFF2-40B4-BE49-F238E27FC236}">
                <a16:creationId xmlns:a16="http://schemas.microsoft.com/office/drawing/2014/main" id="{5084D8E5-FE7A-5123-E4EA-20D0254EABCB}"/>
              </a:ext>
            </a:extLst>
          </p:cNvPr>
          <p:cNvGraphicFramePr>
            <a:graphicFrameLocks noGrp="1"/>
          </p:cNvGraphicFramePr>
          <p:nvPr>
            <p:ph idx="1"/>
            <p:extLst>
              <p:ext uri="{D42A27DB-BD31-4B8C-83A1-F6EECF244321}">
                <p14:modId xmlns:p14="http://schemas.microsoft.com/office/powerpoint/2010/main" val="465386631"/>
              </p:ext>
            </p:extLst>
          </p:nvPr>
        </p:nvGraphicFramePr>
        <p:xfrm>
          <a:off x="457200" y="1610179"/>
          <a:ext cx="8229600" cy="2984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01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8690-0638-F17E-E293-7509DCBDCB7A}"/>
              </a:ext>
            </a:extLst>
          </p:cNvPr>
          <p:cNvSpPr>
            <a:spLocks noGrp="1"/>
          </p:cNvSpPr>
          <p:nvPr>
            <p:ph type="title"/>
          </p:nvPr>
        </p:nvSpPr>
        <p:spPr/>
        <p:txBody>
          <a:bodyPr>
            <a:normAutofit fontScale="90000"/>
          </a:bodyPr>
          <a:lstStyle/>
          <a:p>
            <a:r>
              <a:rPr lang="en-IN"/>
              <a:t>References:</a:t>
            </a:r>
          </a:p>
        </p:txBody>
      </p:sp>
      <p:sp>
        <p:nvSpPr>
          <p:cNvPr id="3" name="Text Placeholder 2">
            <a:extLst>
              <a:ext uri="{FF2B5EF4-FFF2-40B4-BE49-F238E27FC236}">
                <a16:creationId xmlns:a16="http://schemas.microsoft.com/office/drawing/2014/main" id="{FF672FE3-F4CF-3F91-4B7C-11351FF63490}"/>
              </a:ext>
            </a:extLst>
          </p:cNvPr>
          <p:cNvSpPr>
            <a:spLocks noGrp="1"/>
          </p:cNvSpPr>
          <p:nvPr>
            <p:ph idx="1"/>
          </p:nvPr>
        </p:nvSpPr>
        <p:spPr>
          <a:xfrm>
            <a:off x="457200" y="1357087"/>
            <a:ext cx="8229600" cy="3237536"/>
          </a:xfrm>
        </p:spPr>
        <p:txBody>
          <a:bodyPr vert="horz" lIns="91440" tIns="45720" rIns="91440" bIns="45720" rtlCol="0" anchor="t">
            <a:normAutofit/>
          </a:bodyPr>
          <a:lstStyle/>
          <a:p>
            <a:r>
              <a:rPr lang="en-IN" sz="1000">
                <a:latin typeface="Arial"/>
                <a:ea typeface="Calibri"/>
                <a:cs typeface="Calibri"/>
              </a:rPr>
              <a:t>[1]</a:t>
            </a:r>
            <a:r>
              <a:rPr lang="en-IN" sz="1000" err="1">
                <a:latin typeface="Arial"/>
                <a:ea typeface="Calibri"/>
                <a:cs typeface="Times New Roman"/>
              </a:rPr>
              <a:t>Megdad</a:t>
            </a:r>
            <a:r>
              <a:rPr lang="en-IN" sz="1000">
                <a:latin typeface="Arial"/>
                <a:ea typeface="Calibri"/>
                <a:cs typeface="Times New Roman"/>
              </a:rPr>
              <a:t>, M. M. M., Abu-Naser, S. S., &amp; Abu-Nasser, B. S. (2022). </a:t>
            </a:r>
            <a:r>
              <a:rPr lang="en-IN" sz="1000" i="1">
                <a:latin typeface="Arial"/>
                <a:ea typeface="Calibri"/>
                <a:cs typeface="Times New Roman"/>
              </a:rPr>
              <a:t>Fraudulent Financial transactions detection using machine learning</a:t>
            </a:r>
            <a:r>
              <a:rPr lang="en-IN" sz="1000">
                <a:latin typeface="Arial"/>
                <a:ea typeface="Calibri"/>
                <a:cs typeface="Times New Roman"/>
              </a:rPr>
              <a:t>. </a:t>
            </a:r>
            <a:r>
              <a:rPr lang="en-IN" sz="1000">
                <a:latin typeface="Arial"/>
                <a:ea typeface="Calibri"/>
                <a:cs typeface="Times New Roman"/>
                <a:hlinkClick r:id="rId2"/>
              </a:rPr>
              <a:t>https://philarchive.org/rec/MEGFFT-2</a:t>
            </a:r>
            <a:r>
              <a:rPr lang="en-IN" sz="1000">
                <a:latin typeface="Arial"/>
                <a:ea typeface="Calibri"/>
                <a:cs typeface="Times New Roman"/>
              </a:rPr>
              <a:t>.</a:t>
            </a:r>
            <a:endParaRPr lang="en-IN" sz="1000">
              <a:latin typeface="Arial"/>
              <a:ea typeface="Calibri"/>
              <a:cs typeface="Calibri"/>
            </a:endParaRPr>
          </a:p>
          <a:p>
            <a:r>
              <a:rPr lang="en-IN" sz="1000">
                <a:solidFill>
                  <a:srgbClr val="222222"/>
                </a:solidFill>
                <a:latin typeface="Arial"/>
                <a:ea typeface="Calibri"/>
                <a:cs typeface="Arial"/>
              </a:rPr>
              <a:t>[2]Babu, A. M., &amp; Pratap, A. (2020, December). Credit card fraud detection using deep learning. In </a:t>
            </a:r>
            <a:r>
              <a:rPr lang="en-IN" sz="1000" i="1">
                <a:solidFill>
                  <a:srgbClr val="222222"/>
                </a:solidFill>
                <a:latin typeface="Arial"/>
                <a:ea typeface="Calibri"/>
                <a:cs typeface="Arial"/>
              </a:rPr>
              <a:t>2020 IEEE Recent Advances in Intelligent Computational Systems (RAICS)</a:t>
            </a:r>
            <a:r>
              <a:rPr lang="en-IN" sz="1000">
                <a:solidFill>
                  <a:srgbClr val="222222"/>
                </a:solidFill>
                <a:latin typeface="Arial"/>
                <a:ea typeface="Calibri"/>
                <a:cs typeface="Arial"/>
              </a:rPr>
              <a:t> (pp. 32-36). IEEE.</a:t>
            </a:r>
            <a:endParaRPr lang="en-IN" sz="1200">
              <a:latin typeface="Times New Roman"/>
              <a:ea typeface="Calibri"/>
              <a:cs typeface="Times New Roman"/>
            </a:endParaRPr>
          </a:p>
          <a:p>
            <a:r>
              <a:rPr lang="en-IN" sz="1000">
                <a:solidFill>
                  <a:srgbClr val="222222"/>
                </a:solidFill>
                <a:latin typeface="Arial"/>
                <a:ea typeface="Calibri"/>
                <a:cs typeface="Arial"/>
              </a:rPr>
              <a:t>[3]Zhang, R., Cheng, Y., Wang, L., Sang, N., &amp; Xu, J. (2023). Efficient Bank Fraud Detection with Machine Learning. </a:t>
            </a:r>
            <a:r>
              <a:rPr lang="en-IN" sz="1000" i="1">
                <a:solidFill>
                  <a:srgbClr val="222222"/>
                </a:solidFill>
                <a:latin typeface="Arial"/>
                <a:ea typeface="Calibri"/>
                <a:cs typeface="Arial"/>
              </a:rPr>
              <a:t>Journal of Computational Methods in Engineering Applications</a:t>
            </a:r>
            <a:r>
              <a:rPr lang="en-IN" sz="1000">
                <a:solidFill>
                  <a:srgbClr val="222222"/>
                </a:solidFill>
                <a:latin typeface="Arial"/>
                <a:ea typeface="Calibri"/>
                <a:cs typeface="Arial"/>
              </a:rPr>
              <a:t>, 1-10.</a:t>
            </a:r>
          </a:p>
          <a:p>
            <a:r>
              <a:rPr lang="en-IN" sz="1000">
                <a:solidFill>
                  <a:srgbClr val="222222"/>
                </a:solidFill>
                <a:latin typeface="Arial"/>
                <a:ea typeface="Calibri"/>
                <a:cs typeface="Arial"/>
              </a:rPr>
              <a:t>[4]Hashemi, S. K., </a:t>
            </a:r>
            <a:r>
              <a:rPr lang="en-IN" sz="1000" err="1">
                <a:solidFill>
                  <a:srgbClr val="222222"/>
                </a:solidFill>
                <a:latin typeface="Arial"/>
                <a:ea typeface="Calibri"/>
                <a:cs typeface="Arial"/>
              </a:rPr>
              <a:t>Mirtaheri</a:t>
            </a:r>
            <a:r>
              <a:rPr lang="en-IN" sz="1000">
                <a:solidFill>
                  <a:srgbClr val="222222"/>
                </a:solidFill>
                <a:latin typeface="Arial"/>
                <a:ea typeface="Calibri"/>
                <a:cs typeface="Arial"/>
              </a:rPr>
              <a:t>, S. L., &amp; Greco, S. (2022). Fraud detection in banking data by machine learning techniques. </a:t>
            </a:r>
            <a:r>
              <a:rPr lang="en-IN" sz="1000" i="1">
                <a:solidFill>
                  <a:srgbClr val="222222"/>
                </a:solidFill>
                <a:latin typeface="Arial"/>
                <a:ea typeface="Calibri"/>
                <a:cs typeface="Arial"/>
              </a:rPr>
              <a:t>IEEE Access</a:t>
            </a:r>
            <a:r>
              <a:rPr lang="en-IN" sz="1000">
                <a:solidFill>
                  <a:srgbClr val="222222"/>
                </a:solidFill>
                <a:latin typeface="Arial"/>
                <a:ea typeface="Calibri"/>
                <a:cs typeface="Arial"/>
              </a:rPr>
              <a:t>, </a:t>
            </a:r>
            <a:r>
              <a:rPr lang="en-IN" sz="1000" i="1">
                <a:solidFill>
                  <a:srgbClr val="222222"/>
                </a:solidFill>
                <a:latin typeface="Arial"/>
                <a:ea typeface="Calibri"/>
                <a:cs typeface="Arial"/>
              </a:rPr>
              <a:t>11</a:t>
            </a:r>
            <a:r>
              <a:rPr lang="en-IN" sz="1000">
                <a:solidFill>
                  <a:srgbClr val="222222"/>
                </a:solidFill>
                <a:latin typeface="Arial"/>
                <a:ea typeface="Calibri"/>
                <a:cs typeface="Arial"/>
              </a:rPr>
              <a:t>, 3034-3043.</a:t>
            </a:r>
          </a:p>
          <a:p>
            <a:r>
              <a:rPr lang="en-IN" sz="1000">
                <a:solidFill>
                  <a:srgbClr val="222222"/>
                </a:solidFill>
                <a:latin typeface="Arial"/>
                <a:ea typeface="Calibri"/>
                <a:cs typeface="Arial"/>
              </a:rPr>
              <a:t>[5]Lakshmi, S. V. S. S., &amp; </a:t>
            </a:r>
            <a:r>
              <a:rPr lang="en-IN" sz="1000" err="1">
                <a:solidFill>
                  <a:srgbClr val="222222"/>
                </a:solidFill>
                <a:latin typeface="Arial"/>
                <a:ea typeface="Calibri"/>
                <a:cs typeface="Arial"/>
              </a:rPr>
              <a:t>Kavilla</a:t>
            </a:r>
            <a:r>
              <a:rPr lang="en-IN" sz="1000">
                <a:solidFill>
                  <a:srgbClr val="222222"/>
                </a:solidFill>
                <a:latin typeface="Arial"/>
                <a:ea typeface="Calibri"/>
                <a:cs typeface="Arial"/>
              </a:rPr>
              <a:t>, S. D. (2018). Machine learning for credit card fraud detection system. </a:t>
            </a:r>
            <a:r>
              <a:rPr lang="en-IN" sz="1000" i="1">
                <a:solidFill>
                  <a:srgbClr val="222222"/>
                </a:solidFill>
                <a:latin typeface="Arial"/>
                <a:ea typeface="Calibri"/>
                <a:cs typeface="Arial"/>
              </a:rPr>
              <a:t>International Journal of Applied Engineering Research</a:t>
            </a:r>
            <a:r>
              <a:rPr lang="en-IN" sz="1000">
                <a:solidFill>
                  <a:srgbClr val="222222"/>
                </a:solidFill>
                <a:latin typeface="Arial"/>
                <a:ea typeface="Calibri"/>
                <a:cs typeface="Arial"/>
              </a:rPr>
              <a:t>, </a:t>
            </a:r>
            <a:r>
              <a:rPr lang="en-IN" sz="1000" i="1">
                <a:solidFill>
                  <a:srgbClr val="222222"/>
                </a:solidFill>
                <a:latin typeface="Arial"/>
                <a:ea typeface="Calibri"/>
                <a:cs typeface="Arial"/>
              </a:rPr>
              <a:t>13</a:t>
            </a:r>
            <a:r>
              <a:rPr lang="en-IN" sz="1000">
                <a:solidFill>
                  <a:srgbClr val="222222"/>
                </a:solidFill>
                <a:latin typeface="Arial"/>
                <a:ea typeface="Calibri"/>
                <a:cs typeface="Arial"/>
              </a:rPr>
              <a:t>(24), 16819-16824.</a:t>
            </a:r>
          </a:p>
          <a:p>
            <a:r>
              <a:rPr lang="en-IN" sz="1000">
                <a:solidFill>
                  <a:srgbClr val="222222"/>
                </a:solidFill>
                <a:latin typeface="Arial"/>
                <a:ea typeface="Calibri"/>
                <a:cs typeface="Arial"/>
              </a:rPr>
              <a:t>[6]Raghavan, P., &amp; El Gayar, N. (2019, December). Fraud detection using machine learning and deep learning. In </a:t>
            </a:r>
            <a:r>
              <a:rPr lang="en-IN" sz="1000" i="1">
                <a:solidFill>
                  <a:srgbClr val="222222"/>
                </a:solidFill>
                <a:latin typeface="Arial"/>
                <a:ea typeface="Calibri"/>
                <a:cs typeface="Arial"/>
              </a:rPr>
              <a:t>2019 international conference on computational intelligence and knowledge economy (ICCIKE)</a:t>
            </a:r>
            <a:r>
              <a:rPr lang="en-IN" sz="1000">
                <a:solidFill>
                  <a:srgbClr val="222222"/>
                </a:solidFill>
                <a:latin typeface="Arial"/>
                <a:ea typeface="Calibri"/>
                <a:cs typeface="Arial"/>
              </a:rPr>
              <a:t> (pp. 334-339). IEEE.</a:t>
            </a:r>
          </a:p>
          <a:p>
            <a:r>
              <a:rPr lang="en-IN" sz="1000">
                <a:solidFill>
                  <a:srgbClr val="222222"/>
                </a:solidFill>
                <a:latin typeface="Arial"/>
                <a:ea typeface="Calibri"/>
                <a:cs typeface="Arial"/>
              </a:rPr>
              <a:t>[7]</a:t>
            </a:r>
            <a:r>
              <a:rPr lang="en-IN" sz="1000" err="1">
                <a:solidFill>
                  <a:srgbClr val="222222"/>
                </a:solidFill>
                <a:latin typeface="Arial"/>
                <a:ea typeface="Calibri"/>
                <a:cs typeface="Arial"/>
              </a:rPr>
              <a:t>Warghade</a:t>
            </a:r>
            <a:r>
              <a:rPr lang="en-IN" sz="1000">
                <a:solidFill>
                  <a:srgbClr val="222222"/>
                </a:solidFill>
                <a:latin typeface="Arial"/>
                <a:ea typeface="Calibri"/>
                <a:cs typeface="Arial"/>
              </a:rPr>
              <a:t>, S., Desai, S., &amp; Patil, V. (2020). Credit card fraud detection from imbalanced dataset using machine learning algorithm. </a:t>
            </a:r>
            <a:r>
              <a:rPr lang="en-IN" sz="1000" i="1">
                <a:solidFill>
                  <a:srgbClr val="222222"/>
                </a:solidFill>
                <a:latin typeface="Arial"/>
                <a:ea typeface="Calibri"/>
                <a:cs typeface="Arial"/>
              </a:rPr>
              <a:t>International Journal of Computer Trends and Technology</a:t>
            </a:r>
            <a:r>
              <a:rPr lang="en-IN" sz="1000">
                <a:solidFill>
                  <a:srgbClr val="222222"/>
                </a:solidFill>
                <a:latin typeface="Arial"/>
                <a:ea typeface="Calibri"/>
                <a:cs typeface="Arial"/>
              </a:rPr>
              <a:t>, </a:t>
            </a:r>
            <a:r>
              <a:rPr lang="en-IN" sz="1000" i="1">
                <a:solidFill>
                  <a:srgbClr val="222222"/>
                </a:solidFill>
                <a:latin typeface="Arial"/>
                <a:ea typeface="Calibri"/>
                <a:cs typeface="Arial"/>
              </a:rPr>
              <a:t>68</a:t>
            </a:r>
            <a:r>
              <a:rPr lang="en-IN" sz="1000">
                <a:solidFill>
                  <a:srgbClr val="222222"/>
                </a:solidFill>
                <a:latin typeface="Arial"/>
                <a:ea typeface="Calibri"/>
                <a:cs typeface="Arial"/>
              </a:rPr>
              <a:t>(3), 22-28.</a:t>
            </a:r>
          </a:p>
          <a:p>
            <a:r>
              <a:rPr lang="en-IN" sz="1000">
                <a:solidFill>
                  <a:srgbClr val="222222"/>
                </a:solidFill>
                <a:latin typeface="Arial"/>
                <a:ea typeface="Calibri"/>
                <a:cs typeface="Arial"/>
              </a:rPr>
              <a:t>[8]Singh, B., &amp; Mahrishi, M. (2020). Comparing Different Models for Credit Card Fraud Detection. </a:t>
            </a:r>
            <a:r>
              <a:rPr lang="en-IN" sz="1000" i="1">
                <a:solidFill>
                  <a:srgbClr val="222222"/>
                </a:solidFill>
                <a:latin typeface="Arial"/>
                <a:ea typeface="Calibri"/>
                <a:cs typeface="Arial"/>
              </a:rPr>
              <a:t>S KIT Research Journal</a:t>
            </a:r>
            <a:r>
              <a:rPr lang="en-IN" sz="1000">
                <a:solidFill>
                  <a:srgbClr val="222222"/>
                </a:solidFill>
                <a:latin typeface="Arial"/>
                <a:ea typeface="Calibri"/>
                <a:cs typeface="Arial"/>
              </a:rPr>
              <a:t>, 2020-8.</a:t>
            </a:r>
          </a:p>
          <a:p>
            <a:r>
              <a:rPr lang="en-IN" sz="1000">
                <a:solidFill>
                  <a:srgbClr val="222222"/>
                </a:solidFill>
                <a:latin typeface="Arial"/>
                <a:ea typeface="Calibri"/>
                <a:cs typeface="Arial"/>
              </a:rPr>
              <a:t>[9]</a:t>
            </a:r>
            <a:r>
              <a:rPr lang="en-IN" sz="1000" err="1">
                <a:solidFill>
                  <a:srgbClr val="222222"/>
                </a:solidFill>
                <a:latin typeface="Arial"/>
                <a:ea typeface="Calibri"/>
                <a:cs typeface="Arial"/>
              </a:rPr>
              <a:t>Megdad</a:t>
            </a:r>
            <a:r>
              <a:rPr lang="en-IN" sz="1000">
                <a:solidFill>
                  <a:srgbClr val="222222"/>
                </a:solidFill>
                <a:latin typeface="Arial"/>
                <a:ea typeface="Calibri"/>
                <a:cs typeface="Arial"/>
              </a:rPr>
              <a:t>, M. M., Abu-Naser, S. S., &amp; Abu-Nasser, B. S. (2022). Fraudulent financial transactions detection using machine learning.</a:t>
            </a:r>
          </a:p>
          <a:p>
            <a:r>
              <a:rPr lang="en-IN" sz="1000">
                <a:solidFill>
                  <a:srgbClr val="222222"/>
                </a:solidFill>
                <a:latin typeface="Arial"/>
                <a:ea typeface="Calibri"/>
                <a:cs typeface="Arial"/>
              </a:rPr>
              <a:t>[10]Maniraj, S. P., Saini, A., Ahmed, S., &amp; Sarkar, S. (2019). Credit card fraud detection using machine learning and data science. </a:t>
            </a:r>
            <a:r>
              <a:rPr lang="en-IN" sz="1000" i="1">
                <a:solidFill>
                  <a:srgbClr val="222222"/>
                </a:solidFill>
                <a:latin typeface="Arial"/>
                <a:ea typeface="Calibri"/>
                <a:cs typeface="Arial"/>
              </a:rPr>
              <a:t>International Journal of Engineering Research</a:t>
            </a:r>
            <a:r>
              <a:rPr lang="en-IN" sz="1000">
                <a:solidFill>
                  <a:srgbClr val="222222"/>
                </a:solidFill>
                <a:latin typeface="Arial"/>
                <a:ea typeface="Calibri"/>
                <a:cs typeface="Arial"/>
              </a:rPr>
              <a:t>, </a:t>
            </a:r>
            <a:r>
              <a:rPr lang="en-IN" sz="1000" i="1">
                <a:solidFill>
                  <a:srgbClr val="222222"/>
                </a:solidFill>
                <a:latin typeface="Arial"/>
                <a:ea typeface="Calibri"/>
                <a:cs typeface="Arial"/>
              </a:rPr>
              <a:t>8</a:t>
            </a:r>
            <a:r>
              <a:rPr lang="en-IN" sz="1000">
                <a:solidFill>
                  <a:srgbClr val="222222"/>
                </a:solidFill>
                <a:latin typeface="Arial"/>
                <a:ea typeface="Calibri"/>
                <a:cs typeface="Arial"/>
              </a:rPr>
              <a:t>(9), 110-115.</a:t>
            </a:r>
          </a:p>
          <a:p>
            <a:endParaRPr lang="en-IN">
              <a:ea typeface="Calibri"/>
              <a:cs typeface="Calibri"/>
            </a:endParaRPr>
          </a:p>
        </p:txBody>
      </p:sp>
    </p:spTree>
    <p:extLst>
      <p:ext uri="{BB962C8B-B14F-4D97-AF65-F5344CB8AC3E}">
        <p14:creationId xmlns:p14="http://schemas.microsoft.com/office/powerpoint/2010/main" val="2737449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5D22-74F7-B672-9498-616FF8AD19E2}"/>
              </a:ext>
            </a:extLst>
          </p:cNvPr>
          <p:cNvSpPr>
            <a:spLocks noGrp="1"/>
          </p:cNvSpPr>
          <p:nvPr>
            <p:ph type="ctrTitle"/>
          </p:nvPr>
        </p:nvSpPr>
        <p:spPr>
          <a:xfrm>
            <a:off x="685800" y="1597819"/>
            <a:ext cx="7772400" cy="1102519"/>
          </a:xfrm>
        </p:spPr>
        <p:txBody>
          <a:bodyPr anchor="ctr">
            <a:normAutofit/>
          </a:bodyPr>
          <a:lstStyle/>
          <a:p>
            <a:r>
              <a:rPr lang="en-US" dirty="0"/>
              <a:t>THANK YOU!</a:t>
            </a:r>
          </a:p>
        </p:txBody>
      </p:sp>
    </p:spTree>
    <p:extLst>
      <p:ext uri="{BB962C8B-B14F-4D97-AF65-F5344CB8AC3E}">
        <p14:creationId xmlns:p14="http://schemas.microsoft.com/office/powerpoint/2010/main" val="379045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0BA9-7CDA-71DF-21E5-A1E5741118DB}"/>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System Architecture :</a:t>
            </a:r>
          </a:p>
        </p:txBody>
      </p:sp>
      <p:sp>
        <p:nvSpPr>
          <p:cNvPr id="8" name="Content Placeholder 2">
            <a:extLst>
              <a:ext uri="{FF2B5EF4-FFF2-40B4-BE49-F238E27FC236}">
                <a16:creationId xmlns:a16="http://schemas.microsoft.com/office/drawing/2014/main" id="{673A5C72-74B6-BC2D-DC1A-2F6FC0819B10}"/>
              </a:ext>
            </a:extLst>
          </p:cNvPr>
          <p:cNvSpPr>
            <a:spLocks noGrp="1"/>
          </p:cNvSpPr>
          <p:nvPr>
            <p:ph sz="half" idx="1"/>
          </p:nvPr>
        </p:nvSpPr>
        <p:spPr>
          <a:xfrm>
            <a:off x="457200" y="1451426"/>
            <a:ext cx="4295042" cy="3510433"/>
          </a:xfrm>
        </p:spPr>
        <p:txBody>
          <a:bodyPr vert="horz" lIns="91440" tIns="45720" rIns="91440" bIns="45720" rtlCol="0" anchor="t">
            <a:normAutofit fontScale="32500" lnSpcReduction="20000"/>
          </a:bodyPr>
          <a:lstStyle/>
          <a:p>
            <a:pPr marL="0" indent="0">
              <a:buNone/>
            </a:pPr>
            <a:r>
              <a:rPr lang="en-US" b="1"/>
              <a:t>1. Workflow Overview</a:t>
            </a:r>
            <a:endParaRPr lang="en-US"/>
          </a:p>
          <a:p>
            <a:pPr marL="457200" indent="-457200"/>
            <a:r>
              <a:rPr lang="en-US" b="1"/>
              <a:t>Start</a:t>
            </a:r>
            <a:r>
              <a:rPr lang="en-US">
                <a:ea typeface="+mn-lt"/>
                <a:cs typeface="+mn-lt"/>
              </a:rPr>
              <a:t>: Initiates the fraud detection pipeline.</a:t>
            </a:r>
          </a:p>
          <a:p>
            <a:pPr marL="457200" indent="-457200"/>
            <a:r>
              <a:rPr lang="en-US" b="1">
                <a:ea typeface="+mn-lt"/>
                <a:cs typeface="+mn-lt"/>
              </a:rPr>
              <a:t>Imbalanced Data</a:t>
            </a:r>
            <a:r>
              <a:rPr lang="en-US">
                <a:ea typeface="+mn-lt"/>
                <a:cs typeface="+mn-lt"/>
              </a:rPr>
              <a:t>: Highlights the challenge of dealing with class imbalance in the dataset.</a:t>
            </a:r>
            <a:endParaRPr lang="en-US">
              <a:ea typeface="Calibri"/>
              <a:cs typeface="Calibri"/>
            </a:endParaRPr>
          </a:p>
          <a:p>
            <a:pPr marL="0" indent="0">
              <a:buNone/>
            </a:pPr>
            <a:r>
              <a:rPr lang="en-US" b="1"/>
              <a:t>2. Data Preparation</a:t>
            </a:r>
            <a:endParaRPr lang="en-US">
              <a:ea typeface="Calibri"/>
              <a:cs typeface="Calibri"/>
            </a:endParaRPr>
          </a:p>
          <a:p>
            <a:r>
              <a:rPr lang="en-US" b="1">
                <a:ea typeface="+mn-lt"/>
                <a:cs typeface="+mn-lt"/>
              </a:rPr>
              <a:t>Data Exploration</a:t>
            </a:r>
            <a:r>
              <a:rPr lang="en-US">
                <a:ea typeface="+mn-lt"/>
                <a:cs typeface="+mn-lt"/>
              </a:rPr>
              <a:t>: Understanding the dataset through visualization and summary statistics.</a:t>
            </a:r>
            <a:endParaRPr lang="en-US"/>
          </a:p>
          <a:p>
            <a:r>
              <a:rPr lang="en-US" b="1">
                <a:ea typeface="+mn-lt"/>
                <a:cs typeface="+mn-lt"/>
              </a:rPr>
              <a:t>Feature Scaling</a:t>
            </a:r>
            <a:r>
              <a:rPr lang="en-US">
                <a:ea typeface="+mn-lt"/>
                <a:cs typeface="+mn-lt"/>
              </a:rPr>
              <a:t>: Ensures uniformity across features for better model performance.</a:t>
            </a:r>
            <a:endParaRPr lang="en-US"/>
          </a:p>
          <a:p>
            <a:r>
              <a:rPr lang="en-US" b="1">
                <a:ea typeface="+mn-lt"/>
                <a:cs typeface="+mn-lt"/>
              </a:rPr>
              <a:t>Pre-Processing</a:t>
            </a:r>
            <a:r>
              <a:rPr lang="en-US">
                <a:ea typeface="+mn-lt"/>
                <a:cs typeface="+mn-lt"/>
              </a:rPr>
              <a:t>: Includes handling missing values, encoding categorical data, and balancing the dataset (e.g., oversampling or </a:t>
            </a:r>
            <a:r>
              <a:rPr lang="en-US" err="1">
                <a:ea typeface="+mn-lt"/>
                <a:cs typeface="+mn-lt"/>
              </a:rPr>
              <a:t>undersampling</a:t>
            </a:r>
            <a:r>
              <a:rPr lang="en-US">
                <a:ea typeface="+mn-lt"/>
                <a:cs typeface="+mn-lt"/>
              </a:rPr>
              <a:t>).</a:t>
            </a:r>
            <a:endParaRPr lang="en-US"/>
          </a:p>
          <a:p>
            <a:pPr marL="0" indent="0">
              <a:buNone/>
            </a:pPr>
            <a:r>
              <a:rPr lang="en-US" b="1"/>
              <a:t>3. Model Training and Evaluation</a:t>
            </a:r>
            <a:endParaRPr lang="en-US">
              <a:ea typeface="Calibri"/>
              <a:cs typeface="Calibri"/>
            </a:endParaRPr>
          </a:p>
          <a:p>
            <a:r>
              <a:rPr lang="en-US" b="1">
                <a:ea typeface="+mn-lt"/>
                <a:cs typeface="+mn-lt"/>
              </a:rPr>
              <a:t>Learning Algorithm</a:t>
            </a:r>
            <a:r>
              <a:rPr lang="en-US">
                <a:ea typeface="+mn-lt"/>
                <a:cs typeface="+mn-lt"/>
              </a:rPr>
              <a:t>: Apply machine learning or regression models to the pre-processed data.</a:t>
            </a:r>
            <a:endParaRPr lang="en-US"/>
          </a:p>
          <a:p>
            <a:r>
              <a:rPr lang="en-US" b="1">
                <a:ea typeface="+mn-lt"/>
                <a:cs typeface="+mn-lt"/>
              </a:rPr>
              <a:t>Final Classification/Regression Model</a:t>
            </a:r>
            <a:r>
              <a:rPr lang="en-US">
                <a:ea typeface="+mn-lt"/>
                <a:cs typeface="+mn-lt"/>
              </a:rPr>
              <a:t>: Select the best-performing model after training.</a:t>
            </a:r>
            <a:endParaRPr lang="en-US"/>
          </a:p>
          <a:p>
            <a:pPr marL="0" indent="0">
              <a:buNone/>
            </a:pPr>
            <a:r>
              <a:rPr lang="en-US" b="1"/>
              <a:t>4. Testing and Prediction</a:t>
            </a:r>
            <a:endParaRPr lang="en-US">
              <a:ea typeface="Calibri"/>
              <a:cs typeface="Calibri"/>
            </a:endParaRPr>
          </a:p>
          <a:p>
            <a:r>
              <a:rPr lang="en-US" b="1">
                <a:ea typeface="+mn-lt"/>
                <a:cs typeface="+mn-lt"/>
              </a:rPr>
              <a:t>Test Dataset</a:t>
            </a:r>
            <a:r>
              <a:rPr lang="en-US">
                <a:ea typeface="+mn-lt"/>
                <a:cs typeface="+mn-lt"/>
              </a:rPr>
              <a:t>: Evaluate the trained model using a separate test set.</a:t>
            </a:r>
            <a:endParaRPr lang="en-US"/>
          </a:p>
          <a:p>
            <a:r>
              <a:rPr lang="en-US" b="1">
                <a:ea typeface="+mn-lt"/>
                <a:cs typeface="+mn-lt"/>
              </a:rPr>
              <a:t>Final Model Evaluation</a:t>
            </a:r>
            <a:r>
              <a:rPr lang="en-US">
                <a:ea typeface="+mn-lt"/>
                <a:cs typeface="+mn-lt"/>
              </a:rPr>
              <a:t>: Assess performance metrics like accuracy, recall, precision, F1-score, and AUC-ROC.</a:t>
            </a:r>
            <a:endParaRPr lang="en-US"/>
          </a:p>
          <a:p>
            <a:r>
              <a:rPr lang="en-US" b="1">
                <a:ea typeface="+mn-lt"/>
                <a:cs typeface="+mn-lt"/>
              </a:rPr>
              <a:t>Prediction</a:t>
            </a:r>
            <a:r>
              <a:rPr lang="en-US">
                <a:ea typeface="+mn-lt"/>
                <a:cs typeface="+mn-lt"/>
              </a:rPr>
              <a:t>: Use the trained model for real-world fraud detection.</a:t>
            </a:r>
            <a:endParaRPr lang="en-US"/>
          </a:p>
          <a:p>
            <a:pPr marL="0" indent="0">
              <a:buNone/>
            </a:pPr>
            <a:r>
              <a:rPr lang="en-US" b="1"/>
              <a:t>5. Feedback and Improvement</a:t>
            </a:r>
            <a:endParaRPr lang="en-US">
              <a:ea typeface="Calibri"/>
              <a:cs typeface="Calibri"/>
            </a:endParaRPr>
          </a:p>
          <a:p>
            <a:r>
              <a:rPr lang="en-US">
                <a:ea typeface="+mn-lt"/>
                <a:cs typeface="+mn-lt"/>
              </a:rPr>
              <a:t>Accuracy Score: Iteratively improve the model based on evaluation metrics for enhanced performance.</a:t>
            </a:r>
            <a:endParaRPr lang="en-US"/>
          </a:p>
          <a:p>
            <a:endParaRPr lang="en-US">
              <a:ea typeface="Calibri"/>
              <a:cs typeface="Calibri"/>
            </a:endParaRPr>
          </a:p>
        </p:txBody>
      </p:sp>
      <p:pic>
        <p:nvPicPr>
          <p:cNvPr id="4" name="Picture 3" descr="A diagram of a process&#10;&#10;Description automatically generated">
            <a:extLst>
              <a:ext uri="{FF2B5EF4-FFF2-40B4-BE49-F238E27FC236}">
                <a16:creationId xmlns:a16="http://schemas.microsoft.com/office/drawing/2014/main" id="{22D24750-4EB3-FD09-E461-60984E7AE6F5}"/>
              </a:ext>
            </a:extLst>
          </p:cNvPr>
          <p:cNvPicPr>
            <a:picLocks noChangeAspect="1"/>
          </p:cNvPicPr>
          <p:nvPr/>
        </p:nvPicPr>
        <p:blipFill>
          <a:blip r:embed="rId2"/>
          <a:stretch>
            <a:fillRect/>
          </a:stretch>
        </p:blipFill>
        <p:spPr>
          <a:xfrm>
            <a:off x="4945572" y="1451426"/>
            <a:ext cx="3443855" cy="3422510"/>
          </a:xfrm>
          <a:prstGeom prst="rect">
            <a:avLst/>
          </a:prstGeom>
          <a:noFill/>
        </p:spPr>
      </p:pic>
    </p:spTree>
    <p:extLst>
      <p:ext uri="{BB962C8B-B14F-4D97-AF65-F5344CB8AC3E}">
        <p14:creationId xmlns:p14="http://schemas.microsoft.com/office/powerpoint/2010/main" val="356886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 Description:</a:t>
            </a:r>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800" b="1"/>
              <a:t>Dataset Overview:</a:t>
            </a:r>
            <a:r>
              <a:rPr lang="en-GB" sz="1800"/>
              <a:t> The dataset used in this project consists of transaction records with features relevant to fraud detection. </a:t>
            </a:r>
            <a:endParaRPr lang="en-US" sz="1800">
              <a:ea typeface="Calibri"/>
              <a:cs typeface="Calibri"/>
            </a:endParaRPr>
          </a:p>
          <a:p>
            <a:pPr marL="457200" lvl="0" indent="-349250" algn="l" rtl="0">
              <a:spcBef>
                <a:spcPts val="0"/>
              </a:spcBef>
              <a:spcAft>
                <a:spcPts val="0"/>
              </a:spcAft>
              <a:buSzPts val="1900"/>
              <a:buChar char="●"/>
            </a:pPr>
            <a:r>
              <a:rPr lang="en-GB" sz="1800"/>
              <a:t>It includes columns like amount, merchant, state, fraud, </a:t>
            </a:r>
            <a:r>
              <a:rPr lang="en-GB" sz="1800" err="1"/>
              <a:t>isFlaggedFraud</a:t>
            </a:r>
            <a:r>
              <a:rPr lang="en-GB" sz="1800"/>
              <a:t> and also other columns. The dataset is used to </a:t>
            </a:r>
            <a:r>
              <a:rPr lang="en-GB" sz="1800" err="1"/>
              <a:t>analyze</a:t>
            </a:r>
            <a:r>
              <a:rPr lang="en-GB" sz="1800"/>
              <a:t> and visualize patterns associated with fraudulent and non-fraudulent transactions.</a:t>
            </a:r>
            <a:endParaRPr sz="1800">
              <a:ea typeface="Calibri"/>
              <a:cs typeface="Calibri"/>
            </a:endParaRPr>
          </a:p>
          <a:p>
            <a:pPr marL="457200" lvl="0" indent="-317500" algn="l" rtl="0">
              <a:spcBef>
                <a:spcPts val="0"/>
              </a:spcBef>
              <a:spcAft>
                <a:spcPts val="0"/>
              </a:spcAft>
              <a:buSzPts val="1400"/>
              <a:buChar char="●"/>
            </a:pPr>
            <a:r>
              <a:rPr lang="en-GB" sz="1800" b="1">
                <a:solidFill>
                  <a:schemeClr val="dk1"/>
                </a:solidFill>
              </a:rPr>
              <a:t>Size and Source</a:t>
            </a:r>
            <a:r>
              <a:rPr lang="en-GB" sz="1800" b="1"/>
              <a:t>:</a:t>
            </a:r>
            <a:r>
              <a:rPr lang="en-GB" sz="1800"/>
              <a:t> The datasets are sourced from  Kaggle and other sources  and contains 6,362,620 records with 11 features. </a:t>
            </a:r>
            <a:endParaRPr sz="1800">
              <a:ea typeface="Calibri"/>
              <a:cs typeface="Calibri"/>
            </a:endParaRPr>
          </a:p>
          <a:p>
            <a:pPr marL="457200" lvl="0" indent="-317500" algn="l" rtl="0">
              <a:spcBef>
                <a:spcPts val="0"/>
              </a:spcBef>
              <a:spcAft>
                <a:spcPts val="0"/>
              </a:spcAft>
              <a:buSzPts val="1400"/>
              <a:buChar char="●"/>
            </a:pPr>
            <a:r>
              <a:rPr lang="en-GB" sz="1800"/>
              <a:t>This data provides a comprehensive view of transactions, allowing for in-depth analysis and model development.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7170-8C95-9DB1-1FFB-208432E2872D}"/>
              </a:ext>
            </a:extLst>
          </p:cNvPr>
          <p:cNvSpPr>
            <a:spLocks noGrp="1"/>
          </p:cNvSpPr>
          <p:nvPr>
            <p:ph type="title"/>
          </p:nvPr>
        </p:nvSpPr>
        <p:spPr>
          <a:xfrm>
            <a:off x="92494" y="523312"/>
            <a:ext cx="6555580" cy="486585"/>
          </a:xfrm>
        </p:spPr>
        <p:txBody>
          <a:bodyPr>
            <a:normAutofit fontScale="90000"/>
          </a:bodyPr>
          <a:lstStyle/>
          <a:p>
            <a:r>
              <a:rPr lang="en-US"/>
              <a:t>Dataset Attributes Information</a:t>
            </a:r>
            <a:endParaRPr lang="en-IN"/>
          </a:p>
        </p:txBody>
      </p:sp>
      <p:sp>
        <p:nvSpPr>
          <p:cNvPr id="3" name="Text Placeholder 2">
            <a:extLst>
              <a:ext uri="{FF2B5EF4-FFF2-40B4-BE49-F238E27FC236}">
                <a16:creationId xmlns:a16="http://schemas.microsoft.com/office/drawing/2014/main" id="{D95ADEFE-FE40-C7FF-E999-003113FA418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0E25B1E-BA5A-995B-40BF-6FD71CFFF923}"/>
              </a:ext>
            </a:extLst>
          </p:cNvPr>
          <p:cNvPicPr>
            <a:picLocks noChangeAspect="1"/>
          </p:cNvPicPr>
          <p:nvPr/>
        </p:nvPicPr>
        <p:blipFill>
          <a:blip r:embed="rId2"/>
          <a:stretch>
            <a:fillRect/>
          </a:stretch>
        </p:blipFill>
        <p:spPr>
          <a:xfrm>
            <a:off x="311700" y="1197025"/>
            <a:ext cx="4260300" cy="3371850"/>
          </a:xfrm>
          <a:prstGeom prst="rect">
            <a:avLst/>
          </a:prstGeom>
        </p:spPr>
      </p:pic>
      <p:pic>
        <p:nvPicPr>
          <p:cNvPr id="7" name="Picture 6">
            <a:extLst>
              <a:ext uri="{FF2B5EF4-FFF2-40B4-BE49-F238E27FC236}">
                <a16:creationId xmlns:a16="http://schemas.microsoft.com/office/drawing/2014/main" id="{F1FB3AFB-CDAC-2369-5B13-B7BADAB68C37}"/>
              </a:ext>
            </a:extLst>
          </p:cNvPr>
          <p:cNvPicPr>
            <a:picLocks noChangeAspect="1"/>
          </p:cNvPicPr>
          <p:nvPr/>
        </p:nvPicPr>
        <p:blipFill>
          <a:blip r:embed="rId3"/>
          <a:stretch>
            <a:fillRect/>
          </a:stretch>
        </p:blipFill>
        <p:spPr>
          <a:xfrm>
            <a:off x="4779928" y="1197025"/>
            <a:ext cx="3061667" cy="2838550"/>
          </a:xfrm>
          <a:prstGeom prst="rect">
            <a:avLst/>
          </a:prstGeom>
        </p:spPr>
      </p:pic>
    </p:spTree>
    <p:extLst>
      <p:ext uri="{BB962C8B-B14F-4D97-AF65-F5344CB8AC3E}">
        <p14:creationId xmlns:p14="http://schemas.microsoft.com/office/powerpoint/2010/main" val="17392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6C27-65E6-92D7-0CBE-46B2D27D1434}"/>
              </a:ext>
            </a:extLst>
          </p:cNvPr>
          <p:cNvSpPr>
            <a:spLocks noGrp="1"/>
          </p:cNvSpPr>
          <p:nvPr>
            <p:ph type="title"/>
          </p:nvPr>
        </p:nvSpPr>
        <p:spPr>
          <a:xfrm>
            <a:off x="457200" y="556106"/>
            <a:ext cx="8229600" cy="424257"/>
          </a:xfrm>
        </p:spPr>
        <p:txBody>
          <a:bodyPr anchor="ctr">
            <a:normAutofit fontScale="90000"/>
          </a:bodyPr>
          <a:lstStyle/>
          <a:p>
            <a:pPr>
              <a:lnSpc>
                <a:spcPct val="90000"/>
              </a:lnSpc>
            </a:pPr>
            <a:r>
              <a:rPr lang="en-US" sz="3700"/>
              <a:t>Literature Review</a:t>
            </a:r>
          </a:p>
        </p:txBody>
      </p:sp>
      <p:sp>
        <p:nvSpPr>
          <p:cNvPr id="8" name="Content Placeholder 2">
            <a:extLst>
              <a:ext uri="{FF2B5EF4-FFF2-40B4-BE49-F238E27FC236}">
                <a16:creationId xmlns:a16="http://schemas.microsoft.com/office/drawing/2014/main" id="{0A37B344-9CC8-2743-FCEB-80315018401F}"/>
              </a:ext>
            </a:extLst>
          </p:cNvPr>
          <p:cNvSpPr>
            <a:spLocks noGrp="1"/>
          </p:cNvSpPr>
          <p:nvPr>
            <p:ph idx="1"/>
          </p:nvPr>
        </p:nvSpPr>
        <p:spPr>
          <a:xfrm>
            <a:off x="61547" y="980064"/>
            <a:ext cx="8449406" cy="3951598"/>
          </a:xfrm>
        </p:spPr>
        <p:txBody>
          <a:bodyPr vert="horz" lIns="91440" tIns="45720" rIns="91440" bIns="45720" rtlCol="0" anchor="t">
            <a:noAutofit/>
          </a:bodyPr>
          <a:lstStyle/>
          <a:p>
            <a:r>
              <a:rPr lang="en-US" sz="1400" b="1" dirty="0">
                <a:ea typeface="+mn-lt"/>
                <a:cs typeface="+mn-lt"/>
              </a:rPr>
              <a:t>Context: </a:t>
            </a:r>
            <a:r>
              <a:rPr lang="en-US" sz="1400" dirty="0">
                <a:ea typeface="+mn-lt"/>
                <a:cs typeface="+mn-lt"/>
              </a:rPr>
              <a:t>Financial transaction fraud caused global losses of $28 billion (2019) to $34 billion (2022).</a:t>
            </a:r>
            <a:endParaRPr lang="en-US" sz="1400" dirty="0">
              <a:ea typeface="Calibri"/>
              <a:cs typeface="Calibri"/>
            </a:endParaRPr>
          </a:p>
          <a:p>
            <a:r>
              <a:rPr lang="en-US" sz="1400" b="1" dirty="0">
                <a:ea typeface="+mn-lt"/>
                <a:cs typeface="+mn-lt"/>
              </a:rPr>
              <a:t>Objective: </a:t>
            </a:r>
            <a:r>
              <a:rPr lang="en-US" sz="1400" dirty="0">
                <a:ea typeface="+mn-lt"/>
                <a:cs typeface="+mn-lt"/>
              </a:rPr>
              <a:t>Compare machine learning algorithms to detect fraudulent transactions and reduce financial losses.</a:t>
            </a:r>
          </a:p>
          <a:p>
            <a:r>
              <a:rPr lang="en-US" sz="1400" b="1" dirty="0">
                <a:ea typeface="+mn-lt"/>
                <a:cs typeface="+mn-lt"/>
              </a:rPr>
              <a:t>Dataset: </a:t>
            </a:r>
            <a:r>
              <a:rPr lang="en-US" sz="1400" dirty="0">
                <a:ea typeface="+mn-lt"/>
                <a:cs typeface="+mn-lt"/>
              </a:rPr>
              <a:t>Sourced from Kaggle: 6,362,620 records, 10 features. Highly imbalanced: 99.87% non-fraudulent, 0.13% fraudulent.</a:t>
            </a:r>
          </a:p>
          <a:p>
            <a:r>
              <a:rPr lang="en-US" sz="1400" b="1" dirty="0">
                <a:ea typeface="+mn-lt"/>
                <a:cs typeface="+mn-lt"/>
              </a:rPr>
              <a:t>Key Findings: For the Imbalanced Dataset, </a:t>
            </a:r>
            <a:r>
              <a:rPr lang="en-US" sz="1400" dirty="0">
                <a:ea typeface="+mn-lt"/>
                <a:cs typeface="+mn-lt"/>
              </a:rPr>
              <a:t>Random Forest: Best performer with 99.97% accuracy, 99.96% F1-score.High-class imbalance reduced recall and F1-scores for most models.</a:t>
            </a:r>
          </a:p>
          <a:p>
            <a:r>
              <a:rPr lang="en-US" sz="1400" b="1" dirty="0">
                <a:ea typeface="+mn-lt"/>
                <a:cs typeface="+mn-lt"/>
              </a:rPr>
              <a:t>Balanced Dataset (SMOTE)</a:t>
            </a:r>
            <a:r>
              <a:rPr lang="en-US" sz="1400" dirty="0">
                <a:ea typeface="+mn-lt"/>
                <a:cs typeface="+mn-lt"/>
              </a:rPr>
              <a:t>:Bagging Classifier: Highest performance, 99.96% F1-score.Balancing enhanced all model performances.</a:t>
            </a:r>
          </a:p>
          <a:p>
            <a:r>
              <a:rPr lang="en-US" sz="1400" b="1" dirty="0">
                <a:ea typeface="+mn-lt"/>
                <a:cs typeface="+mn-lt"/>
              </a:rPr>
              <a:t>Insights</a:t>
            </a:r>
            <a:endParaRPr lang="en-US" sz="1400" dirty="0">
              <a:ea typeface="Calibri"/>
              <a:cs typeface="Calibri"/>
            </a:endParaRPr>
          </a:p>
          <a:p>
            <a:r>
              <a:rPr lang="en-US" sz="1400" dirty="0">
                <a:ea typeface="+mn-lt"/>
                <a:cs typeface="+mn-lt"/>
              </a:rPr>
              <a:t>Features like </a:t>
            </a:r>
            <a:r>
              <a:rPr lang="en-US" sz="1400" dirty="0">
                <a:latin typeface="Consolas"/>
              </a:rPr>
              <a:t>amount</a:t>
            </a:r>
            <a:r>
              <a:rPr lang="en-US" sz="1400" dirty="0">
                <a:ea typeface="+mn-lt"/>
                <a:cs typeface="+mn-lt"/>
              </a:rPr>
              <a:t>, </a:t>
            </a:r>
            <a:r>
              <a:rPr lang="en-US" sz="1400" dirty="0" err="1">
                <a:latin typeface="Consolas"/>
              </a:rPr>
              <a:t>type_CASH_OUT</a:t>
            </a:r>
            <a:r>
              <a:rPr lang="en-US" sz="1400" dirty="0">
                <a:ea typeface="+mn-lt"/>
                <a:cs typeface="+mn-lt"/>
              </a:rPr>
              <a:t>, and </a:t>
            </a:r>
            <a:r>
              <a:rPr lang="en-US" sz="1400" dirty="0" err="1">
                <a:latin typeface="Consolas"/>
              </a:rPr>
              <a:t>oldbalanceOrg</a:t>
            </a:r>
            <a:r>
              <a:rPr lang="en-US" sz="1400" dirty="0">
                <a:ea typeface="+mn-lt"/>
                <a:cs typeface="+mn-lt"/>
              </a:rPr>
              <a:t> strongly correlate with fraud.</a:t>
            </a:r>
          </a:p>
          <a:p>
            <a:r>
              <a:rPr lang="en-US" sz="1400" dirty="0">
                <a:ea typeface="+mn-lt"/>
                <a:cs typeface="+mn-lt"/>
              </a:rPr>
              <a:t>Balancing datasets improves fraud detection reliability.</a:t>
            </a:r>
          </a:p>
          <a:p>
            <a:endParaRPr lang="en-US" sz="1400">
              <a:ea typeface="+mn-lt"/>
              <a:cs typeface="+mn-lt"/>
            </a:endParaRPr>
          </a:p>
        </p:txBody>
      </p:sp>
    </p:spTree>
    <p:extLst>
      <p:ext uri="{BB962C8B-B14F-4D97-AF65-F5344CB8AC3E}">
        <p14:creationId xmlns:p14="http://schemas.microsoft.com/office/powerpoint/2010/main" val="2039559329"/>
      </p:ext>
    </p:extLst>
  </p:cSld>
  <p:clrMapOvr>
    <a:masterClrMapping/>
  </p:clrMapOvr>
</p:sld>
</file>

<file path=ppt/theme/theme1.xml><?xml version="1.0" encoding="utf-8"?>
<a:theme xmlns:a="http://schemas.openxmlformats.org/drawingml/2006/main" name="UMB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 id="{38A9024E-C2AF-2844-9FA8-B975C9CA83C4}" vid="{8272B278-E0C1-A941-96D1-8872C40611A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UMBC</Template>
  <Application>Microsoft Office PowerPoint</Application>
  <PresentationFormat>On-screen Show (16:9)</PresentationFormat>
  <Slides>53</Slides>
  <Notes>10</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UMBC</vt:lpstr>
      <vt:lpstr>DATA606 </vt:lpstr>
      <vt:lpstr>PowerPoint Presentation</vt:lpstr>
      <vt:lpstr>Introduction :</vt:lpstr>
      <vt:lpstr>Research Question/Hypothesis :</vt:lpstr>
      <vt:lpstr> Overview of similar approaches</vt:lpstr>
      <vt:lpstr>System Architecture :</vt:lpstr>
      <vt:lpstr>Dataset Description:</vt:lpstr>
      <vt:lpstr>Dataset Attributes Information</vt:lpstr>
      <vt:lpstr>Literature Review</vt:lpstr>
      <vt:lpstr>System Architecture:</vt:lpstr>
      <vt:lpstr>Machine Learning and Data Analysis </vt:lpstr>
      <vt:lpstr>PowerPoint Presentation</vt:lpstr>
      <vt:lpstr>Data Preprocessing:</vt:lpstr>
      <vt:lpstr>EDA :</vt:lpstr>
      <vt:lpstr>Univariate EDA</vt:lpstr>
      <vt:lpstr>Distribution of Transaction Amounts and FraudCorrelation </vt:lpstr>
      <vt:lpstr>Single Feature Analysis</vt:lpstr>
      <vt:lpstr>Bivariate Exploratory Data Analysis</vt:lpstr>
      <vt:lpstr>Correlation Map</vt:lpstr>
      <vt:lpstr>Differentiation</vt:lpstr>
      <vt:lpstr>Initial Hypothesis Challenges</vt:lpstr>
      <vt:lpstr>Handling Imbalanced Data using SMOTE</vt:lpstr>
      <vt:lpstr>Model Comparision</vt:lpstr>
      <vt:lpstr>Different Models</vt:lpstr>
      <vt:lpstr>Tuned Logistic Regression</vt:lpstr>
      <vt:lpstr>Stacking Classifier</vt:lpstr>
      <vt:lpstr>Key Insights from stacking classifier</vt:lpstr>
      <vt:lpstr>Challenges Faced By SMOTE</vt:lpstr>
      <vt:lpstr>Limitations From Literature Review :</vt:lpstr>
      <vt:lpstr> Down Sampling</vt:lpstr>
      <vt:lpstr>Down sampling Technique:</vt:lpstr>
      <vt:lpstr>Advantages of Down Sampling </vt:lpstr>
      <vt:lpstr>EDA for Down sampling Data </vt:lpstr>
      <vt:lpstr>Univariate EDA : </vt:lpstr>
      <vt:lpstr>Bi-Variate EDA : Correlation Map </vt:lpstr>
      <vt:lpstr>Missing Values</vt:lpstr>
      <vt:lpstr>Proposed Methods:</vt:lpstr>
      <vt:lpstr>Splitting Dataset </vt:lpstr>
      <vt:lpstr>Model Performances :</vt:lpstr>
      <vt:lpstr>Proposed Methods:</vt:lpstr>
      <vt:lpstr>Cat Boost and LightGBM</vt:lpstr>
      <vt:lpstr>Neural Network and Random Forest</vt:lpstr>
      <vt:lpstr>One class SVM and KNN</vt:lpstr>
      <vt:lpstr>Autoencoder and Neural Network with SMOTE</vt:lpstr>
      <vt:lpstr>XG Boost, Random Forest with SMOTE</vt:lpstr>
      <vt:lpstr>Logistic Regression with SMOTE</vt:lpstr>
      <vt:lpstr>Code for Best Model</vt:lpstr>
      <vt:lpstr>Fine-Tuned Neural Network Architecture</vt:lpstr>
      <vt:lpstr>Best Model: Tuned Sequential Neural Network</vt:lpstr>
      <vt:lpstr>Future Directions: Ensemble Methods and Deployment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Indian</dc:creator>
  <cp:revision>440</cp:revision>
  <dcterms:modified xsi:type="dcterms:W3CDTF">2024-12-11T14:51:15Z</dcterms:modified>
</cp:coreProperties>
</file>