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9" r:id="rId12"/>
    <p:sldId id="280" r:id="rId13"/>
    <p:sldId id="281" r:id="rId14"/>
    <p:sldId id="282" r:id="rId15"/>
    <p:sldId id="283" r:id="rId16"/>
    <p:sldId id="285" r:id="rId17"/>
    <p:sldId id="273" r:id="rId18"/>
    <p:sldId id="277" r:id="rId19"/>
    <p:sldId id="272" r:id="rId20"/>
    <p:sldId id="286" r:id="rId21"/>
    <p:sldId id="275" r:id="rId22"/>
    <p:sldId id="274" r:id="rId23"/>
    <p:sldId id="276" r:id="rId24"/>
    <p:sldId id="284" r:id="rId25"/>
    <p:sldId id="278" r:id="rId26"/>
    <p:sldId id="287" r:id="rId27"/>
    <p:sldId id="288" r:id="rId28"/>
  </p:sldIdLst>
  <p:sldSz cx="9144000" cy="5149850"/>
  <p:notesSz cx="9144000" cy="5149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>
      <p:cViewPr varScale="1">
        <p:scale>
          <a:sx n="148" d="100"/>
          <a:sy n="148" d="100"/>
        </p:scale>
        <p:origin x="70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00977-D350-4FC3-9088-873F21805E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9083F-D9A1-497E-A71D-CE3629F2A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primary research question is:  What are the key characteristics and patterns associated with fraudulent transactions compared to non-fraudulent ones?</a:t>
          </a:r>
        </a:p>
      </dgm:t>
    </dgm:pt>
    <dgm:pt modelId="{E1340D3D-F9D9-42F2-A135-9B9A6230FD8B}" type="parTrans" cxnId="{45AE3AED-CA25-4567-8A21-8B6AC5DC4AC3}">
      <dgm:prSet/>
      <dgm:spPr/>
      <dgm:t>
        <a:bodyPr/>
        <a:lstStyle/>
        <a:p>
          <a:endParaRPr lang="en-US"/>
        </a:p>
      </dgm:t>
    </dgm:pt>
    <dgm:pt modelId="{697A3AE6-EE90-4443-A9A0-E20AC5F867CB}" type="sibTrans" cxnId="{45AE3AED-CA25-4567-8A21-8B6AC5DC4AC3}">
      <dgm:prSet/>
      <dgm:spPr/>
      <dgm:t>
        <a:bodyPr/>
        <a:lstStyle/>
        <a:p>
          <a:endParaRPr lang="en-US"/>
        </a:p>
      </dgm:t>
    </dgm:pt>
    <dgm:pt modelId="{71B2E9E1-CB98-49B2-8EE9-47EF261D6B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hypothesis is that specific features in the dataset (such as transaction amount, merchant type, and location) are indicative of fraudulent behavior.</a:t>
          </a:r>
        </a:p>
      </dgm:t>
    </dgm:pt>
    <dgm:pt modelId="{4DFAEAF3-C77E-41AF-96DB-D03D074F1DC4}" type="parTrans" cxnId="{799EB77D-8BE6-4443-B615-4BCA52E3738F}">
      <dgm:prSet/>
      <dgm:spPr/>
      <dgm:t>
        <a:bodyPr/>
        <a:lstStyle/>
        <a:p>
          <a:endParaRPr lang="en-US"/>
        </a:p>
      </dgm:t>
    </dgm:pt>
    <dgm:pt modelId="{167564FB-CA43-4098-BBC7-44EA88FF3F30}" type="sibTrans" cxnId="{799EB77D-8BE6-4443-B615-4BCA52E3738F}">
      <dgm:prSet/>
      <dgm:spPr/>
      <dgm:t>
        <a:bodyPr/>
        <a:lstStyle/>
        <a:p>
          <a:endParaRPr lang="en-US"/>
        </a:p>
      </dgm:t>
    </dgm:pt>
    <dgm:pt modelId="{D8AAC1B2-3553-4AAA-AED3-347AAF14D898}" type="pres">
      <dgm:prSet presAssocID="{46400977-D350-4FC3-9088-873F21805E5B}" presName="root" presStyleCnt="0">
        <dgm:presLayoutVars>
          <dgm:dir/>
          <dgm:resizeHandles val="exact"/>
        </dgm:presLayoutVars>
      </dgm:prSet>
      <dgm:spPr/>
    </dgm:pt>
    <dgm:pt modelId="{E152D5EF-2D39-44AD-8BA3-333BE6E54078}" type="pres">
      <dgm:prSet presAssocID="{B279083F-D9A1-497E-A71D-CE3629F2A7AE}" presName="compNode" presStyleCnt="0"/>
      <dgm:spPr/>
    </dgm:pt>
    <dgm:pt modelId="{9AA30C3B-C0CE-4DFD-8B31-C0032FAE1724}" type="pres">
      <dgm:prSet presAssocID="{B279083F-D9A1-497E-A71D-CE3629F2A7AE}" presName="bgRect" presStyleLbl="bgShp" presStyleIdx="0" presStyleCnt="2"/>
      <dgm:spPr/>
    </dgm:pt>
    <dgm:pt modelId="{85CCCCE6-8DBE-4F13-A2A8-5F55B5BC27F2}" type="pres">
      <dgm:prSet presAssocID="{B279083F-D9A1-497E-A71D-CE3629F2A7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8126370-B473-4F28-A3EC-5DFAE3D6F468}" type="pres">
      <dgm:prSet presAssocID="{B279083F-D9A1-497E-A71D-CE3629F2A7AE}" presName="spaceRect" presStyleCnt="0"/>
      <dgm:spPr/>
    </dgm:pt>
    <dgm:pt modelId="{6B666CEA-03AD-4F71-9B19-B312E3968615}" type="pres">
      <dgm:prSet presAssocID="{B279083F-D9A1-497E-A71D-CE3629F2A7AE}" presName="parTx" presStyleLbl="revTx" presStyleIdx="0" presStyleCnt="2">
        <dgm:presLayoutVars>
          <dgm:chMax val="0"/>
          <dgm:chPref val="0"/>
        </dgm:presLayoutVars>
      </dgm:prSet>
      <dgm:spPr/>
    </dgm:pt>
    <dgm:pt modelId="{A042E4FD-451A-4FD4-B0E8-3C2962E5CDF8}" type="pres">
      <dgm:prSet presAssocID="{697A3AE6-EE90-4443-A9A0-E20AC5F867CB}" presName="sibTrans" presStyleCnt="0"/>
      <dgm:spPr/>
    </dgm:pt>
    <dgm:pt modelId="{66204F7E-E883-45EE-BEDE-9B70CB13624A}" type="pres">
      <dgm:prSet presAssocID="{71B2E9E1-CB98-49B2-8EE9-47EF261D6B18}" presName="compNode" presStyleCnt="0"/>
      <dgm:spPr/>
    </dgm:pt>
    <dgm:pt modelId="{FD2C4F03-A9E5-45FC-9911-92B49E71AED7}" type="pres">
      <dgm:prSet presAssocID="{71B2E9E1-CB98-49B2-8EE9-47EF261D6B18}" presName="bgRect" presStyleLbl="bgShp" presStyleIdx="1" presStyleCnt="2"/>
      <dgm:spPr/>
    </dgm:pt>
    <dgm:pt modelId="{E03092BA-8410-4096-9B0A-F964DAA626FC}" type="pres">
      <dgm:prSet presAssocID="{71B2E9E1-CB98-49B2-8EE9-47EF261D6B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78C947-A4A9-4966-9A32-5F636208AAA9}" type="pres">
      <dgm:prSet presAssocID="{71B2E9E1-CB98-49B2-8EE9-47EF261D6B18}" presName="spaceRect" presStyleCnt="0"/>
      <dgm:spPr/>
    </dgm:pt>
    <dgm:pt modelId="{A7C90473-4947-4234-B2F0-6839441D0FD3}" type="pres">
      <dgm:prSet presAssocID="{71B2E9E1-CB98-49B2-8EE9-47EF261D6B1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A46F64-1254-4470-8A9F-B160AF0C2E1A}" type="presOf" srcId="{B279083F-D9A1-497E-A71D-CE3629F2A7AE}" destId="{6B666CEA-03AD-4F71-9B19-B312E3968615}" srcOrd="0" destOrd="0" presId="urn:microsoft.com/office/officeart/2018/2/layout/IconVerticalSolidList"/>
    <dgm:cxn modelId="{799EB77D-8BE6-4443-B615-4BCA52E3738F}" srcId="{46400977-D350-4FC3-9088-873F21805E5B}" destId="{71B2E9E1-CB98-49B2-8EE9-47EF261D6B18}" srcOrd="1" destOrd="0" parTransId="{4DFAEAF3-C77E-41AF-96DB-D03D074F1DC4}" sibTransId="{167564FB-CA43-4098-BBC7-44EA88FF3F30}"/>
    <dgm:cxn modelId="{AF5E4E8D-CC68-47E7-98C9-766692A0480B}" type="presOf" srcId="{46400977-D350-4FC3-9088-873F21805E5B}" destId="{D8AAC1B2-3553-4AAA-AED3-347AAF14D898}" srcOrd="0" destOrd="0" presId="urn:microsoft.com/office/officeart/2018/2/layout/IconVerticalSolidList"/>
    <dgm:cxn modelId="{987F1AAB-45E2-4FD1-921B-3FC81CC29A16}" type="presOf" srcId="{71B2E9E1-CB98-49B2-8EE9-47EF261D6B18}" destId="{A7C90473-4947-4234-B2F0-6839441D0FD3}" srcOrd="0" destOrd="0" presId="urn:microsoft.com/office/officeart/2018/2/layout/IconVerticalSolidList"/>
    <dgm:cxn modelId="{45AE3AED-CA25-4567-8A21-8B6AC5DC4AC3}" srcId="{46400977-D350-4FC3-9088-873F21805E5B}" destId="{B279083F-D9A1-497E-A71D-CE3629F2A7AE}" srcOrd="0" destOrd="0" parTransId="{E1340D3D-F9D9-42F2-A135-9B9A6230FD8B}" sibTransId="{697A3AE6-EE90-4443-A9A0-E20AC5F867CB}"/>
    <dgm:cxn modelId="{91240773-B6D9-49D6-BED9-1DE85215428D}" type="presParOf" srcId="{D8AAC1B2-3553-4AAA-AED3-347AAF14D898}" destId="{E152D5EF-2D39-44AD-8BA3-333BE6E54078}" srcOrd="0" destOrd="0" presId="urn:microsoft.com/office/officeart/2018/2/layout/IconVerticalSolidList"/>
    <dgm:cxn modelId="{E40B107C-19DB-4B9A-BD6A-FBA0CDC8048E}" type="presParOf" srcId="{E152D5EF-2D39-44AD-8BA3-333BE6E54078}" destId="{9AA30C3B-C0CE-4DFD-8B31-C0032FAE1724}" srcOrd="0" destOrd="0" presId="urn:microsoft.com/office/officeart/2018/2/layout/IconVerticalSolidList"/>
    <dgm:cxn modelId="{0A8FE1F8-BAEA-41F4-A956-4A3B1D6E2432}" type="presParOf" srcId="{E152D5EF-2D39-44AD-8BA3-333BE6E54078}" destId="{85CCCCE6-8DBE-4F13-A2A8-5F55B5BC27F2}" srcOrd="1" destOrd="0" presId="urn:microsoft.com/office/officeart/2018/2/layout/IconVerticalSolidList"/>
    <dgm:cxn modelId="{C2277D1D-9717-48F8-9A4A-5CDBAF45AD7B}" type="presParOf" srcId="{E152D5EF-2D39-44AD-8BA3-333BE6E54078}" destId="{88126370-B473-4F28-A3EC-5DFAE3D6F468}" srcOrd="2" destOrd="0" presId="urn:microsoft.com/office/officeart/2018/2/layout/IconVerticalSolidList"/>
    <dgm:cxn modelId="{18DA2DB5-D740-4B3D-A967-9457D9747E13}" type="presParOf" srcId="{E152D5EF-2D39-44AD-8BA3-333BE6E54078}" destId="{6B666CEA-03AD-4F71-9B19-B312E3968615}" srcOrd="3" destOrd="0" presId="urn:microsoft.com/office/officeart/2018/2/layout/IconVerticalSolidList"/>
    <dgm:cxn modelId="{BD63EA82-8786-4F35-A793-ABB7A4FA757B}" type="presParOf" srcId="{D8AAC1B2-3553-4AAA-AED3-347AAF14D898}" destId="{A042E4FD-451A-4FD4-B0E8-3C2962E5CDF8}" srcOrd="1" destOrd="0" presId="urn:microsoft.com/office/officeart/2018/2/layout/IconVerticalSolidList"/>
    <dgm:cxn modelId="{FA198367-F021-4723-A81B-4AD952BBBB84}" type="presParOf" srcId="{D8AAC1B2-3553-4AAA-AED3-347AAF14D898}" destId="{66204F7E-E883-45EE-BEDE-9B70CB13624A}" srcOrd="2" destOrd="0" presId="urn:microsoft.com/office/officeart/2018/2/layout/IconVerticalSolidList"/>
    <dgm:cxn modelId="{7D4EF009-D1BC-417A-9643-38B360F32F69}" type="presParOf" srcId="{66204F7E-E883-45EE-BEDE-9B70CB13624A}" destId="{FD2C4F03-A9E5-45FC-9911-92B49E71AED7}" srcOrd="0" destOrd="0" presId="urn:microsoft.com/office/officeart/2018/2/layout/IconVerticalSolidList"/>
    <dgm:cxn modelId="{A8A01A83-93D7-43E7-8AB4-A483A9A014E1}" type="presParOf" srcId="{66204F7E-E883-45EE-BEDE-9B70CB13624A}" destId="{E03092BA-8410-4096-9B0A-F964DAA626FC}" srcOrd="1" destOrd="0" presId="urn:microsoft.com/office/officeart/2018/2/layout/IconVerticalSolidList"/>
    <dgm:cxn modelId="{E10914A2-A0D5-4A17-88E0-33B381C4AEDB}" type="presParOf" srcId="{66204F7E-E883-45EE-BEDE-9B70CB13624A}" destId="{9D78C947-A4A9-4966-9A32-5F636208AAA9}" srcOrd="2" destOrd="0" presId="urn:microsoft.com/office/officeart/2018/2/layout/IconVerticalSolidList"/>
    <dgm:cxn modelId="{FD752BB0-EBAE-4FF2-80EB-8AB4C9FF4296}" type="presParOf" srcId="{66204F7E-E883-45EE-BEDE-9B70CB13624A}" destId="{A7C90473-4947-4234-B2F0-6839441D0F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B0714F-7627-4CBA-BB1A-8301176957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B7EF58-D827-47CC-8A00-70220219A395}">
      <dgm:prSet/>
      <dgm:spPr/>
      <dgm:t>
        <a:bodyPr/>
        <a:lstStyle/>
        <a:p>
          <a:r>
            <a:rPr lang="en-US" b="1"/>
            <a:t>Data Preprocessing:</a:t>
          </a:r>
          <a:endParaRPr lang="en-US"/>
        </a:p>
      </dgm:t>
    </dgm:pt>
    <dgm:pt modelId="{57189F8F-76E3-4C7A-876A-F20C35E0BC5F}" type="parTrans" cxnId="{505BE53A-918C-4A31-9E99-0E39F666FE6E}">
      <dgm:prSet/>
      <dgm:spPr/>
      <dgm:t>
        <a:bodyPr/>
        <a:lstStyle/>
        <a:p>
          <a:endParaRPr lang="en-US"/>
        </a:p>
      </dgm:t>
    </dgm:pt>
    <dgm:pt modelId="{15F5773A-C958-4389-B207-2F972B856BC9}" type="sibTrans" cxnId="{505BE53A-918C-4A31-9E99-0E39F666FE6E}">
      <dgm:prSet/>
      <dgm:spPr/>
      <dgm:t>
        <a:bodyPr/>
        <a:lstStyle/>
        <a:p>
          <a:endParaRPr lang="en-US"/>
        </a:p>
      </dgm:t>
    </dgm:pt>
    <dgm:pt modelId="{2F390B3C-20A0-4B56-A7B7-29BE007E8643}">
      <dgm:prSet/>
      <dgm:spPr/>
      <dgm:t>
        <a:bodyPr/>
        <a:lstStyle/>
        <a:p>
          <a:r>
            <a:rPr lang="en-US"/>
            <a:t>Handle missing values</a:t>
          </a:r>
        </a:p>
      </dgm:t>
    </dgm:pt>
    <dgm:pt modelId="{6FEC46E4-A7F3-4CAB-9527-CF1ABCA0A1C6}" type="parTrans" cxnId="{5A561DE8-3EB9-4541-A115-29024922ED9D}">
      <dgm:prSet/>
      <dgm:spPr/>
      <dgm:t>
        <a:bodyPr/>
        <a:lstStyle/>
        <a:p>
          <a:endParaRPr lang="en-US"/>
        </a:p>
      </dgm:t>
    </dgm:pt>
    <dgm:pt modelId="{53590182-D5FA-47FD-A4C0-A9C7D6C62CC2}" type="sibTrans" cxnId="{5A561DE8-3EB9-4541-A115-29024922ED9D}">
      <dgm:prSet/>
      <dgm:spPr/>
      <dgm:t>
        <a:bodyPr/>
        <a:lstStyle/>
        <a:p>
          <a:endParaRPr lang="en-US"/>
        </a:p>
      </dgm:t>
    </dgm:pt>
    <dgm:pt modelId="{BE6B9237-86CA-4E57-90C9-82906426F4E3}">
      <dgm:prSet/>
      <dgm:spPr/>
      <dgm:t>
        <a:bodyPr/>
        <a:lstStyle/>
        <a:p>
          <a:r>
            <a:rPr lang="en-US"/>
            <a:t>Convert categorical variables to numerical</a:t>
          </a:r>
        </a:p>
      </dgm:t>
    </dgm:pt>
    <dgm:pt modelId="{5A7301DB-7439-44B1-845A-4FA05CBBFD3D}" type="parTrans" cxnId="{7A76B494-ECF7-40C4-A8DC-03788B73BEE8}">
      <dgm:prSet/>
      <dgm:spPr/>
      <dgm:t>
        <a:bodyPr/>
        <a:lstStyle/>
        <a:p>
          <a:endParaRPr lang="en-US"/>
        </a:p>
      </dgm:t>
    </dgm:pt>
    <dgm:pt modelId="{0652B1C4-FDB1-460C-B99A-4287D045A773}" type="sibTrans" cxnId="{7A76B494-ECF7-40C4-A8DC-03788B73BEE8}">
      <dgm:prSet/>
      <dgm:spPr/>
      <dgm:t>
        <a:bodyPr/>
        <a:lstStyle/>
        <a:p>
          <a:endParaRPr lang="en-US"/>
        </a:p>
      </dgm:t>
    </dgm:pt>
    <dgm:pt modelId="{072C46BC-8199-40C5-9279-84C6A5E7AC66}">
      <dgm:prSet/>
      <dgm:spPr/>
      <dgm:t>
        <a:bodyPr/>
        <a:lstStyle/>
        <a:p>
          <a:r>
            <a:rPr lang="en-US"/>
            <a:t>Normalize/standardize numerical features</a:t>
          </a:r>
        </a:p>
      </dgm:t>
    </dgm:pt>
    <dgm:pt modelId="{5A5684A3-5578-4E0C-97F2-02174C77A255}" type="parTrans" cxnId="{6D1F7658-C510-4171-AB93-415FD057E487}">
      <dgm:prSet/>
      <dgm:spPr/>
      <dgm:t>
        <a:bodyPr/>
        <a:lstStyle/>
        <a:p>
          <a:endParaRPr lang="en-US"/>
        </a:p>
      </dgm:t>
    </dgm:pt>
    <dgm:pt modelId="{0FEC6570-9B69-40B1-9ECD-5B7154DBE0C3}" type="sibTrans" cxnId="{6D1F7658-C510-4171-AB93-415FD057E487}">
      <dgm:prSet/>
      <dgm:spPr/>
      <dgm:t>
        <a:bodyPr/>
        <a:lstStyle/>
        <a:p>
          <a:endParaRPr lang="en-US"/>
        </a:p>
      </dgm:t>
    </dgm:pt>
    <dgm:pt modelId="{1C1170E5-7E52-4525-8A32-B1A8FEAFB5DD}">
      <dgm:prSet/>
      <dgm:spPr/>
      <dgm:t>
        <a:bodyPr/>
        <a:lstStyle/>
        <a:p>
          <a:r>
            <a:rPr lang="en-US" b="1"/>
            <a:t>Feature Selection:</a:t>
          </a:r>
          <a:endParaRPr lang="en-US"/>
        </a:p>
      </dgm:t>
    </dgm:pt>
    <dgm:pt modelId="{40C22B11-7BFF-43C8-85E6-1651293B80E9}" type="parTrans" cxnId="{7701CDFE-7A0B-4831-B43F-1DBCE878C70D}">
      <dgm:prSet/>
      <dgm:spPr/>
      <dgm:t>
        <a:bodyPr/>
        <a:lstStyle/>
        <a:p>
          <a:endParaRPr lang="en-US"/>
        </a:p>
      </dgm:t>
    </dgm:pt>
    <dgm:pt modelId="{53C06058-4AE5-42C4-BA19-7DB46C400CD1}" type="sibTrans" cxnId="{7701CDFE-7A0B-4831-B43F-1DBCE878C70D}">
      <dgm:prSet/>
      <dgm:spPr/>
      <dgm:t>
        <a:bodyPr/>
        <a:lstStyle/>
        <a:p>
          <a:endParaRPr lang="en-US"/>
        </a:p>
      </dgm:t>
    </dgm:pt>
    <dgm:pt modelId="{0CD8BE56-F6DD-40BD-9FEA-DA2B39D297C5}">
      <dgm:prSet/>
      <dgm:spPr/>
      <dgm:t>
        <a:bodyPr/>
        <a:lstStyle/>
        <a:p>
          <a:r>
            <a:rPr lang="en-US" dirty="0"/>
            <a:t>Identify and select relevant features that contribute to fraud detection, such as transaction amount, merchant, and location.</a:t>
          </a:r>
        </a:p>
      </dgm:t>
    </dgm:pt>
    <dgm:pt modelId="{8B07AF15-51AF-4DDA-B419-0B5B3B257E8B}" type="parTrans" cxnId="{529E658B-70BE-4414-9B49-E1B862C7F152}">
      <dgm:prSet/>
      <dgm:spPr/>
      <dgm:t>
        <a:bodyPr/>
        <a:lstStyle/>
        <a:p>
          <a:endParaRPr lang="en-US"/>
        </a:p>
      </dgm:t>
    </dgm:pt>
    <dgm:pt modelId="{709C806C-D275-4047-92EB-3EF6F7E10E43}" type="sibTrans" cxnId="{529E658B-70BE-4414-9B49-E1B862C7F152}">
      <dgm:prSet/>
      <dgm:spPr/>
      <dgm:t>
        <a:bodyPr/>
        <a:lstStyle/>
        <a:p>
          <a:endParaRPr lang="en-US"/>
        </a:p>
      </dgm:t>
    </dgm:pt>
    <dgm:pt modelId="{FF75ACB0-F70F-4816-875B-4D4A6B9BEF56}">
      <dgm:prSet/>
      <dgm:spPr/>
      <dgm:t>
        <a:bodyPr/>
        <a:lstStyle/>
        <a:p>
          <a:r>
            <a:rPr lang="en-US" b="1" dirty="0"/>
            <a:t>Model Building:</a:t>
          </a:r>
          <a:endParaRPr lang="en-US" dirty="0"/>
        </a:p>
      </dgm:t>
    </dgm:pt>
    <dgm:pt modelId="{B4FF57AF-C1C7-424B-9F91-BB1C2FA08D9F}" type="parTrans" cxnId="{49D0180B-60FD-45D1-A013-1640CCE33643}">
      <dgm:prSet/>
      <dgm:spPr/>
      <dgm:t>
        <a:bodyPr/>
        <a:lstStyle/>
        <a:p>
          <a:endParaRPr lang="en-US"/>
        </a:p>
      </dgm:t>
    </dgm:pt>
    <dgm:pt modelId="{99D7EEC1-0252-4B79-A9D9-E41225D2CCEB}" type="sibTrans" cxnId="{49D0180B-60FD-45D1-A013-1640CCE33643}">
      <dgm:prSet/>
      <dgm:spPr/>
      <dgm:t>
        <a:bodyPr/>
        <a:lstStyle/>
        <a:p>
          <a:endParaRPr lang="en-US"/>
        </a:p>
      </dgm:t>
    </dgm:pt>
    <dgm:pt modelId="{C69F66E6-ADE6-4828-BFF2-00F405D9F668}">
      <dgm:prSet/>
      <dgm:spPr/>
      <dgm:t>
        <a:bodyPr/>
        <a:lstStyle/>
        <a:p>
          <a:r>
            <a:rPr lang="en-US" b="1" dirty="0"/>
            <a:t>Algorithms: </a:t>
          </a:r>
          <a:r>
            <a:rPr lang="en-US" dirty="0"/>
            <a:t>Implement and evaluate various classification algorithms such as Logistic Regression, Decision Trees, Random Forests, and Gradient Boosting Machines.</a:t>
          </a:r>
        </a:p>
      </dgm:t>
    </dgm:pt>
    <dgm:pt modelId="{BD26ECB1-9ECB-41FE-89E2-CE7AEC0F7EC7}" type="parTrans" cxnId="{88AA8042-4785-4670-B134-850C9CCEB1C2}">
      <dgm:prSet/>
      <dgm:spPr/>
      <dgm:t>
        <a:bodyPr/>
        <a:lstStyle/>
        <a:p>
          <a:endParaRPr lang="en-US"/>
        </a:p>
      </dgm:t>
    </dgm:pt>
    <dgm:pt modelId="{6B9F3243-A5F5-4D09-9A48-2FA79661AEEE}" type="sibTrans" cxnId="{88AA8042-4785-4670-B134-850C9CCEB1C2}">
      <dgm:prSet/>
      <dgm:spPr/>
      <dgm:t>
        <a:bodyPr/>
        <a:lstStyle/>
        <a:p>
          <a:endParaRPr lang="en-US"/>
        </a:p>
      </dgm:t>
    </dgm:pt>
    <dgm:pt modelId="{AFD9FFD3-AB10-49F1-A1AF-55F2693B146A}">
      <dgm:prSet/>
      <dgm:spPr/>
      <dgm:t>
        <a:bodyPr/>
        <a:lstStyle/>
        <a:p>
          <a:r>
            <a:rPr lang="en-US" b="1" dirty="0"/>
            <a:t>Evaluation Metrics: </a:t>
          </a:r>
          <a:r>
            <a:rPr lang="en-US" dirty="0"/>
            <a:t>Use metrics like accuracy, precision, recall, F1-score, and ROC-AUC to assess model performance.</a:t>
          </a:r>
        </a:p>
      </dgm:t>
    </dgm:pt>
    <dgm:pt modelId="{0052E816-53B7-41B1-A64F-6AA5F56FC905}" type="parTrans" cxnId="{15E7C467-D253-489A-B2E2-316241441B08}">
      <dgm:prSet/>
      <dgm:spPr/>
      <dgm:t>
        <a:bodyPr/>
        <a:lstStyle/>
        <a:p>
          <a:endParaRPr lang="en-US"/>
        </a:p>
      </dgm:t>
    </dgm:pt>
    <dgm:pt modelId="{BD6CCD2F-30A2-4D60-8926-DD2811AB6D76}" type="sibTrans" cxnId="{15E7C467-D253-489A-B2E2-316241441B08}">
      <dgm:prSet/>
      <dgm:spPr/>
      <dgm:t>
        <a:bodyPr/>
        <a:lstStyle/>
        <a:p>
          <a:endParaRPr lang="en-US"/>
        </a:p>
      </dgm:t>
    </dgm:pt>
    <dgm:pt modelId="{5C1087B8-BAB1-E24D-9286-3B58DC2AD615}">
      <dgm:prSet custT="1"/>
      <dgm:spPr/>
      <dgm:t>
        <a:bodyPr/>
        <a:lstStyle/>
        <a:p>
          <a:r>
            <a:rPr lang="en-US" sz="1400" kern="1200" dirty="0"/>
            <a:t>Model </a:t>
          </a:r>
          <a:r>
            <a:rPr lang="en-US" sz="14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Validation</a:t>
          </a:r>
          <a:r>
            <a:rPr lang="en-US" sz="1400" kern="1200" dirty="0"/>
            <a:t>:</a:t>
          </a:r>
        </a:p>
      </dgm:t>
    </dgm:pt>
    <dgm:pt modelId="{3353EC16-DAA7-5048-B2F0-C1E88625F590}" type="parTrans" cxnId="{58B5A128-D562-4748-A335-74FEB88FDB25}">
      <dgm:prSet/>
      <dgm:spPr/>
      <dgm:t>
        <a:bodyPr/>
        <a:lstStyle/>
        <a:p>
          <a:endParaRPr lang="en-US"/>
        </a:p>
      </dgm:t>
    </dgm:pt>
    <dgm:pt modelId="{3B39D0B0-F81D-7545-883E-4F51FAA92A36}" type="sibTrans" cxnId="{58B5A128-D562-4748-A335-74FEB88FDB25}">
      <dgm:prSet/>
      <dgm:spPr/>
      <dgm:t>
        <a:bodyPr/>
        <a:lstStyle/>
        <a:p>
          <a:endParaRPr lang="en-US"/>
        </a:p>
      </dgm:t>
    </dgm:pt>
    <dgm:pt modelId="{C0F5C0F8-3B78-0945-87CA-29D3EDA5DD82}">
      <dgm:prSet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tx2"/>
            </a:buClr>
            <a:buChar char="•"/>
          </a:pPr>
          <a:r>
            <a:rPr lang="en-US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Perform cross-validation and hyperparameter tuning to improve model robustness.</a:t>
          </a:r>
        </a:p>
      </dgm:t>
    </dgm:pt>
    <dgm:pt modelId="{66E6FC87-7D9F-E54B-9A1C-B120A5A909B5}" type="parTrans" cxnId="{171CEBB4-8DB9-AB49-A5A3-325C5B8A61B2}">
      <dgm:prSet/>
      <dgm:spPr/>
      <dgm:t>
        <a:bodyPr/>
        <a:lstStyle/>
        <a:p>
          <a:endParaRPr lang="en-US"/>
        </a:p>
      </dgm:t>
    </dgm:pt>
    <dgm:pt modelId="{74782DA8-8595-934F-BAB5-6EE53D0B7237}" type="sibTrans" cxnId="{171CEBB4-8DB9-AB49-A5A3-325C5B8A61B2}">
      <dgm:prSet/>
      <dgm:spPr/>
      <dgm:t>
        <a:bodyPr/>
        <a:lstStyle/>
        <a:p>
          <a:endParaRPr lang="en-US"/>
        </a:p>
      </dgm:t>
    </dgm:pt>
    <dgm:pt modelId="{9304C9B9-8382-4644-A53E-B5EF2F467B53}">
      <dgm:prSet custT="1"/>
      <dgm:spPr/>
      <dgm:t>
        <a:bodyPr/>
        <a:lstStyle/>
        <a:p>
          <a:r>
            <a:rPr lang="en-US" sz="1400" kern="1200" dirty="0"/>
            <a:t>Prediction </a:t>
          </a:r>
          <a:r>
            <a:rPr lang="en-US" sz="14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and</a:t>
          </a:r>
          <a:r>
            <a:rPr lang="en-US" sz="1400" kern="1200" dirty="0"/>
            <a:t> Deployment:</a:t>
          </a:r>
        </a:p>
      </dgm:t>
    </dgm:pt>
    <dgm:pt modelId="{7C1FB6CD-07EC-234F-9A65-4103C616BF38}" type="parTrans" cxnId="{21F5902C-7B4D-9644-B6D5-48379BC8A4C1}">
      <dgm:prSet/>
      <dgm:spPr/>
      <dgm:t>
        <a:bodyPr/>
        <a:lstStyle/>
        <a:p>
          <a:endParaRPr lang="en-US"/>
        </a:p>
      </dgm:t>
    </dgm:pt>
    <dgm:pt modelId="{899A2C4D-0FA6-234E-8598-75279441344A}" type="sibTrans" cxnId="{21F5902C-7B4D-9644-B6D5-48379BC8A4C1}">
      <dgm:prSet/>
      <dgm:spPr/>
      <dgm:t>
        <a:bodyPr/>
        <a:lstStyle/>
        <a:p>
          <a:endParaRPr lang="en-US"/>
        </a:p>
      </dgm:t>
    </dgm:pt>
    <dgm:pt modelId="{71DBA8F7-7868-944F-82B5-EC7CBD6E25C1}">
      <dgm:prSet custT="1"/>
      <dgm:spPr/>
      <dgm:t>
        <a:bodyPr/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Deploy the best-performing model for predicting fraudulent transactions in new data</a:t>
          </a:r>
        </a:p>
      </dgm:t>
    </dgm:pt>
    <dgm:pt modelId="{7E787833-4773-0C46-BE99-357ACD52FC10}" type="parTrans" cxnId="{25EC0D7A-8E76-4646-B26C-147F89FD4248}">
      <dgm:prSet/>
      <dgm:spPr/>
      <dgm:t>
        <a:bodyPr/>
        <a:lstStyle/>
        <a:p>
          <a:endParaRPr lang="en-US"/>
        </a:p>
      </dgm:t>
    </dgm:pt>
    <dgm:pt modelId="{A71A8250-CE10-C04C-84A8-44000B930790}" type="sibTrans" cxnId="{25EC0D7A-8E76-4646-B26C-147F89FD4248}">
      <dgm:prSet/>
      <dgm:spPr/>
      <dgm:t>
        <a:bodyPr/>
        <a:lstStyle/>
        <a:p>
          <a:endParaRPr lang="en-US"/>
        </a:p>
      </dgm:t>
    </dgm:pt>
    <dgm:pt modelId="{583E9DD9-843B-0B47-8900-BA87CD44667A}" type="pres">
      <dgm:prSet presAssocID="{96B0714F-7627-4CBA-BB1A-8301176957FC}" presName="linear" presStyleCnt="0">
        <dgm:presLayoutVars>
          <dgm:animLvl val="lvl"/>
          <dgm:resizeHandles val="exact"/>
        </dgm:presLayoutVars>
      </dgm:prSet>
      <dgm:spPr/>
    </dgm:pt>
    <dgm:pt modelId="{9816D3DC-FCBF-814D-9C96-9CF324355531}" type="pres">
      <dgm:prSet presAssocID="{52B7EF58-D827-47CC-8A00-70220219A3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615553-39D3-6840-A38B-01674C69E591}" type="pres">
      <dgm:prSet presAssocID="{52B7EF58-D827-47CC-8A00-70220219A395}" presName="childText" presStyleLbl="revTx" presStyleIdx="0" presStyleCnt="5">
        <dgm:presLayoutVars>
          <dgm:bulletEnabled val="1"/>
        </dgm:presLayoutVars>
      </dgm:prSet>
      <dgm:spPr/>
    </dgm:pt>
    <dgm:pt modelId="{CF5ECEDC-4817-F74B-9B99-DA6EA6B2F190}" type="pres">
      <dgm:prSet presAssocID="{1C1170E5-7E52-4525-8A32-B1A8FEAFB5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FFDC2A-BA75-6C43-B6C7-A9E924FA7B3B}" type="pres">
      <dgm:prSet presAssocID="{1C1170E5-7E52-4525-8A32-B1A8FEAFB5DD}" presName="childText" presStyleLbl="revTx" presStyleIdx="1" presStyleCnt="5">
        <dgm:presLayoutVars>
          <dgm:bulletEnabled val="1"/>
        </dgm:presLayoutVars>
      </dgm:prSet>
      <dgm:spPr/>
    </dgm:pt>
    <dgm:pt modelId="{59C75A15-8BBD-B14C-A8A2-C830B0E88EAB}" type="pres">
      <dgm:prSet presAssocID="{FF75ACB0-F70F-4816-875B-4D4A6B9BEF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FB14C08-77AC-5846-9A42-92CE3CC11CA9}" type="pres">
      <dgm:prSet presAssocID="{FF75ACB0-F70F-4816-875B-4D4A6B9BEF56}" presName="childText" presStyleLbl="revTx" presStyleIdx="2" presStyleCnt="5">
        <dgm:presLayoutVars>
          <dgm:bulletEnabled val="1"/>
        </dgm:presLayoutVars>
      </dgm:prSet>
      <dgm:spPr/>
    </dgm:pt>
    <dgm:pt modelId="{19BDCA64-AE15-1D45-A34D-48241ECD015C}" type="pres">
      <dgm:prSet presAssocID="{5C1087B8-BAB1-E24D-9286-3B58DC2AD6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2FA5F18-5E90-D940-A117-8E0B4B6D65FD}" type="pres">
      <dgm:prSet presAssocID="{5C1087B8-BAB1-E24D-9286-3B58DC2AD615}" presName="childText" presStyleLbl="revTx" presStyleIdx="3" presStyleCnt="5">
        <dgm:presLayoutVars>
          <dgm:bulletEnabled val="1"/>
        </dgm:presLayoutVars>
      </dgm:prSet>
      <dgm:spPr/>
    </dgm:pt>
    <dgm:pt modelId="{78C9D873-DA53-BE42-8541-9D62120C1BC6}" type="pres">
      <dgm:prSet presAssocID="{9304C9B9-8382-4644-A53E-B5EF2F467B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E16D36E-F37E-9440-81A4-2A12A6DFEE4B}" type="pres">
      <dgm:prSet presAssocID="{9304C9B9-8382-4644-A53E-B5EF2F467B53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ED1310A-0AA6-C643-BBBB-615855AB39EB}" type="presOf" srcId="{71DBA8F7-7868-944F-82B5-EC7CBD6E25C1}" destId="{7E16D36E-F37E-9440-81A4-2A12A6DFEE4B}" srcOrd="0" destOrd="0" presId="urn:microsoft.com/office/officeart/2005/8/layout/vList2"/>
    <dgm:cxn modelId="{49D0180B-60FD-45D1-A013-1640CCE33643}" srcId="{96B0714F-7627-4CBA-BB1A-8301176957FC}" destId="{FF75ACB0-F70F-4816-875B-4D4A6B9BEF56}" srcOrd="2" destOrd="0" parTransId="{B4FF57AF-C1C7-424B-9F91-BB1C2FA08D9F}" sibTransId="{99D7EEC1-0252-4B79-A9D9-E41225D2CCEB}"/>
    <dgm:cxn modelId="{21E67E13-6A4D-0940-822E-08358D86E20B}" type="presOf" srcId="{1C1170E5-7E52-4525-8A32-B1A8FEAFB5DD}" destId="{CF5ECEDC-4817-F74B-9B99-DA6EA6B2F190}" srcOrd="0" destOrd="0" presId="urn:microsoft.com/office/officeart/2005/8/layout/vList2"/>
    <dgm:cxn modelId="{679E611B-9B3D-7A41-AD4D-737E7F1BD27C}" type="presOf" srcId="{AFD9FFD3-AB10-49F1-A1AF-55F2693B146A}" destId="{9FB14C08-77AC-5846-9A42-92CE3CC11CA9}" srcOrd="0" destOrd="1" presId="urn:microsoft.com/office/officeart/2005/8/layout/vList2"/>
    <dgm:cxn modelId="{2755F51C-3FFE-B242-92B5-A970FB87A004}" type="presOf" srcId="{96B0714F-7627-4CBA-BB1A-8301176957FC}" destId="{583E9DD9-843B-0B47-8900-BA87CD44667A}" srcOrd="0" destOrd="0" presId="urn:microsoft.com/office/officeart/2005/8/layout/vList2"/>
    <dgm:cxn modelId="{58B5A128-D562-4748-A335-74FEB88FDB25}" srcId="{96B0714F-7627-4CBA-BB1A-8301176957FC}" destId="{5C1087B8-BAB1-E24D-9286-3B58DC2AD615}" srcOrd="3" destOrd="0" parTransId="{3353EC16-DAA7-5048-B2F0-C1E88625F590}" sibTransId="{3B39D0B0-F81D-7545-883E-4F51FAA92A36}"/>
    <dgm:cxn modelId="{E9F6FA2A-F134-294E-96A9-90E59C070BE3}" type="presOf" srcId="{FF75ACB0-F70F-4816-875B-4D4A6B9BEF56}" destId="{59C75A15-8BBD-B14C-A8A2-C830B0E88EAB}" srcOrd="0" destOrd="0" presId="urn:microsoft.com/office/officeart/2005/8/layout/vList2"/>
    <dgm:cxn modelId="{21F5902C-7B4D-9644-B6D5-48379BC8A4C1}" srcId="{96B0714F-7627-4CBA-BB1A-8301176957FC}" destId="{9304C9B9-8382-4644-A53E-B5EF2F467B53}" srcOrd="4" destOrd="0" parTransId="{7C1FB6CD-07EC-234F-9A65-4103C616BF38}" sibTransId="{899A2C4D-0FA6-234E-8598-75279441344A}"/>
    <dgm:cxn modelId="{505BE53A-918C-4A31-9E99-0E39F666FE6E}" srcId="{96B0714F-7627-4CBA-BB1A-8301176957FC}" destId="{52B7EF58-D827-47CC-8A00-70220219A395}" srcOrd="0" destOrd="0" parTransId="{57189F8F-76E3-4C7A-876A-F20C35E0BC5F}" sibTransId="{15F5773A-C958-4389-B207-2F972B856BC9}"/>
    <dgm:cxn modelId="{88AA8042-4785-4670-B134-850C9CCEB1C2}" srcId="{FF75ACB0-F70F-4816-875B-4D4A6B9BEF56}" destId="{C69F66E6-ADE6-4828-BFF2-00F405D9F668}" srcOrd="0" destOrd="0" parTransId="{BD26ECB1-9ECB-41FE-89E2-CE7AEC0F7EC7}" sibTransId="{6B9F3243-A5F5-4D09-9A48-2FA79661AEEE}"/>
    <dgm:cxn modelId="{6D1F7658-C510-4171-AB93-415FD057E487}" srcId="{52B7EF58-D827-47CC-8A00-70220219A395}" destId="{072C46BC-8199-40C5-9279-84C6A5E7AC66}" srcOrd="2" destOrd="0" parTransId="{5A5684A3-5578-4E0C-97F2-02174C77A255}" sibTransId="{0FEC6570-9B69-40B1-9ECD-5B7154DBE0C3}"/>
    <dgm:cxn modelId="{15E7C467-D253-489A-B2E2-316241441B08}" srcId="{FF75ACB0-F70F-4816-875B-4D4A6B9BEF56}" destId="{AFD9FFD3-AB10-49F1-A1AF-55F2693B146A}" srcOrd="1" destOrd="0" parTransId="{0052E816-53B7-41B1-A64F-6AA5F56FC905}" sibTransId="{BD6CCD2F-30A2-4D60-8926-DD2811AB6D76}"/>
    <dgm:cxn modelId="{CB716674-45C6-2141-BAD5-2E3F72BE2180}" type="presOf" srcId="{C69F66E6-ADE6-4828-BFF2-00F405D9F668}" destId="{9FB14C08-77AC-5846-9A42-92CE3CC11CA9}" srcOrd="0" destOrd="0" presId="urn:microsoft.com/office/officeart/2005/8/layout/vList2"/>
    <dgm:cxn modelId="{92DC9276-0884-7B48-9DC5-83981BE50DDC}" type="presOf" srcId="{5C1087B8-BAB1-E24D-9286-3B58DC2AD615}" destId="{19BDCA64-AE15-1D45-A34D-48241ECD015C}" srcOrd="0" destOrd="0" presId="urn:microsoft.com/office/officeart/2005/8/layout/vList2"/>
    <dgm:cxn modelId="{25EC0D7A-8E76-4646-B26C-147F89FD4248}" srcId="{9304C9B9-8382-4644-A53E-B5EF2F467B53}" destId="{71DBA8F7-7868-944F-82B5-EC7CBD6E25C1}" srcOrd="0" destOrd="0" parTransId="{7E787833-4773-0C46-BE99-357ACD52FC10}" sibTransId="{A71A8250-CE10-C04C-84A8-44000B930790}"/>
    <dgm:cxn modelId="{DE886C81-32AD-6145-9333-076839477481}" type="presOf" srcId="{C0F5C0F8-3B78-0945-87CA-29D3EDA5DD82}" destId="{52FA5F18-5E90-D940-A117-8E0B4B6D65FD}" srcOrd="0" destOrd="0" presId="urn:microsoft.com/office/officeart/2005/8/layout/vList2"/>
    <dgm:cxn modelId="{62E91F87-8DA7-F344-9982-E60D6C43C47E}" type="presOf" srcId="{2F390B3C-20A0-4B56-A7B7-29BE007E8643}" destId="{01615553-39D3-6840-A38B-01674C69E591}" srcOrd="0" destOrd="0" presId="urn:microsoft.com/office/officeart/2005/8/layout/vList2"/>
    <dgm:cxn modelId="{529E658B-70BE-4414-9B49-E1B862C7F152}" srcId="{1C1170E5-7E52-4525-8A32-B1A8FEAFB5DD}" destId="{0CD8BE56-F6DD-40BD-9FEA-DA2B39D297C5}" srcOrd="0" destOrd="0" parTransId="{8B07AF15-51AF-4DDA-B419-0B5B3B257E8B}" sibTransId="{709C806C-D275-4047-92EB-3EF6F7E10E43}"/>
    <dgm:cxn modelId="{EEF39092-DAC1-2C49-9FA5-745ECC711715}" type="presOf" srcId="{0CD8BE56-F6DD-40BD-9FEA-DA2B39D297C5}" destId="{E8FFDC2A-BA75-6C43-B6C7-A9E924FA7B3B}" srcOrd="0" destOrd="0" presId="urn:microsoft.com/office/officeart/2005/8/layout/vList2"/>
    <dgm:cxn modelId="{2A195B94-B5C0-F942-A47A-D42DC572DCD3}" type="presOf" srcId="{9304C9B9-8382-4644-A53E-B5EF2F467B53}" destId="{78C9D873-DA53-BE42-8541-9D62120C1BC6}" srcOrd="0" destOrd="0" presId="urn:microsoft.com/office/officeart/2005/8/layout/vList2"/>
    <dgm:cxn modelId="{7A76B494-ECF7-40C4-A8DC-03788B73BEE8}" srcId="{52B7EF58-D827-47CC-8A00-70220219A395}" destId="{BE6B9237-86CA-4E57-90C9-82906426F4E3}" srcOrd="1" destOrd="0" parTransId="{5A7301DB-7439-44B1-845A-4FA05CBBFD3D}" sibTransId="{0652B1C4-FDB1-460C-B99A-4287D045A773}"/>
    <dgm:cxn modelId="{4FC3EAAA-E082-9945-BB24-979914E88293}" type="presOf" srcId="{072C46BC-8199-40C5-9279-84C6A5E7AC66}" destId="{01615553-39D3-6840-A38B-01674C69E591}" srcOrd="0" destOrd="2" presId="urn:microsoft.com/office/officeart/2005/8/layout/vList2"/>
    <dgm:cxn modelId="{171CEBB4-8DB9-AB49-A5A3-325C5B8A61B2}" srcId="{5C1087B8-BAB1-E24D-9286-3B58DC2AD615}" destId="{C0F5C0F8-3B78-0945-87CA-29D3EDA5DD82}" srcOrd="0" destOrd="0" parTransId="{66E6FC87-7D9F-E54B-9A1C-B120A5A909B5}" sibTransId="{74782DA8-8595-934F-BAB5-6EE53D0B7237}"/>
    <dgm:cxn modelId="{5A561DE8-3EB9-4541-A115-29024922ED9D}" srcId="{52B7EF58-D827-47CC-8A00-70220219A395}" destId="{2F390B3C-20A0-4B56-A7B7-29BE007E8643}" srcOrd="0" destOrd="0" parTransId="{6FEC46E4-A7F3-4CAB-9527-CF1ABCA0A1C6}" sibTransId="{53590182-D5FA-47FD-A4C0-A9C7D6C62CC2}"/>
    <dgm:cxn modelId="{CFC40FFB-FC97-DF4C-AF2B-08EADBE11500}" type="presOf" srcId="{52B7EF58-D827-47CC-8A00-70220219A395}" destId="{9816D3DC-FCBF-814D-9C96-9CF324355531}" srcOrd="0" destOrd="0" presId="urn:microsoft.com/office/officeart/2005/8/layout/vList2"/>
    <dgm:cxn modelId="{7701CDFE-7A0B-4831-B43F-1DBCE878C70D}" srcId="{96B0714F-7627-4CBA-BB1A-8301176957FC}" destId="{1C1170E5-7E52-4525-8A32-B1A8FEAFB5DD}" srcOrd="1" destOrd="0" parTransId="{40C22B11-7BFF-43C8-85E6-1651293B80E9}" sibTransId="{53C06058-4AE5-42C4-BA19-7DB46C400CD1}"/>
    <dgm:cxn modelId="{CA08AFFF-8394-3049-B75E-739C88F0DFCE}" type="presOf" srcId="{BE6B9237-86CA-4E57-90C9-82906426F4E3}" destId="{01615553-39D3-6840-A38B-01674C69E591}" srcOrd="0" destOrd="1" presId="urn:microsoft.com/office/officeart/2005/8/layout/vList2"/>
    <dgm:cxn modelId="{E72677A2-A4BF-134C-9955-6696FBD89FA0}" type="presParOf" srcId="{583E9DD9-843B-0B47-8900-BA87CD44667A}" destId="{9816D3DC-FCBF-814D-9C96-9CF324355531}" srcOrd="0" destOrd="0" presId="urn:microsoft.com/office/officeart/2005/8/layout/vList2"/>
    <dgm:cxn modelId="{A8FA7FA6-0D07-A948-B407-5F6AF4441567}" type="presParOf" srcId="{583E9DD9-843B-0B47-8900-BA87CD44667A}" destId="{01615553-39D3-6840-A38B-01674C69E591}" srcOrd="1" destOrd="0" presId="urn:microsoft.com/office/officeart/2005/8/layout/vList2"/>
    <dgm:cxn modelId="{D2D26985-EF07-2E44-904F-FFB97FD9F354}" type="presParOf" srcId="{583E9DD9-843B-0B47-8900-BA87CD44667A}" destId="{CF5ECEDC-4817-F74B-9B99-DA6EA6B2F190}" srcOrd="2" destOrd="0" presId="urn:microsoft.com/office/officeart/2005/8/layout/vList2"/>
    <dgm:cxn modelId="{E780C439-087D-6647-B28F-E0E487F562FB}" type="presParOf" srcId="{583E9DD9-843B-0B47-8900-BA87CD44667A}" destId="{E8FFDC2A-BA75-6C43-B6C7-A9E924FA7B3B}" srcOrd="3" destOrd="0" presId="urn:microsoft.com/office/officeart/2005/8/layout/vList2"/>
    <dgm:cxn modelId="{7A838625-5DC9-A64D-A79F-17BEC984CD26}" type="presParOf" srcId="{583E9DD9-843B-0B47-8900-BA87CD44667A}" destId="{59C75A15-8BBD-B14C-A8A2-C830B0E88EAB}" srcOrd="4" destOrd="0" presId="urn:microsoft.com/office/officeart/2005/8/layout/vList2"/>
    <dgm:cxn modelId="{98E64F02-1EA7-DA42-A4B5-0278CEA012C4}" type="presParOf" srcId="{583E9DD9-843B-0B47-8900-BA87CD44667A}" destId="{9FB14C08-77AC-5846-9A42-92CE3CC11CA9}" srcOrd="5" destOrd="0" presId="urn:microsoft.com/office/officeart/2005/8/layout/vList2"/>
    <dgm:cxn modelId="{0D63527E-060D-0443-A537-188F872A6806}" type="presParOf" srcId="{583E9DD9-843B-0B47-8900-BA87CD44667A}" destId="{19BDCA64-AE15-1D45-A34D-48241ECD015C}" srcOrd="6" destOrd="0" presId="urn:microsoft.com/office/officeart/2005/8/layout/vList2"/>
    <dgm:cxn modelId="{C7E65DAD-2CF8-DD43-9054-444B72178593}" type="presParOf" srcId="{583E9DD9-843B-0B47-8900-BA87CD44667A}" destId="{52FA5F18-5E90-D940-A117-8E0B4B6D65FD}" srcOrd="7" destOrd="0" presId="urn:microsoft.com/office/officeart/2005/8/layout/vList2"/>
    <dgm:cxn modelId="{6073714A-2160-C84A-9002-A682F5603E1C}" type="presParOf" srcId="{583E9DD9-843B-0B47-8900-BA87CD44667A}" destId="{78C9D873-DA53-BE42-8541-9D62120C1BC6}" srcOrd="8" destOrd="0" presId="urn:microsoft.com/office/officeart/2005/8/layout/vList2"/>
    <dgm:cxn modelId="{B564CC35-AFDE-AE49-8654-51949E34E323}" type="presParOf" srcId="{583E9DD9-843B-0B47-8900-BA87CD44667A}" destId="{7E16D36E-F37E-9440-81A4-2A12A6DFEE4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30C3B-C0CE-4DFD-8B31-C0032FAE1724}">
      <dsp:nvSpPr>
        <dsp:cNvPr id="0" name=""/>
        <dsp:cNvSpPr/>
      </dsp:nvSpPr>
      <dsp:spPr>
        <a:xfrm>
          <a:off x="0" y="185523"/>
          <a:ext cx="4511923" cy="10625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CCCE6-8DBE-4F13-A2A8-5F55B5BC27F2}">
      <dsp:nvSpPr>
        <dsp:cNvPr id="0" name=""/>
        <dsp:cNvSpPr/>
      </dsp:nvSpPr>
      <dsp:spPr>
        <a:xfrm>
          <a:off x="321419" y="424595"/>
          <a:ext cx="584398" cy="584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66CEA-03AD-4F71-9B19-B312E3968615}">
      <dsp:nvSpPr>
        <dsp:cNvPr id="0" name=""/>
        <dsp:cNvSpPr/>
      </dsp:nvSpPr>
      <dsp:spPr>
        <a:xfrm>
          <a:off x="1227236" y="185523"/>
          <a:ext cx="3284686" cy="106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2" tIns="112452" rIns="112452" bIns="1124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primary research question is:  What are the key characteristics and patterns associated with fraudulent transactions compared to non-fraudulent ones?</a:t>
          </a:r>
        </a:p>
      </dsp:txBody>
      <dsp:txXfrm>
        <a:off x="1227236" y="185523"/>
        <a:ext cx="3284686" cy="1062542"/>
      </dsp:txXfrm>
    </dsp:sp>
    <dsp:sp modelId="{FD2C4F03-A9E5-45FC-9911-92B49E71AED7}">
      <dsp:nvSpPr>
        <dsp:cNvPr id="0" name=""/>
        <dsp:cNvSpPr/>
      </dsp:nvSpPr>
      <dsp:spPr>
        <a:xfrm>
          <a:off x="0" y="1450455"/>
          <a:ext cx="4511923" cy="10625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092BA-8410-4096-9B0A-F964DAA626FC}">
      <dsp:nvSpPr>
        <dsp:cNvPr id="0" name=""/>
        <dsp:cNvSpPr/>
      </dsp:nvSpPr>
      <dsp:spPr>
        <a:xfrm>
          <a:off x="321419" y="1689527"/>
          <a:ext cx="584398" cy="584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90473-4947-4234-B2F0-6839441D0FD3}">
      <dsp:nvSpPr>
        <dsp:cNvPr id="0" name=""/>
        <dsp:cNvSpPr/>
      </dsp:nvSpPr>
      <dsp:spPr>
        <a:xfrm>
          <a:off x="1227236" y="1450455"/>
          <a:ext cx="3284686" cy="1062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2" tIns="112452" rIns="112452" bIns="11245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hypothesis is that specific features in the dataset (such as transaction amount, merchant type, and location) are indicative of fraudulent behavior.</a:t>
          </a:r>
        </a:p>
      </dsp:txBody>
      <dsp:txXfrm>
        <a:off x="1227236" y="1450455"/>
        <a:ext cx="3284686" cy="1062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6D3DC-FCBF-814D-9C96-9CF324355531}">
      <dsp:nvSpPr>
        <dsp:cNvPr id="0" name=""/>
        <dsp:cNvSpPr/>
      </dsp:nvSpPr>
      <dsp:spPr>
        <a:xfrm>
          <a:off x="0" y="45592"/>
          <a:ext cx="4495800" cy="32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Preprocessing:</a:t>
          </a:r>
          <a:endParaRPr lang="en-US" sz="1400" kern="1200"/>
        </a:p>
      </dsp:txBody>
      <dsp:txXfrm>
        <a:off x="15992" y="61584"/>
        <a:ext cx="4463816" cy="295616"/>
      </dsp:txXfrm>
    </dsp:sp>
    <dsp:sp modelId="{01615553-39D3-6840-A38B-01674C69E591}">
      <dsp:nvSpPr>
        <dsp:cNvPr id="0" name=""/>
        <dsp:cNvSpPr/>
      </dsp:nvSpPr>
      <dsp:spPr>
        <a:xfrm>
          <a:off x="0" y="373192"/>
          <a:ext cx="4495800" cy="550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4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Handle missing values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Convert categorical variables to numerical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Normalize/standardize numerical features</a:t>
          </a:r>
        </a:p>
      </dsp:txBody>
      <dsp:txXfrm>
        <a:off x="0" y="373192"/>
        <a:ext cx="4495800" cy="550620"/>
      </dsp:txXfrm>
    </dsp:sp>
    <dsp:sp modelId="{CF5ECEDC-4817-F74B-9B99-DA6EA6B2F190}">
      <dsp:nvSpPr>
        <dsp:cNvPr id="0" name=""/>
        <dsp:cNvSpPr/>
      </dsp:nvSpPr>
      <dsp:spPr>
        <a:xfrm>
          <a:off x="0" y="923812"/>
          <a:ext cx="4495800" cy="327600"/>
        </a:xfrm>
        <a:prstGeom prst="roundRect">
          <a:avLst/>
        </a:prstGeom>
        <a:solidFill>
          <a:schemeClr val="accent2">
            <a:hueOff val="1559665"/>
            <a:satOff val="8876"/>
            <a:lumOff val="274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Feature Selection:</a:t>
          </a:r>
          <a:endParaRPr lang="en-US" sz="1400" kern="1200"/>
        </a:p>
      </dsp:txBody>
      <dsp:txXfrm>
        <a:off x="15992" y="939804"/>
        <a:ext cx="4463816" cy="295616"/>
      </dsp:txXfrm>
    </dsp:sp>
    <dsp:sp modelId="{E8FFDC2A-BA75-6C43-B6C7-A9E924FA7B3B}">
      <dsp:nvSpPr>
        <dsp:cNvPr id="0" name=""/>
        <dsp:cNvSpPr/>
      </dsp:nvSpPr>
      <dsp:spPr>
        <a:xfrm>
          <a:off x="0" y="1251412"/>
          <a:ext cx="4495800" cy="33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4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Identify and select relevant features that contribute to fraud detection, such as transaction amount, merchant, and location.</a:t>
          </a:r>
        </a:p>
      </dsp:txBody>
      <dsp:txXfrm>
        <a:off x="0" y="1251412"/>
        <a:ext cx="4495800" cy="333270"/>
      </dsp:txXfrm>
    </dsp:sp>
    <dsp:sp modelId="{59C75A15-8BBD-B14C-A8A2-C830B0E88EAB}">
      <dsp:nvSpPr>
        <dsp:cNvPr id="0" name=""/>
        <dsp:cNvSpPr/>
      </dsp:nvSpPr>
      <dsp:spPr>
        <a:xfrm>
          <a:off x="0" y="1584682"/>
          <a:ext cx="4495800" cy="327600"/>
        </a:xfrm>
        <a:prstGeom prst="roundRect">
          <a:avLst/>
        </a:prstGeom>
        <a:solidFill>
          <a:schemeClr val="accent2">
            <a:hueOff val="3119330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Model Building:</a:t>
          </a:r>
          <a:endParaRPr lang="en-US" sz="1400" kern="1200" dirty="0"/>
        </a:p>
      </dsp:txBody>
      <dsp:txXfrm>
        <a:off x="15992" y="1600674"/>
        <a:ext cx="4463816" cy="295616"/>
      </dsp:txXfrm>
    </dsp:sp>
    <dsp:sp modelId="{9FB14C08-77AC-5846-9A42-92CE3CC11CA9}">
      <dsp:nvSpPr>
        <dsp:cNvPr id="0" name=""/>
        <dsp:cNvSpPr/>
      </dsp:nvSpPr>
      <dsp:spPr>
        <a:xfrm>
          <a:off x="0" y="1912282"/>
          <a:ext cx="4495800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4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Algorithms: </a:t>
          </a:r>
          <a:r>
            <a:rPr lang="en-US" sz="1100" kern="1200" dirty="0"/>
            <a:t>Implement and evaluate various classification algorithms such as Logistic Regression, Decision Trees, Random Forests, and Gradient Boosting Machines.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1" kern="1200" dirty="0"/>
            <a:t>Evaluation Metrics: </a:t>
          </a:r>
          <a:r>
            <a:rPr lang="en-US" sz="1100" kern="1200" dirty="0"/>
            <a:t>Use metrics like accuracy, precision, recall, F1-score, and ROC-AUC to assess model performance.</a:t>
          </a:r>
        </a:p>
      </dsp:txBody>
      <dsp:txXfrm>
        <a:off x="0" y="1912282"/>
        <a:ext cx="4495800" cy="796950"/>
      </dsp:txXfrm>
    </dsp:sp>
    <dsp:sp modelId="{19BDCA64-AE15-1D45-A34D-48241ECD015C}">
      <dsp:nvSpPr>
        <dsp:cNvPr id="0" name=""/>
        <dsp:cNvSpPr/>
      </dsp:nvSpPr>
      <dsp:spPr>
        <a:xfrm>
          <a:off x="0" y="2709232"/>
          <a:ext cx="4495800" cy="327600"/>
        </a:xfrm>
        <a:prstGeom prst="roundRect">
          <a:avLst/>
        </a:prstGeom>
        <a:solidFill>
          <a:schemeClr val="accent2">
            <a:hueOff val="4678995"/>
            <a:satOff val="26628"/>
            <a:lumOff val="823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</a:t>
          </a:r>
          <a:r>
            <a:rPr lang="en-US" sz="14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Validation</a:t>
          </a:r>
          <a:r>
            <a:rPr lang="en-US" sz="1400" kern="1200" dirty="0"/>
            <a:t>:</a:t>
          </a:r>
        </a:p>
      </dsp:txBody>
      <dsp:txXfrm>
        <a:off x="15992" y="2725224"/>
        <a:ext cx="4463816" cy="295616"/>
      </dsp:txXfrm>
    </dsp:sp>
    <dsp:sp modelId="{52FA5F18-5E90-D940-A117-8E0B4B6D65FD}">
      <dsp:nvSpPr>
        <dsp:cNvPr id="0" name=""/>
        <dsp:cNvSpPr/>
      </dsp:nvSpPr>
      <dsp:spPr>
        <a:xfrm>
          <a:off x="0" y="3036832"/>
          <a:ext cx="44958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42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tx2"/>
            </a:buClr>
            <a:buChar char="•"/>
          </a:pPr>
          <a:r>
            <a:rPr lang="en-US" sz="11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Perform cross-validation and hyperparameter tuning to improve model robustness.</a:t>
          </a:r>
        </a:p>
      </dsp:txBody>
      <dsp:txXfrm>
        <a:off x="0" y="3036832"/>
        <a:ext cx="4495800" cy="326025"/>
      </dsp:txXfrm>
    </dsp:sp>
    <dsp:sp modelId="{78C9D873-DA53-BE42-8541-9D62120C1BC6}">
      <dsp:nvSpPr>
        <dsp:cNvPr id="0" name=""/>
        <dsp:cNvSpPr/>
      </dsp:nvSpPr>
      <dsp:spPr>
        <a:xfrm>
          <a:off x="0" y="3362857"/>
          <a:ext cx="4495800" cy="327600"/>
        </a:xfrm>
        <a:prstGeom prst="roundRect">
          <a:avLst/>
        </a:prstGeom>
        <a:solidFill>
          <a:schemeClr val="accent2">
            <a:hueOff val="6238660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Prediction </a:t>
          </a:r>
          <a:r>
            <a:rPr lang="en-US" sz="1400" b="1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and</a:t>
          </a:r>
          <a:r>
            <a:rPr lang="en-US" sz="1400" kern="1200" dirty="0"/>
            <a:t> Deployment:</a:t>
          </a:r>
        </a:p>
      </dsp:txBody>
      <dsp:txXfrm>
        <a:off x="15992" y="3378849"/>
        <a:ext cx="4463816" cy="295616"/>
      </dsp:txXfrm>
    </dsp:sp>
    <dsp:sp modelId="{7E16D36E-F37E-9440-81A4-2A12A6DFEE4B}">
      <dsp:nvSpPr>
        <dsp:cNvPr id="0" name=""/>
        <dsp:cNvSpPr/>
      </dsp:nvSpPr>
      <dsp:spPr>
        <a:xfrm>
          <a:off x="0" y="3690457"/>
          <a:ext cx="4495800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42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Deploy the best-performing model for predicting fraudulent transactions in new data</a:t>
          </a:r>
        </a:p>
      </dsp:txBody>
      <dsp:txXfrm>
        <a:off x="0" y="3690457"/>
        <a:ext cx="4495800" cy="32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9430D-1865-2D4C-8030-C407BFC1AE31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3CED-4586-5742-94FB-75DE0C54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3CED-4586-5742-94FB-75DE0C5412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786"/>
            <a:ext cx="3926681" cy="3926761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4808"/>
            <a:ext cx="7738814" cy="3300310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9933"/>
            <a:ext cx="6034030" cy="557397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7663"/>
            <a:ext cx="1747292" cy="261669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7663"/>
            <a:ext cx="3086100" cy="25966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7663"/>
            <a:ext cx="1747292" cy="25966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9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329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7143"/>
            <a:ext cx="1119099" cy="42054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7143"/>
            <a:ext cx="6294439" cy="42054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6411"/>
            <a:ext cx="6140303" cy="3052234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7" y="3874614"/>
            <a:ext cx="5263116" cy="7142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7663"/>
            <a:ext cx="1120460" cy="261669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7663"/>
            <a:ext cx="3086100" cy="25966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7663"/>
            <a:ext cx="1115675" cy="25966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985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0211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6617"/>
            <a:ext cx="3600450" cy="2717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6617"/>
            <a:ext cx="3600450" cy="2717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7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6103"/>
            <a:ext cx="7629525" cy="11215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51762"/>
            <a:ext cx="3600450" cy="47498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4520"/>
            <a:ext cx="3600450" cy="2250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51762"/>
            <a:ext cx="3600450" cy="47498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4520"/>
            <a:ext cx="3600450" cy="22500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98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3323"/>
            <a:ext cx="2319086" cy="89861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1135"/>
            <a:ext cx="4618814" cy="37434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7614"/>
            <a:ext cx="2319086" cy="3126979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7663"/>
            <a:ext cx="925016" cy="26166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7663"/>
            <a:ext cx="2611634" cy="25966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7663"/>
            <a:ext cx="924342" cy="25966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83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984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985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3323"/>
            <a:ext cx="2319088" cy="89861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7614"/>
            <a:ext cx="2319088" cy="3126979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7663"/>
            <a:ext cx="924342" cy="26166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7663"/>
            <a:ext cx="2611634" cy="25966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7663"/>
            <a:ext cx="925830" cy="25966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7143"/>
            <a:ext cx="7633742" cy="112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6618"/>
            <a:ext cx="7633742" cy="2698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7663"/>
            <a:ext cx="1747292" cy="26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7663"/>
            <a:ext cx="3086100" cy="259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7663"/>
            <a:ext cx="2114549" cy="259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09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ieee-fraud-detection" TargetMode="External"/><Relationship Id="rId2" Type="http://schemas.openxmlformats.org/officeDocument/2006/relationships/hyperlink" Target="https://ieeexplore.ieee.org/document/665730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code/elifdaglar/ml-project" TargetMode="External"/><Relationship Id="rId5" Type="http://schemas.openxmlformats.org/officeDocument/2006/relationships/hyperlink" Target="https://www.kaggle.com/code/ethafelisya/kelompok-10-big-data" TargetMode="External"/><Relationship Id="rId4" Type="http://schemas.openxmlformats.org/officeDocument/2006/relationships/hyperlink" Target="https://dr.lib.iastate.edu/server/api/core/bitstreams/02d3b629-4b8a-4e2e-a498-7e0910636d5a/conten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2083284E-D83D-F8EB-97A8-529845B9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88" r="10832" b="1"/>
          <a:stretch/>
        </p:blipFill>
        <p:spPr>
          <a:xfrm>
            <a:off x="5503984" y="10"/>
            <a:ext cx="3640016" cy="514984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985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88" y="287142"/>
            <a:ext cx="4511923" cy="112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065" marR="5080" defTabSz="914400"/>
            <a:r>
              <a:rPr lang="en-US" sz="2400" spc="200" dirty="0"/>
              <a:t>FINANCIAL FRAUD DETECTION IN MOBILE PAYMENTS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73788" y="1716617"/>
            <a:ext cx="4511923" cy="329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marR="5080"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Team G:</a:t>
            </a:r>
          </a:p>
          <a:p>
            <a:pPr marL="12700" marR="5080"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Bala</a:t>
            </a:r>
            <a:r>
              <a:rPr lang="en-US" sz="1600" spc="-3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Sai</a:t>
            </a:r>
            <a:r>
              <a:rPr lang="en-US" sz="1600" spc="-25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Santoshi Tumu</a:t>
            </a:r>
          </a:p>
          <a:p>
            <a:pPr marL="12700" marR="5080"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Karthik</a:t>
            </a:r>
            <a:r>
              <a:rPr lang="en-US" sz="1600" spc="-5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Reddy </a:t>
            </a: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Hariyapureddy</a:t>
            </a:r>
          </a:p>
          <a:p>
            <a:pPr marL="12700" marR="5080"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Revanth</a:t>
            </a:r>
            <a:r>
              <a:rPr lang="en-US" sz="1600" spc="-4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Kumar Chekuri</a:t>
            </a:r>
          </a:p>
          <a:p>
            <a:pPr marL="12700" marR="5080"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</a:p>
          <a:p>
            <a:pPr marL="12700" marR="5080"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Github</a:t>
            </a:r>
            <a:r>
              <a:rPr lang="en-US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: </a:t>
            </a: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https://</a:t>
            </a:r>
            <a:r>
              <a:rPr lang="en-US" sz="1600" spc="-2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github.com</a:t>
            </a: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/RevanthKumar2705/DATA606.git</a:t>
            </a:r>
            <a:endParaRPr lang="en-US" spc="-20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009587"/>
                </a:solidFill>
              </a:uFill>
              <a:cs typeface="Times New Roman" panose="02020603050405020304" pitchFamily="18" charset="0"/>
            </a:endParaRPr>
          </a:p>
          <a:p>
            <a:pPr marL="12700" marR="5080" indent="-228600" defTabSz="914400">
              <a:spcBef>
                <a:spcPts val="700"/>
              </a:spcBef>
              <a:buClr>
                <a:schemeClr val="tx2"/>
              </a:buClr>
            </a:pP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Kaggle</a:t>
            </a:r>
            <a:r>
              <a:rPr lang="en-US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: </a:t>
            </a: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https://</a:t>
            </a:r>
            <a:r>
              <a:rPr lang="en-US" sz="1600" spc="-2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www.kaggle.com</a:t>
            </a: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/datasets/</a:t>
            </a:r>
            <a:r>
              <a:rPr lang="en-US" sz="1600" spc="-20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rupakroy</a:t>
            </a:r>
            <a:r>
              <a:rPr lang="en-US" sz="1600" spc="-20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009587"/>
                  </a:solidFill>
                </a:uFill>
                <a:cs typeface="Times New Roman" panose="02020603050405020304" pitchFamily="18" charset="0"/>
              </a:rPr>
              <a:t>/online-payments-fraud-detection-dataset/data</a:t>
            </a:r>
            <a:endParaRPr lang="en-US" spc="-20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009587"/>
                </a:solidFill>
              </a:uFill>
              <a:cs typeface="Times New Roman" panose="02020603050405020304" pitchFamily="18" charset="0"/>
            </a:endParaRPr>
          </a:p>
          <a:p>
            <a:pPr marL="12700" marR="5080" indent="-228600" defTabSz="914400">
              <a:spcBef>
                <a:spcPts val="700"/>
              </a:spcBef>
              <a:buClr>
                <a:schemeClr val="tx2"/>
              </a:buClr>
            </a:pPr>
            <a:endParaRPr lang="en-US" spc="-20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009587"/>
                </a:solidFill>
              </a:uFill>
              <a:cs typeface="Times New Roman" panose="02020603050405020304" pitchFamily="18" charset="0"/>
            </a:endParaRPr>
          </a:p>
          <a:p>
            <a:pPr marL="12700" marR="5080" indent="-228600" defTabSz="914400">
              <a:spcBef>
                <a:spcPts val="700"/>
              </a:spcBef>
              <a:buClr>
                <a:schemeClr val="tx2"/>
              </a:buClr>
            </a:pPr>
            <a:endParaRPr lang="en-US" spc="-20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009587"/>
                </a:solidFill>
              </a:uFill>
              <a:cs typeface="Times New Roman" panose="02020603050405020304" pitchFamily="18" charset="0"/>
            </a:endParaRPr>
          </a:p>
          <a:p>
            <a:pPr marL="12700" marR="508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B34AED-C6FE-4A85-8786-A0F8853C9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FE98E-97AD-441F-B3F8-5F81DD62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251" y="120799"/>
            <a:ext cx="8213025" cy="4908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A991EFD-9009-4F7E-99C6-7C3296B43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904" y="0"/>
            <a:ext cx="664368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3F3F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9DA6D30F-6D16-40C4-ACFC-410B3F82C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object 2" descr="A graph with a line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425" y="746124"/>
            <a:ext cx="3871023" cy="3657600"/>
          </a:xfrm>
          <a:prstGeom prst="rect">
            <a:avLst/>
          </a:prstGeom>
        </p:spPr>
      </p:pic>
      <p:pic>
        <p:nvPicPr>
          <p:cNvPr id="3" name="object 3" descr="A graph showing a number of fraud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5199" y="746125"/>
            <a:ext cx="3911601" cy="365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E56EDF-D57C-42EA-A919-463FD9E7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985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F6521-E09D-54E1-05A5-E7855BFF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17525"/>
            <a:ext cx="801071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3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57C89-B98C-C2F7-9D7D-38CE058A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1325"/>
            <a:ext cx="798130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8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348D15-648D-5254-0EF7-C4296221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1326"/>
            <a:ext cx="8001000" cy="41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B34AED-C6FE-4A85-8786-A0F8853C9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FE98E-97AD-441F-B3F8-5F81DD62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251" y="120799"/>
            <a:ext cx="8213025" cy="4908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A991EFD-9009-4F7E-99C6-7C3296B43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904" y="0"/>
            <a:ext cx="664368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3F3F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9DA6D30F-6D16-40C4-ACFC-410B3F82C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E56EDF-D57C-42EA-A919-463FD9E7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985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3A6CA-2D18-FF2E-46E2-6D1AB24DC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773"/>
            <a:ext cx="5553229" cy="49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F272B-546B-39A3-17FE-E39DBC4A1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1" y="365125"/>
            <a:ext cx="7916899" cy="41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7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49C0A5-AFA3-8628-A6B3-F40ABFD7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8925"/>
            <a:ext cx="5988050" cy="46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663EC-311E-3431-4911-7A0F2C865FDB}"/>
              </a:ext>
            </a:extLst>
          </p:cNvPr>
          <p:cNvSpPr txBox="1"/>
          <p:nvPr/>
        </p:nvSpPr>
        <p:spPr>
          <a:xfrm>
            <a:off x="685800" y="96205"/>
            <a:ext cx="6781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Models Used</a:t>
            </a:r>
          </a:p>
          <a:p>
            <a:endParaRPr lang="en-US" sz="1400" dirty="0"/>
          </a:p>
          <a:p>
            <a:r>
              <a:rPr lang="en-US" sz="1400" dirty="0"/>
              <a:t>1. Synthetic Minority Over-sampling Technique (SMOTE)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Description: SMOTE is a technique used to address class imbalance by generating synthetic samples for the minority class.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Key Parameters: ` </a:t>
            </a:r>
            <a:r>
              <a:rPr lang="en-US" sz="1400" dirty="0" err="1"/>
              <a:t>random_state</a:t>
            </a:r>
            <a:r>
              <a:rPr lang="en-US" sz="1400" dirty="0"/>
              <a:t>=42 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Accuracy: 99.94%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 for Fraud Detection: 32%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Recall for Fraud Detection: 51%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AUC: 0.95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AF06-E39F-80DA-F3E2-624286A06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770766"/>
            <a:ext cx="5867400" cy="22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54CC-5CD3-6747-65B2-6F74B00FC84C}"/>
              </a:ext>
            </a:extLst>
          </p:cNvPr>
          <p:cNvSpPr txBox="1"/>
          <p:nvPr/>
        </p:nvSpPr>
        <p:spPr>
          <a:xfrm>
            <a:off x="990600" y="288925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SMOTE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9D631-150E-29F0-EEC9-98F56BE0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58073"/>
            <a:ext cx="3716924" cy="2831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EE1C3-C3A6-EB16-E31F-FBBE19F9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46125"/>
            <a:ext cx="425356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7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C344DD-08C7-F8C0-1090-1BA9CDFDD259}"/>
              </a:ext>
            </a:extLst>
          </p:cNvPr>
          <p:cNvSpPr txBox="1"/>
          <p:nvPr/>
        </p:nvSpPr>
        <p:spPr>
          <a:xfrm>
            <a:off x="914400" y="974725"/>
            <a:ext cx="6629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2.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Description: Linear model for binary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Key Parameters: `</a:t>
            </a:r>
            <a:r>
              <a:rPr lang="en-US" sz="1600" dirty="0" err="1"/>
              <a:t>class_weight</a:t>
            </a:r>
            <a:r>
              <a:rPr lang="en-US" sz="1600" dirty="0"/>
              <a:t>='balanced'`, `solver='</a:t>
            </a:r>
            <a:r>
              <a:rPr lang="en-US" sz="1600" dirty="0" err="1"/>
              <a:t>liblinear</a:t>
            </a:r>
            <a:r>
              <a:rPr lang="en-US" sz="1600" dirty="0"/>
              <a:t>’`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Accuracy: 92.95%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Precision for Fraud Detection: 0.00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Recall for Fraud Detection: 84%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 AUC: 0.95</a:t>
            </a:r>
          </a:p>
        </p:txBody>
      </p:sp>
    </p:spTree>
    <p:extLst>
      <p:ext uri="{BB962C8B-B14F-4D97-AF65-F5344CB8AC3E}">
        <p14:creationId xmlns:p14="http://schemas.microsoft.com/office/powerpoint/2010/main" val="2303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318" y="0"/>
            <a:ext cx="8604682" cy="514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63" y="0"/>
            <a:ext cx="664369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8336" y="483195"/>
            <a:ext cx="7200601" cy="418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B9A06-417A-C5BB-1E00-65FC77FB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39" y="483195"/>
            <a:ext cx="7010639" cy="424143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B4A8B-F1B5-5CBA-FE96-A1E18AE0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54878"/>
            <a:ext cx="3962399" cy="4040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4C8C35-6436-D59A-A384-3600E256892F}"/>
              </a:ext>
            </a:extLst>
          </p:cNvPr>
          <p:cNvSpPr txBox="1"/>
          <p:nvPr/>
        </p:nvSpPr>
        <p:spPr>
          <a:xfrm>
            <a:off x="2209800" y="55859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Best Model Evaluation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1F09D-31C0-0E38-D9A5-9B97EF64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22425"/>
            <a:ext cx="41159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C5A980-1F6A-3C03-2DA2-33E71372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99" y="767424"/>
            <a:ext cx="3774909" cy="2875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F54473-B323-3DC5-6630-712BE7CB930B}"/>
              </a:ext>
            </a:extLst>
          </p:cNvPr>
          <p:cNvSpPr txBox="1"/>
          <p:nvPr/>
        </p:nvSpPr>
        <p:spPr>
          <a:xfrm>
            <a:off x="914400" y="212725"/>
            <a:ext cx="261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Logistic Regression </a:t>
            </a:r>
            <a:r>
              <a:rPr lang="en-US" sz="1600" dirty="0">
                <a:latin typeface="+mj-lt"/>
              </a:rPr>
              <a:t>Model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9E1F6-39BF-629A-40FF-0F5C670B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66207"/>
            <a:ext cx="4110412" cy="28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A619CF-98DA-AFC6-533D-2FE42913CF0A}"/>
              </a:ext>
            </a:extLst>
          </p:cNvPr>
          <p:cNvSpPr txBox="1"/>
          <p:nvPr/>
        </p:nvSpPr>
        <p:spPr>
          <a:xfrm>
            <a:off x="762000" y="669925"/>
            <a:ext cx="79248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3. </a:t>
            </a:r>
            <a:r>
              <a:rPr lang="en-US" sz="1600" dirty="0" err="1"/>
              <a:t>XGBoost</a:t>
            </a:r>
            <a:r>
              <a:rPr lang="en-US" sz="1600" dirty="0"/>
              <a:t>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Description: Optimized gradient boosting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Key Parameters: `</a:t>
            </a:r>
            <a:r>
              <a:rPr lang="en-US" sz="1600" dirty="0" err="1"/>
              <a:t>n_estimators</a:t>
            </a:r>
            <a:r>
              <a:rPr lang="en-US" sz="1600" dirty="0"/>
              <a:t>=100`, `</a:t>
            </a:r>
            <a:r>
              <a:rPr lang="en-US" sz="1600" dirty="0" err="1"/>
              <a:t>learning_rate</a:t>
            </a:r>
            <a:r>
              <a:rPr lang="en-US" sz="1600" dirty="0"/>
              <a:t>=0.1`, `</a:t>
            </a:r>
            <a:r>
              <a:rPr lang="en-US" sz="1600" dirty="0" err="1"/>
              <a:t>max_depth</a:t>
            </a:r>
            <a:r>
              <a:rPr lang="en-US" sz="1600" dirty="0"/>
              <a:t>=3`, `</a:t>
            </a:r>
            <a:r>
              <a:rPr lang="en-US" sz="1600" dirty="0" err="1"/>
              <a:t>scale_pos_weight</a:t>
            </a:r>
            <a:r>
              <a:rPr lang="en-US" sz="1600" dirty="0"/>
              <a:t>=</a:t>
            </a:r>
            <a:r>
              <a:rPr lang="en-US" sz="1600" dirty="0" err="1"/>
              <a:t>balance_ratio</a:t>
            </a:r>
            <a:r>
              <a:rPr lang="en-US" sz="1600" dirty="0"/>
              <a:t>`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Accuracy: 99.47%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Precision for Fraud Detection: 5%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Recall for Fraud Detection: 67%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AUC: 0.97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55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B3652-AAD0-7525-7B02-6CD1C6452592}"/>
              </a:ext>
            </a:extLst>
          </p:cNvPr>
          <p:cNvSpPr txBox="1"/>
          <p:nvPr/>
        </p:nvSpPr>
        <p:spPr>
          <a:xfrm>
            <a:off x="1066800" y="288925"/>
            <a:ext cx="236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XGBoost</a:t>
            </a:r>
            <a:r>
              <a:rPr lang="en-US" sz="1600" dirty="0">
                <a:latin typeface="+mj-lt"/>
              </a:rPr>
              <a:t> Classifier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C50331-1F25-D7EC-D18B-5378E5AD7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69" y="746125"/>
            <a:ext cx="3784600" cy="288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8FA7AA-778A-F3D1-36E5-704C4ABB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74" y="746125"/>
            <a:ext cx="4250453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2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FCC4C8-5485-F4B6-CDBA-1D63BF40215F}"/>
              </a:ext>
            </a:extLst>
          </p:cNvPr>
          <p:cNvSpPr txBox="1"/>
          <p:nvPr/>
        </p:nvSpPr>
        <p:spPr>
          <a:xfrm>
            <a:off x="800100" y="974725"/>
            <a:ext cx="754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4. Stacking Ensemble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Description: Combines multiple models for improved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Base Models: Logistic Regression, </a:t>
            </a:r>
            <a:r>
              <a:rPr lang="en-US" sz="1600" dirty="0" err="1"/>
              <a:t>RandomForest</a:t>
            </a:r>
            <a:r>
              <a:rPr lang="en-US" sz="1600" dirty="0"/>
              <a:t>, </a:t>
            </a:r>
            <a:r>
              <a:rPr lang="en-US" sz="1600" dirty="0" err="1"/>
              <a:t>XGBoost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Meta-Model: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Accuracy: 99.98%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Precision for Fraud Detection: 100%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Recall for Fraud Detection: 53%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AUC: 0.96</a:t>
            </a:r>
          </a:p>
        </p:txBody>
      </p:sp>
    </p:spTree>
    <p:extLst>
      <p:ext uri="{BB962C8B-B14F-4D97-AF65-F5344CB8AC3E}">
        <p14:creationId xmlns:p14="http://schemas.microsoft.com/office/powerpoint/2010/main" val="141572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8171B-72AA-34DF-1AC1-2DA138095BBA}"/>
              </a:ext>
            </a:extLst>
          </p:cNvPr>
          <p:cNvSpPr txBox="1"/>
          <p:nvPr/>
        </p:nvSpPr>
        <p:spPr>
          <a:xfrm>
            <a:off x="838200" y="212725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Stacking Ensemble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563FE-9CEB-0C69-A090-030C6D66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9" y="816513"/>
            <a:ext cx="3784600" cy="2882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60EEFC-1B1E-AA87-ED19-393F729A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542" y="816513"/>
            <a:ext cx="4259457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0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115DD-7F4C-8D04-119B-F550843BF476}"/>
              </a:ext>
            </a:extLst>
          </p:cNvPr>
          <p:cNvSpPr txBox="1"/>
          <p:nvPr/>
        </p:nvSpPr>
        <p:spPr>
          <a:xfrm>
            <a:off x="3276600" y="212725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References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C9C50-E0DE-97D5-7002-32E1A72A1485}"/>
              </a:ext>
            </a:extLst>
          </p:cNvPr>
          <p:cNvSpPr txBox="1"/>
          <p:nvPr/>
        </p:nvSpPr>
        <p:spPr>
          <a:xfrm>
            <a:off x="1143000" y="1127125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Fraud Detection in Mobile Payments Utilizing Process Behavior Analysis </a:t>
            </a:r>
            <a:r>
              <a:rPr lang="en-US" sz="1400" dirty="0">
                <a:hlinkClick r:id="rId2"/>
              </a:rPr>
              <a:t>https://ieeexplore.ieee.org/document/6657303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IEEE-CIS Fraud Detection Dataset: </a:t>
            </a:r>
            <a:r>
              <a:rPr lang="en-US" sz="1400" dirty="0">
                <a:hlinkClick r:id="rId3"/>
              </a:rPr>
              <a:t>https://www.kaggle.com/c/ieee-fraud-detection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Fraud Detection in Mobile Money Transactions using Machine Learning </a:t>
            </a:r>
            <a:r>
              <a:rPr lang="en-US" sz="1400" dirty="0">
                <a:hlinkClick r:id="rId4"/>
              </a:rPr>
              <a:t>https://dr.lib.iastate.edu/server/api/core/bitstreams/02d3b629-4b8a-4e2e-a498-7e0910636d5a/content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https://www.kaggle.com/code/ethafelisya/kelompok-10-big-data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6"/>
              </a:rPr>
              <a:t>https://www.kaggle.com/code/elifdaglar/ml-project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321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473786"/>
            <a:ext cx="3926681" cy="3926760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9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869EB-3556-9956-E098-EF8E7E891DC4}"/>
              </a:ext>
            </a:extLst>
          </p:cNvPr>
          <p:cNvSpPr txBox="1"/>
          <p:nvPr/>
        </p:nvSpPr>
        <p:spPr>
          <a:xfrm>
            <a:off x="3842766" y="928029"/>
            <a:ext cx="4725161" cy="249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5400" cap="all" spc="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0D0879B-C827-2897-9071-F5504EBD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28" y="1285358"/>
            <a:ext cx="2548564" cy="25485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9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06AED8F5-64AB-371D-2830-31C6BF22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69" r="22172" b="-1"/>
          <a:stretch/>
        </p:blipFill>
        <p:spPr>
          <a:xfrm>
            <a:off x="5503984" y="10"/>
            <a:ext cx="3640016" cy="5149840"/>
          </a:xfrm>
          <a:prstGeom prst="rect">
            <a:avLst/>
          </a:prstGeom>
        </p:spPr>
      </p:pic>
      <p:sp>
        <p:nvSpPr>
          <p:cNvPr id="16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985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88" y="287143"/>
            <a:ext cx="4511923" cy="579862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10" dirty="0"/>
              <a:t>INTRODUCTION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5097" y="1584325"/>
            <a:ext cx="4511923" cy="2698521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342265" marR="398780" indent="-343535" algn="just">
              <a:spcBef>
                <a:spcPts val="100"/>
              </a:spcBef>
              <a:buChar char="●"/>
              <a:tabLst>
                <a:tab pos="342900" algn="l"/>
              </a:tabLst>
            </a:pPr>
            <a:r>
              <a:rPr lang="en-US" sz="1400" dirty="0">
                <a:cs typeface="Times New Roman" panose="02020603050405020304" pitchFamily="18" charset="0"/>
              </a:rPr>
              <a:t>This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project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focuses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on</a:t>
            </a:r>
            <a:r>
              <a:rPr lang="en-US" sz="1400" spc="-4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exploring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and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analyzing</a:t>
            </a:r>
            <a:r>
              <a:rPr lang="en-US" sz="1400" spc="-4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a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dataset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related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to</a:t>
            </a:r>
            <a:r>
              <a:rPr lang="en-US" sz="1400" spc="-40" dirty="0"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cs typeface="Times New Roman" panose="02020603050405020304" pitchFamily="18" charset="0"/>
              </a:rPr>
              <a:t>fraud </a:t>
            </a:r>
            <a:r>
              <a:rPr lang="en-US" sz="1400" dirty="0">
                <a:cs typeface="Times New Roman" panose="02020603050405020304" pitchFamily="18" charset="0"/>
              </a:rPr>
              <a:t>detection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in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financial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cs typeface="Times New Roman" panose="02020603050405020304" pitchFamily="18" charset="0"/>
              </a:rPr>
              <a:t>transactions.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342265" marR="283210" indent="-343535" algn="just">
              <a:buChar char="●"/>
              <a:tabLst>
                <a:tab pos="342900" algn="l"/>
              </a:tabLst>
            </a:pPr>
            <a:r>
              <a:rPr lang="en-US" sz="1400" dirty="0">
                <a:cs typeface="Times New Roman" panose="02020603050405020304" pitchFamily="18" charset="0"/>
              </a:rPr>
              <a:t>The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goal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is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to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gain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insights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into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the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characteristics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and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patterns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cs typeface="Times New Roman" panose="02020603050405020304" pitchFamily="18" charset="0"/>
              </a:rPr>
              <a:t>associated </a:t>
            </a:r>
            <a:r>
              <a:rPr lang="en-US" sz="1400" dirty="0">
                <a:cs typeface="Times New Roman" panose="02020603050405020304" pitchFamily="18" charset="0"/>
              </a:rPr>
              <a:t>with</a:t>
            </a:r>
            <a:r>
              <a:rPr lang="en-US" sz="1400" spc="-5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fraudulent</a:t>
            </a:r>
            <a:r>
              <a:rPr lang="en-US" sz="1400" spc="-50" dirty="0"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cs typeface="Times New Roman" panose="02020603050405020304" pitchFamily="18" charset="0"/>
              </a:rPr>
              <a:t>activities.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342265" marR="5080" indent="-343535" algn="just">
              <a:buChar char="●"/>
              <a:tabLst>
                <a:tab pos="342900" algn="l"/>
              </a:tabLst>
            </a:pPr>
            <a:r>
              <a:rPr lang="en-US" sz="1400" dirty="0">
                <a:cs typeface="Times New Roman" panose="02020603050405020304" pitchFamily="18" charset="0"/>
              </a:rPr>
              <a:t>Understanding</a:t>
            </a:r>
            <a:r>
              <a:rPr lang="en-US" sz="1400" spc="-5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these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patterns</a:t>
            </a:r>
            <a:r>
              <a:rPr lang="en-US" sz="1400" spc="-4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is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crucial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for</a:t>
            </a:r>
            <a:r>
              <a:rPr lang="en-US" sz="1400" spc="-4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improving</a:t>
            </a:r>
            <a:r>
              <a:rPr lang="en-US" sz="1400" spc="-5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fraud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detection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cs typeface="Times New Roman" panose="02020603050405020304" pitchFamily="18" charset="0"/>
              </a:rPr>
              <a:t>systems </a:t>
            </a:r>
            <a:r>
              <a:rPr lang="en-US" sz="1400" dirty="0">
                <a:cs typeface="Times New Roman" panose="02020603050405020304" pitchFamily="18" charset="0"/>
              </a:rPr>
              <a:t>and</a:t>
            </a:r>
            <a:r>
              <a:rPr lang="en-US" sz="1400" spc="-5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preventing</a:t>
            </a:r>
            <a:r>
              <a:rPr lang="en-US" sz="1400" spc="-5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financial</a:t>
            </a:r>
            <a:r>
              <a:rPr lang="en-US" sz="1400" spc="-55" dirty="0"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cs typeface="Times New Roman" panose="02020603050405020304" pitchFamily="18" charset="0"/>
              </a:rPr>
              <a:t>losses.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342265" marR="193675" indent="-343535" algn="just">
              <a:buChar char="●"/>
              <a:tabLst>
                <a:tab pos="342900" algn="l"/>
              </a:tabLst>
            </a:pPr>
            <a:r>
              <a:rPr lang="en-US" sz="1400" dirty="0">
                <a:cs typeface="Times New Roman" panose="02020603050405020304" pitchFamily="18" charset="0"/>
              </a:rPr>
              <a:t>This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project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was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chosen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to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enhance</a:t>
            </a:r>
            <a:r>
              <a:rPr lang="en-US" sz="1400" spc="-4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our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knowledge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of</a:t>
            </a:r>
            <a:r>
              <a:rPr lang="en-US" sz="1400" spc="-3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fraud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patterns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and</a:t>
            </a:r>
            <a:r>
              <a:rPr lang="en-US" sz="1400" spc="-35" dirty="0">
                <a:cs typeface="Times New Roman" panose="02020603050405020304" pitchFamily="18" charset="0"/>
              </a:rPr>
              <a:t> </a:t>
            </a:r>
            <a:r>
              <a:rPr lang="en-US" sz="1400" spc="-25" dirty="0">
                <a:cs typeface="Times New Roman" panose="02020603050405020304" pitchFamily="18" charset="0"/>
              </a:rPr>
              <a:t>to </a:t>
            </a:r>
            <a:r>
              <a:rPr lang="en-US" sz="1400" dirty="0">
                <a:cs typeface="Times New Roman" panose="02020603050405020304" pitchFamily="18" charset="0"/>
              </a:rPr>
              <a:t>develop</a:t>
            </a:r>
            <a:r>
              <a:rPr lang="en-US" sz="1400" spc="-5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robust</a:t>
            </a:r>
            <a:r>
              <a:rPr lang="en-US" sz="1400" spc="-4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models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for</a:t>
            </a:r>
            <a:r>
              <a:rPr lang="en-US" sz="1400" spc="-4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detecting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fraudulent</a:t>
            </a:r>
            <a:r>
              <a:rPr lang="en-US" sz="1400" spc="-45" dirty="0"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cs typeface="Times New Roman" panose="02020603050405020304" pitchFamily="18" charset="0"/>
              </a:rPr>
              <a:t>transactions.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1A7DC2B-501B-D655-1025-34EAAD60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28" r="41693" b="1"/>
          <a:stretch/>
        </p:blipFill>
        <p:spPr>
          <a:xfrm>
            <a:off x="5503984" y="10"/>
            <a:ext cx="3640016" cy="514984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985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88" y="287142"/>
            <a:ext cx="4511923" cy="112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3200" spc="200" dirty="0"/>
              <a:t>Research Question/Hypothesis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E3270050-9873-65FB-A949-87C0949BE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920405"/>
              </p:ext>
            </p:extLst>
          </p:nvPr>
        </p:nvGraphicFramePr>
        <p:xfrm>
          <a:off x="573788" y="1716617"/>
          <a:ext cx="4511923" cy="2698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340" y="287142"/>
            <a:ext cx="6866159" cy="1061628"/>
          </a:xfrm>
          <a:prstGeom prst="rect">
            <a:avLst/>
          </a:prstGeom>
        </p:spPr>
        <p:txBody>
          <a:bodyPr vert="horz" lIns="0" tIns="12700" rIns="0" bIns="0" rtlCol="0" anchor="b">
            <a:normAutofit/>
          </a:bodyPr>
          <a:lstStyle/>
          <a:p>
            <a:pPr marL="111125" algn="ctr">
              <a:spcBef>
                <a:spcPts val="100"/>
              </a:spcBef>
            </a:pPr>
            <a:r>
              <a:rPr lang="en-US" sz="3600" dirty="0"/>
              <a:t>overview</a:t>
            </a:r>
            <a:r>
              <a:rPr lang="en-US" sz="3600" spc="-90" dirty="0"/>
              <a:t> </a:t>
            </a:r>
            <a:r>
              <a:rPr lang="en-US" sz="3600" dirty="0"/>
              <a:t>of</a:t>
            </a:r>
            <a:r>
              <a:rPr lang="en-US" sz="3600" spc="-80" dirty="0"/>
              <a:t> </a:t>
            </a:r>
            <a:r>
              <a:rPr lang="en-US" sz="3600" dirty="0"/>
              <a:t>similar</a:t>
            </a:r>
            <a:r>
              <a:rPr lang="en-US" sz="3600" spc="-80" dirty="0"/>
              <a:t> </a:t>
            </a:r>
            <a:r>
              <a:rPr lang="en-US" sz="3600" spc="-10" dirty="0"/>
              <a:t>approaches</a:t>
            </a:r>
            <a:endParaRPr lang="en-US" sz="36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706340" cy="514985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98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171700" y="1635913"/>
            <a:ext cx="6400800" cy="2779225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342265" marR="554355" indent="-330200" algn="just">
              <a:spcBef>
                <a:spcPts val="100"/>
              </a:spcBef>
              <a:buChar char="●"/>
              <a:tabLst>
                <a:tab pos="342265" algn="l"/>
                <a:tab pos="344805" algn="l"/>
              </a:tabLst>
            </a:pPr>
            <a:r>
              <a:rPr lang="en-US" dirty="0"/>
              <a:t>	Recent</a:t>
            </a:r>
            <a:r>
              <a:rPr lang="en-US" spc="-45" dirty="0"/>
              <a:t> </a:t>
            </a:r>
            <a:r>
              <a:rPr lang="en-US" dirty="0"/>
              <a:t>approaches</a:t>
            </a:r>
            <a:r>
              <a:rPr lang="en-US" spc="-45" dirty="0"/>
              <a:t> </a:t>
            </a:r>
            <a:r>
              <a:rPr lang="en-US" dirty="0"/>
              <a:t>in</a:t>
            </a:r>
            <a:r>
              <a:rPr lang="en-US" spc="-40" dirty="0"/>
              <a:t> </a:t>
            </a:r>
            <a:r>
              <a:rPr lang="en-US" dirty="0"/>
              <a:t>fraud</a:t>
            </a:r>
            <a:r>
              <a:rPr lang="en-US" spc="-45" dirty="0"/>
              <a:t> </a:t>
            </a:r>
            <a:r>
              <a:rPr lang="en-US" dirty="0"/>
              <a:t>detection</a:t>
            </a:r>
            <a:r>
              <a:rPr lang="en-US" spc="-40" dirty="0"/>
              <a:t> </a:t>
            </a:r>
            <a:r>
              <a:rPr lang="en-US" dirty="0"/>
              <a:t>often</a:t>
            </a:r>
            <a:r>
              <a:rPr lang="en-US" spc="-45" dirty="0"/>
              <a:t> </a:t>
            </a:r>
            <a:r>
              <a:rPr lang="en-US" dirty="0"/>
              <a:t>involve</a:t>
            </a:r>
            <a:r>
              <a:rPr lang="en-US" spc="-40" dirty="0"/>
              <a:t> </a:t>
            </a:r>
            <a:r>
              <a:rPr lang="en-US" dirty="0"/>
              <a:t>machine</a:t>
            </a:r>
            <a:r>
              <a:rPr lang="en-US" spc="-45" dirty="0"/>
              <a:t> </a:t>
            </a:r>
            <a:r>
              <a:rPr lang="en-US" dirty="0"/>
              <a:t>learning</a:t>
            </a:r>
            <a:r>
              <a:rPr lang="en-US" spc="-40" dirty="0"/>
              <a:t> </a:t>
            </a:r>
            <a:r>
              <a:rPr lang="en-US" dirty="0"/>
              <a:t>models</a:t>
            </a:r>
            <a:r>
              <a:rPr lang="en-US" spc="-45" dirty="0"/>
              <a:t> </a:t>
            </a:r>
            <a:r>
              <a:rPr lang="en-US" spc="-20" dirty="0"/>
              <a:t>like </a:t>
            </a:r>
            <a:r>
              <a:rPr lang="en-US" dirty="0"/>
              <a:t>decision</a:t>
            </a:r>
            <a:r>
              <a:rPr lang="en-US" spc="-40" dirty="0"/>
              <a:t> </a:t>
            </a:r>
            <a:r>
              <a:rPr lang="en-US" dirty="0"/>
              <a:t>trees,</a:t>
            </a:r>
            <a:r>
              <a:rPr lang="en-US" spc="-40" dirty="0"/>
              <a:t> </a:t>
            </a:r>
            <a:r>
              <a:rPr lang="en-US" dirty="0"/>
              <a:t>random</a:t>
            </a:r>
            <a:r>
              <a:rPr lang="en-US" spc="-40" dirty="0"/>
              <a:t> </a:t>
            </a:r>
            <a:r>
              <a:rPr lang="en-US" dirty="0"/>
              <a:t>forests,</a:t>
            </a:r>
            <a:r>
              <a:rPr lang="en-US" spc="-40" dirty="0"/>
              <a:t> </a:t>
            </a:r>
            <a:r>
              <a:rPr lang="en-US" dirty="0"/>
              <a:t>and</a:t>
            </a:r>
            <a:r>
              <a:rPr lang="en-US" spc="-40" dirty="0"/>
              <a:t> </a:t>
            </a:r>
            <a:r>
              <a:rPr lang="en-US" dirty="0"/>
              <a:t>deep</a:t>
            </a:r>
            <a:r>
              <a:rPr lang="en-US" spc="-40" dirty="0"/>
              <a:t> </a:t>
            </a:r>
            <a:r>
              <a:rPr lang="en-US" dirty="0"/>
              <a:t>learning</a:t>
            </a:r>
            <a:r>
              <a:rPr lang="en-US" spc="-40" dirty="0"/>
              <a:t> </a:t>
            </a:r>
            <a:r>
              <a:rPr lang="en-US" spc="-10" dirty="0"/>
              <a:t>techniques.</a:t>
            </a:r>
          </a:p>
          <a:p>
            <a:pPr marL="342265" marR="209550" indent="-330200" algn="just">
              <a:buChar char="●"/>
              <a:tabLst>
                <a:tab pos="342265" algn="l"/>
                <a:tab pos="344805" algn="l"/>
              </a:tabLst>
            </a:pPr>
            <a:r>
              <a:rPr lang="en-US" dirty="0"/>
              <a:t>	</a:t>
            </a:r>
            <a:r>
              <a:rPr lang="en-US" spc="-20" dirty="0"/>
              <a:t>Techniques</a:t>
            </a:r>
            <a:r>
              <a:rPr lang="en-US" spc="-50" dirty="0"/>
              <a:t> </a:t>
            </a:r>
            <a:r>
              <a:rPr lang="en-US" dirty="0"/>
              <a:t>such</a:t>
            </a:r>
            <a:r>
              <a:rPr lang="en-US" spc="-50" dirty="0"/>
              <a:t> </a:t>
            </a:r>
            <a:r>
              <a:rPr lang="en-US" dirty="0"/>
              <a:t>as</a:t>
            </a:r>
            <a:r>
              <a:rPr lang="en-US" spc="-45" dirty="0"/>
              <a:t> </a:t>
            </a:r>
            <a:r>
              <a:rPr lang="en-US" dirty="0"/>
              <a:t>anomaly</a:t>
            </a:r>
            <a:r>
              <a:rPr lang="en-US" spc="-50" dirty="0"/>
              <a:t> </a:t>
            </a:r>
            <a:r>
              <a:rPr lang="en-US" dirty="0"/>
              <a:t>detection,</a:t>
            </a:r>
            <a:r>
              <a:rPr lang="en-US" spc="-45" dirty="0"/>
              <a:t> </a:t>
            </a:r>
            <a:r>
              <a:rPr lang="en-US" dirty="0"/>
              <a:t>feature</a:t>
            </a:r>
            <a:r>
              <a:rPr lang="en-US" spc="-50" dirty="0"/>
              <a:t> </a:t>
            </a:r>
            <a:r>
              <a:rPr lang="en-US" dirty="0"/>
              <a:t>engineering,</a:t>
            </a:r>
            <a:r>
              <a:rPr lang="en-US" spc="-45" dirty="0"/>
              <a:t> </a:t>
            </a:r>
            <a:r>
              <a:rPr lang="en-US" dirty="0"/>
              <a:t>and</a:t>
            </a:r>
            <a:r>
              <a:rPr lang="en-US" spc="-50" dirty="0"/>
              <a:t> </a:t>
            </a:r>
            <a:r>
              <a:rPr lang="en-US" dirty="0"/>
              <a:t>ensemble</a:t>
            </a:r>
            <a:r>
              <a:rPr lang="en-US" spc="-45" dirty="0"/>
              <a:t> </a:t>
            </a:r>
            <a:r>
              <a:rPr lang="en-US" spc="-10" dirty="0"/>
              <a:t>methods </a:t>
            </a:r>
            <a:r>
              <a:rPr lang="en-US" dirty="0"/>
              <a:t>are</a:t>
            </a:r>
            <a:r>
              <a:rPr lang="en-US" spc="-40" dirty="0"/>
              <a:t> </a:t>
            </a:r>
            <a:r>
              <a:rPr lang="en-US" dirty="0"/>
              <a:t>commonly</a:t>
            </a:r>
            <a:r>
              <a:rPr lang="en-US" spc="-35" dirty="0"/>
              <a:t> </a:t>
            </a:r>
            <a:r>
              <a:rPr lang="en-US" dirty="0"/>
              <a:t>used</a:t>
            </a:r>
            <a:r>
              <a:rPr lang="en-US" spc="-35" dirty="0"/>
              <a:t> </a:t>
            </a:r>
            <a:r>
              <a:rPr lang="en-US" dirty="0"/>
              <a:t>to</a:t>
            </a:r>
            <a:r>
              <a:rPr lang="en-US" spc="-35" dirty="0"/>
              <a:t> </a:t>
            </a:r>
            <a:r>
              <a:rPr lang="en-US" dirty="0"/>
              <a:t>improve</a:t>
            </a:r>
            <a:r>
              <a:rPr lang="en-US" spc="-35" dirty="0"/>
              <a:t> </a:t>
            </a:r>
            <a:r>
              <a:rPr lang="en-US" spc="-20" dirty="0"/>
              <a:t>accuracy.</a:t>
            </a:r>
            <a:r>
              <a:rPr lang="en-US" spc="-35" dirty="0"/>
              <a:t> </a:t>
            </a:r>
            <a:r>
              <a:rPr lang="en-US" dirty="0"/>
              <a:t>Research</a:t>
            </a:r>
            <a:r>
              <a:rPr lang="en-US" spc="-35" dirty="0"/>
              <a:t> </a:t>
            </a:r>
            <a:r>
              <a:rPr lang="en-US" dirty="0"/>
              <a:t>also</a:t>
            </a:r>
            <a:r>
              <a:rPr lang="en-US" spc="-35" dirty="0"/>
              <a:t> </a:t>
            </a:r>
            <a:r>
              <a:rPr lang="en-US" dirty="0"/>
              <a:t>emphasizes</a:t>
            </a:r>
            <a:r>
              <a:rPr lang="en-US" spc="-30" dirty="0"/>
              <a:t> </a:t>
            </a:r>
            <a:r>
              <a:rPr lang="en-US" dirty="0"/>
              <a:t>the</a:t>
            </a:r>
            <a:r>
              <a:rPr lang="en-US" spc="-35" dirty="0"/>
              <a:t> </a:t>
            </a:r>
            <a:r>
              <a:rPr lang="en-US" dirty="0"/>
              <a:t>use</a:t>
            </a:r>
            <a:r>
              <a:rPr lang="en-US" spc="-35" dirty="0"/>
              <a:t> </a:t>
            </a:r>
            <a:r>
              <a:rPr lang="en-US" dirty="0"/>
              <a:t>of</a:t>
            </a:r>
            <a:r>
              <a:rPr lang="en-US" spc="-35" dirty="0"/>
              <a:t> </a:t>
            </a:r>
            <a:r>
              <a:rPr lang="en-US" spc="-10" dirty="0"/>
              <a:t>real- </a:t>
            </a:r>
            <a:r>
              <a:rPr lang="en-US" dirty="0"/>
              <a:t>time</a:t>
            </a:r>
            <a:r>
              <a:rPr lang="en-US" spc="-55" dirty="0"/>
              <a:t> </a:t>
            </a:r>
            <a:r>
              <a:rPr lang="en-US" dirty="0"/>
              <a:t>data</a:t>
            </a:r>
            <a:r>
              <a:rPr lang="en-US" spc="-50" dirty="0"/>
              <a:t> </a:t>
            </a:r>
            <a:r>
              <a:rPr lang="en-US" dirty="0"/>
              <a:t>for</a:t>
            </a:r>
            <a:r>
              <a:rPr lang="en-US" spc="-55" dirty="0"/>
              <a:t> </a:t>
            </a:r>
            <a:r>
              <a:rPr lang="en-US" dirty="0"/>
              <a:t>more</a:t>
            </a:r>
            <a:r>
              <a:rPr lang="en-US" spc="-50" dirty="0"/>
              <a:t> </a:t>
            </a:r>
            <a:r>
              <a:rPr lang="en-US" dirty="0"/>
              <a:t>effective</a:t>
            </a:r>
            <a:r>
              <a:rPr lang="en-US" spc="-45" dirty="0"/>
              <a:t> </a:t>
            </a:r>
            <a:r>
              <a:rPr lang="en-US" dirty="0"/>
              <a:t>fraud</a:t>
            </a:r>
            <a:r>
              <a:rPr lang="en-US" spc="-50" dirty="0"/>
              <a:t> </a:t>
            </a:r>
            <a:r>
              <a:rPr lang="en-US" spc="-10" dirty="0"/>
              <a:t>detection.</a:t>
            </a:r>
          </a:p>
          <a:p>
            <a:pPr marL="342265" marR="209550" indent="-330200" algn="just">
              <a:buFont typeface="Arial" panose="020B0604020202020204" pitchFamily="34" charset="0"/>
              <a:buChar char="●"/>
              <a:tabLst>
                <a:tab pos="342265" algn="l"/>
                <a:tab pos="344805" algn="l"/>
              </a:tabLst>
            </a:pPr>
            <a:r>
              <a:rPr lang="en-US" b="1" dirty="0">
                <a:cs typeface="Arial"/>
              </a:rPr>
              <a:t>What's</a:t>
            </a:r>
            <a:r>
              <a:rPr lang="en-US" b="1" spc="-50" dirty="0">
                <a:cs typeface="Arial"/>
              </a:rPr>
              <a:t> </a:t>
            </a:r>
            <a:r>
              <a:rPr lang="en-US" b="1" dirty="0">
                <a:cs typeface="Arial"/>
              </a:rPr>
              <a:t>Missing:</a:t>
            </a:r>
            <a:r>
              <a:rPr lang="en-US" b="1" spc="-40" dirty="0">
                <a:cs typeface="Arial"/>
              </a:rPr>
              <a:t> </a:t>
            </a:r>
            <a:r>
              <a:rPr lang="en-US" dirty="0"/>
              <a:t>While</a:t>
            </a:r>
            <a:r>
              <a:rPr lang="en-US" spc="-45" dirty="0"/>
              <a:t> </a:t>
            </a:r>
            <a:r>
              <a:rPr lang="en-US" dirty="0"/>
              <a:t>advanced</a:t>
            </a:r>
            <a:r>
              <a:rPr lang="en-US" spc="-50" dirty="0"/>
              <a:t> </a:t>
            </a:r>
            <a:r>
              <a:rPr lang="en-US" dirty="0"/>
              <a:t>models</a:t>
            </a:r>
            <a:r>
              <a:rPr lang="en-US" spc="-40" dirty="0"/>
              <a:t> </a:t>
            </a:r>
            <a:r>
              <a:rPr lang="en-US" dirty="0"/>
              <a:t>have</a:t>
            </a:r>
            <a:r>
              <a:rPr lang="en-US" spc="-50" dirty="0"/>
              <a:t> </a:t>
            </a:r>
            <a:r>
              <a:rPr lang="en-US" dirty="0"/>
              <a:t>been</a:t>
            </a:r>
            <a:r>
              <a:rPr lang="en-US" spc="-50" dirty="0"/>
              <a:t> </a:t>
            </a:r>
            <a:r>
              <a:rPr lang="en-US" dirty="0"/>
              <a:t>developed,</a:t>
            </a:r>
            <a:r>
              <a:rPr lang="en-US" spc="-50" dirty="0"/>
              <a:t> </a:t>
            </a:r>
            <a:r>
              <a:rPr lang="en-US" dirty="0"/>
              <a:t>many</a:t>
            </a:r>
            <a:r>
              <a:rPr lang="en-US" spc="-45" dirty="0"/>
              <a:t> </a:t>
            </a:r>
            <a:r>
              <a:rPr lang="en-US" dirty="0"/>
              <a:t>systems</a:t>
            </a:r>
            <a:r>
              <a:rPr lang="en-US" spc="-50" dirty="0"/>
              <a:t> </a:t>
            </a:r>
            <a:r>
              <a:rPr lang="en-US" spc="-10" dirty="0"/>
              <a:t>still </a:t>
            </a:r>
            <a:r>
              <a:rPr lang="en-US" dirty="0"/>
              <a:t>struggle</a:t>
            </a:r>
            <a:r>
              <a:rPr lang="en-US" spc="-30" dirty="0"/>
              <a:t> </a:t>
            </a:r>
            <a:r>
              <a:rPr lang="en-US" dirty="0"/>
              <a:t>with</a:t>
            </a:r>
            <a:r>
              <a:rPr lang="en-US" spc="-30" dirty="0"/>
              <a:t> </a:t>
            </a:r>
            <a:r>
              <a:rPr lang="en-US" dirty="0"/>
              <a:t>high</a:t>
            </a:r>
            <a:r>
              <a:rPr lang="en-US" spc="-30" dirty="0"/>
              <a:t> </a:t>
            </a:r>
            <a:r>
              <a:rPr lang="en-US" dirty="0"/>
              <a:t>false</a:t>
            </a:r>
            <a:r>
              <a:rPr lang="en-US" spc="-30" dirty="0"/>
              <a:t> </a:t>
            </a:r>
            <a:r>
              <a:rPr lang="en-US" dirty="0"/>
              <a:t>positive</a:t>
            </a:r>
            <a:r>
              <a:rPr lang="en-US" spc="-30" dirty="0"/>
              <a:t> </a:t>
            </a:r>
            <a:r>
              <a:rPr lang="en-US" dirty="0"/>
              <a:t>rates</a:t>
            </a:r>
            <a:r>
              <a:rPr lang="en-US" spc="-30" dirty="0"/>
              <a:t> </a:t>
            </a:r>
            <a:r>
              <a:rPr lang="en-US" dirty="0"/>
              <a:t>and</a:t>
            </a:r>
            <a:r>
              <a:rPr lang="en-US" spc="-25" dirty="0"/>
              <a:t> </a:t>
            </a:r>
            <a:r>
              <a:rPr lang="en-US" dirty="0"/>
              <a:t>adaptability</a:t>
            </a:r>
            <a:r>
              <a:rPr lang="en-US" spc="-25" dirty="0"/>
              <a:t> </a:t>
            </a:r>
            <a:r>
              <a:rPr lang="en-US" dirty="0"/>
              <a:t>to</a:t>
            </a:r>
            <a:r>
              <a:rPr lang="en-US" spc="-30" dirty="0"/>
              <a:t> </a:t>
            </a:r>
            <a:r>
              <a:rPr lang="en-US" dirty="0"/>
              <a:t>new</a:t>
            </a:r>
            <a:r>
              <a:rPr lang="en-US" spc="-35" dirty="0"/>
              <a:t> </a:t>
            </a:r>
            <a:r>
              <a:rPr lang="en-US" dirty="0"/>
              <a:t>fraud</a:t>
            </a:r>
            <a:r>
              <a:rPr lang="en-US" spc="-30" dirty="0"/>
              <a:t> </a:t>
            </a:r>
            <a:r>
              <a:rPr lang="en-US" spc="-10" dirty="0"/>
              <a:t>patterns.</a:t>
            </a:r>
            <a:r>
              <a:rPr lang="en-US" spc="-55" dirty="0"/>
              <a:t> </a:t>
            </a:r>
            <a:r>
              <a:rPr lang="en-US" dirty="0"/>
              <a:t>There</a:t>
            </a:r>
            <a:r>
              <a:rPr lang="en-US" spc="-25" dirty="0"/>
              <a:t> </a:t>
            </a:r>
            <a:r>
              <a:rPr lang="en-US" dirty="0"/>
              <a:t>is</a:t>
            </a:r>
            <a:r>
              <a:rPr lang="en-US" spc="-30" dirty="0"/>
              <a:t> </a:t>
            </a:r>
            <a:r>
              <a:rPr lang="en-US" spc="-50" dirty="0"/>
              <a:t>a </a:t>
            </a:r>
            <a:r>
              <a:rPr lang="en-US" dirty="0"/>
              <a:t>need</a:t>
            </a:r>
            <a:r>
              <a:rPr lang="en-US" spc="-35" dirty="0"/>
              <a:t> </a:t>
            </a:r>
            <a:r>
              <a:rPr lang="en-US" dirty="0"/>
              <a:t>for</a:t>
            </a:r>
            <a:r>
              <a:rPr lang="en-US" spc="-40" dirty="0"/>
              <a:t> </a:t>
            </a:r>
            <a:r>
              <a:rPr lang="en-US" dirty="0"/>
              <a:t>continuous</a:t>
            </a:r>
            <a:r>
              <a:rPr lang="en-US" spc="-30" dirty="0"/>
              <a:t> </a:t>
            </a:r>
            <a:r>
              <a:rPr lang="en-US" spc="-10" dirty="0"/>
              <a:t>improvement</a:t>
            </a:r>
            <a:r>
              <a:rPr lang="en-US" spc="-30" dirty="0"/>
              <a:t> </a:t>
            </a:r>
            <a:r>
              <a:rPr lang="en-US" dirty="0"/>
              <a:t>in</a:t>
            </a:r>
            <a:r>
              <a:rPr lang="en-US" spc="-35" dirty="0"/>
              <a:t> </a:t>
            </a:r>
            <a:r>
              <a:rPr lang="en-US" dirty="0"/>
              <a:t>feature</a:t>
            </a:r>
            <a:r>
              <a:rPr lang="en-US" spc="-35" dirty="0"/>
              <a:t> </a:t>
            </a:r>
            <a:r>
              <a:rPr lang="en-US" dirty="0"/>
              <a:t>extraction</a:t>
            </a:r>
            <a:r>
              <a:rPr lang="en-US" spc="-35" dirty="0"/>
              <a:t> </a:t>
            </a:r>
            <a:r>
              <a:rPr lang="en-US" dirty="0"/>
              <a:t>and</a:t>
            </a:r>
            <a:r>
              <a:rPr lang="en-US" spc="-30" dirty="0"/>
              <a:t> </a:t>
            </a:r>
            <a:r>
              <a:rPr lang="en-US" dirty="0"/>
              <a:t>model</a:t>
            </a:r>
            <a:r>
              <a:rPr lang="en-US" spc="-35" dirty="0"/>
              <a:t> </a:t>
            </a:r>
            <a:r>
              <a:rPr lang="en-US" dirty="0"/>
              <a:t>training</a:t>
            </a:r>
            <a:r>
              <a:rPr lang="en-US" spc="-35" dirty="0"/>
              <a:t> </a:t>
            </a:r>
            <a:r>
              <a:rPr lang="en-US" dirty="0"/>
              <a:t>to</a:t>
            </a:r>
            <a:r>
              <a:rPr lang="en-US" spc="-40" dirty="0"/>
              <a:t> </a:t>
            </a:r>
            <a:r>
              <a:rPr lang="en-US" dirty="0"/>
              <a:t>keep</a:t>
            </a:r>
            <a:r>
              <a:rPr lang="en-US" spc="-30" dirty="0"/>
              <a:t> </a:t>
            </a:r>
            <a:r>
              <a:rPr lang="en-US" spc="-20" dirty="0"/>
              <a:t>pace </a:t>
            </a:r>
            <a:r>
              <a:rPr lang="en-US" dirty="0"/>
              <a:t>with</a:t>
            </a:r>
            <a:r>
              <a:rPr lang="en-US" spc="-45" dirty="0"/>
              <a:t> </a:t>
            </a:r>
            <a:r>
              <a:rPr lang="en-US" dirty="0"/>
              <a:t>evolving</a:t>
            </a:r>
            <a:r>
              <a:rPr lang="en-US" spc="-40" dirty="0"/>
              <a:t> </a:t>
            </a:r>
            <a:r>
              <a:rPr lang="en-US" dirty="0"/>
              <a:t>fraudulent</a:t>
            </a:r>
            <a:r>
              <a:rPr lang="en-US" spc="-40" dirty="0"/>
              <a:t> </a:t>
            </a:r>
            <a:r>
              <a:rPr lang="en-US" spc="-10" dirty="0"/>
              <a:t>tactics</a:t>
            </a:r>
          </a:p>
          <a:p>
            <a:pPr marL="342265" marR="209550" indent="-330200" algn="just">
              <a:buChar char="●"/>
              <a:tabLst>
                <a:tab pos="342265" algn="l"/>
                <a:tab pos="344805" algn="l"/>
              </a:tabLst>
            </a:pPr>
            <a:endParaRPr lang="en-US"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A9B198F-91EA-1F52-735A-294842C3EF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88" r="30135" b="-2"/>
          <a:stretch/>
        </p:blipFill>
        <p:spPr>
          <a:xfrm>
            <a:off x="5503984" y="10"/>
            <a:ext cx="3640016" cy="5149840"/>
          </a:xfrm>
          <a:prstGeom prst="rect">
            <a:avLst/>
          </a:prstGeom>
        </p:spPr>
      </p:pic>
      <p:sp>
        <p:nvSpPr>
          <p:cNvPr id="16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985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788" y="287142"/>
            <a:ext cx="4511923" cy="112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3600" spc="200" dirty="0"/>
              <a:t>Introduction to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73788" y="1716617"/>
            <a:ext cx="4511923" cy="3146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1315" marR="260350" indent="-228600" algn="just" defTabSz="914400">
              <a:spcBef>
                <a:spcPts val="700"/>
              </a:spcBef>
              <a:buClr>
                <a:schemeClr val="tx2"/>
              </a:buClr>
              <a:buFont typeface="Arial"/>
              <a:buChar char="●"/>
              <a:tabLst>
                <a:tab pos="361315" algn="l"/>
              </a:tabLs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Overview:</a:t>
            </a:r>
            <a:r>
              <a:rPr lang="en-US" sz="1400" b="1" spc="-2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dataset used in this</a:t>
            </a:r>
            <a:r>
              <a:rPr lang="en-US" sz="1400" spc="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consists</a:t>
            </a:r>
            <a:r>
              <a:rPr lang="en-US" sz="1400" spc="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n-US" sz="1400" spc="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 records</a:t>
            </a:r>
            <a:r>
              <a:rPr lang="en-US" sz="1400" spc="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relevant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fraud 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detection.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1315" marR="5080" indent="-228600" algn="just" defTabSz="914400">
              <a:spcBef>
                <a:spcPts val="700"/>
              </a:spcBef>
              <a:buClr>
                <a:schemeClr val="tx2"/>
              </a:buClr>
              <a:buChar char="●"/>
              <a:tabLst>
                <a:tab pos="361315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includes columns like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amount, merchant,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state,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fraud,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isFlaggedFraud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also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columns.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dataset is used to analyze and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visualize patterns</a:t>
            </a:r>
            <a:r>
              <a:rPr lang="en-US" sz="1400" spc="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associated with fraudulent</a:t>
            </a:r>
            <a:r>
              <a:rPr lang="en-US" sz="1400" spc="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non-fraudulent transactions.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1315" marR="702310" indent="-228600" algn="just" defTabSz="914400">
              <a:spcBef>
                <a:spcPts val="700"/>
              </a:spcBef>
              <a:buClr>
                <a:schemeClr val="tx2"/>
              </a:buClr>
              <a:buFont typeface="Arial"/>
              <a:buChar char="●"/>
              <a:tabLst>
                <a:tab pos="361315" algn="l"/>
              </a:tabLst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 and</a:t>
            </a:r>
            <a:r>
              <a:rPr lang="en-US" sz="1400" b="1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</a:t>
            </a:r>
            <a:r>
              <a:rPr lang="en-US" sz="1400" b="1" spc="-3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datasets</a:t>
            </a:r>
            <a:r>
              <a:rPr lang="en-US" sz="1400" spc="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sourced from</a:t>
            </a:r>
            <a:r>
              <a:rPr lang="en-US" sz="1400" spc="38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Kaggle and other sources</a:t>
            </a:r>
            <a:r>
              <a:rPr lang="en-US" sz="1400" spc="39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6,362,620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records with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features.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61315" marR="104139" indent="-228600" algn="just" defTabSz="914400">
              <a:spcBef>
                <a:spcPts val="700"/>
              </a:spcBef>
              <a:buClr>
                <a:schemeClr val="tx2"/>
              </a:buClr>
              <a:buChar char="●"/>
              <a:tabLst>
                <a:tab pos="361315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data provides a comprehensive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transactions, allowing for</a:t>
            </a:r>
            <a:r>
              <a:rPr lang="en-US" sz="1400" spc="-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in-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 analysis and </a:t>
            </a:r>
            <a:r>
              <a:rPr lang="en-US" sz="1400" spc="-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development.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759" y="484426"/>
            <a:ext cx="2538247" cy="4071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000" b="1" spc="200" dirty="0"/>
              <a:t>Steps in Machine Learning Analysis</a:t>
            </a:r>
            <a:endParaRPr lang="en-US" sz="3000" spc="200" dirty="0"/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FC902126-C3B8-0854-CDA0-A0790B7D9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613753"/>
              </p:ext>
            </p:extLst>
          </p:nvPr>
        </p:nvGraphicFramePr>
        <p:xfrm>
          <a:off x="3960018" y="483990"/>
          <a:ext cx="4495800" cy="406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36525"/>
            <a:ext cx="76337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/>
              <a:t>Dataset description</a:t>
            </a:r>
            <a:endParaRPr sz="3600"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2923F-F82F-65A4-80DD-CD612398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46125"/>
            <a:ext cx="6617090" cy="40053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B34AED-C6FE-4A85-8786-A0F8853C9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FE98E-97AD-441F-B3F8-5F81DD62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251" y="120799"/>
            <a:ext cx="8213025" cy="4908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A991EFD-9009-4F7E-99C6-7C3296B43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904" y="0"/>
            <a:ext cx="664368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3F3F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9DA6D30F-6D16-40C4-ACFC-410B3F82C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985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2A1A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4DCD894-D052-8C87-52CF-6917B995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8" y="1508125"/>
            <a:ext cx="3150832" cy="1575415"/>
          </a:xfrm>
          <a:prstGeom prst="rect">
            <a:avLst/>
          </a:prstGeom>
        </p:spPr>
      </p:pic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5FA0BF5-A8B4-498F-5F38-3DE8CC23C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64" y="1355725"/>
            <a:ext cx="4736894" cy="21335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E56EDF-D57C-42EA-A919-463FD9E7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985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1046</TotalTime>
  <Words>841</Words>
  <Application>Microsoft Macintosh PowerPoint</Application>
  <PresentationFormat>Custom</PresentationFormat>
  <Paragraphs>93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Gill Sans MT</vt:lpstr>
      <vt:lpstr>Impact</vt:lpstr>
      <vt:lpstr>Times New Roman</vt:lpstr>
      <vt:lpstr>Badge</vt:lpstr>
      <vt:lpstr>FINANCIAL FRAUD DETECTION IN MOBILE PAYMENTS</vt:lpstr>
      <vt:lpstr>PowerPoint Presentation</vt:lpstr>
      <vt:lpstr>INTRODUCTION</vt:lpstr>
      <vt:lpstr>Research Question/Hypothesis</vt:lpstr>
      <vt:lpstr>overview of similar approaches</vt:lpstr>
      <vt:lpstr>Introduction to Dataset</vt:lpstr>
      <vt:lpstr>Steps in Machine Learning Analysis</vt:lpstr>
      <vt:lpstr>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Karthik Reddy Hariyapureddy</cp:lastModifiedBy>
  <cp:revision>38</cp:revision>
  <dcterms:created xsi:type="dcterms:W3CDTF">2024-10-22T16:00:25Z</dcterms:created>
  <dcterms:modified xsi:type="dcterms:W3CDTF">2024-10-23T21:09:08Z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Impress</vt:lpwstr>
  </property>
  <property fmtid="{D5CDD505-2E9C-101B-9397-08002B2CF9AE}" pid="4" name="LastSaved">
    <vt:filetime>2024-10-22T00:00:00Z</vt:filetime>
  </property>
  <property fmtid="{D5CDD505-2E9C-101B-9397-08002B2CF9AE}" pid="5" name="Producer">
    <vt:lpwstr>PSPDFKit</vt:lpwstr>
  </property>
</Properties>
</file>