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Garamond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22" Type="http://schemas.openxmlformats.org/officeDocument/2006/relationships/font" Target="fonts/Garamond-italic.fntdata"/><Relationship Id="rId21" Type="http://schemas.openxmlformats.org/officeDocument/2006/relationships/font" Target="fonts/Garamond-bold.fntdata"/><Relationship Id="rId24" Type="http://schemas.openxmlformats.org/officeDocument/2006/relationships/font" Target="fonts/Oswald-regular.fntdata"/><Relationship Id="rId23" Type="http://schemas.openxmlformats.org/officeDocument/2006/relationships/font" Target="fonts/Garamon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Oswald-bold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7caf39b1f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g357caf39b1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57caf39b1f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7a2c29e7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g357a2c29e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57a2c29e77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656780" y="851521"/>
            <a:ext cx="4638605" cy="5154967"/>
          </a:xfrm>
          <a:custGeom>
            <a:rect b="b" l="l" r="r" t="t"/>
            <a:pathLst>
              <a:path extrusionOk="0" h="5154967" w="6184806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245685" y="648614"/>
            <a:ext cx="978986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Analysis: Analysing Boston City Crime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331285" y="-526757"/>
            <a:ext cx="11340761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DMA-L GLOB PROJECT-1 </a:t>
            </a:r>
            <a:endParaRPr b="1" sz="40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57772" y="1971915"/>
            <a:ext cx="59247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Domain: Machine Learning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Category- Software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ID-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>
                <a:solidFill>
                  <a:schemeClr val="dk1"/>
                </a:solidFill>
              </a:rPr>
              <a:t>9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Praneeth Saradhi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22241A32</a:t>
            </a:r>
            <a:r>
              <a:rPr b="1" lang="en-US" sz="1800">
                <a:solidFill>
                  <a:schemeClr val="dk1"/>
                </a:solidFill>
              </a:rPr>
              <a:t>43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Revanth Sallangula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22241A32</a:t>
            </a:r>
            <a:r>
              <a:rPr b="1" lang="en-US" sz="1800">
                <a:solidFill>
                  <a:schemeClr val="dk1"/>
                </a:solidFill>
              </a:rPr>
              <a:t>49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Gunti Akash     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2</a:t>
            </a:r>
            <a:r>
              <a:rPr b="1" lang="en-US" sz="1800">
                <a:solidFill>
                  <a:schemeClr val="dk1"/>
                </a:solidFill>
              </a:rPr>
              <a:t>3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800">
                <a:solidFill>
                  <a:schemeClr val="dk1"/>
                </a:solidFill>
              </a:rPr>
              <a:t>45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A32</a:t>
            </a:r>
            <a:r>
              <a:rPr b="1" lang="en-US" sz="1800">
                <a:solidFill>
                  <a:schemeClr val="dk1"/>
                </a:solidFill>
              </a:rPr>
              <a:t>05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15" y="65170"/>
            <a:ext cx="1166228" cy="113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609600" y="1281975"/>
            <a:ext cx="86103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Tools: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 analysis is conducted using </a:t>
            </a:r>
            <a:r>
              <a:rPr b="1" lang="en-US">
                <a:solidFill>
                  <a:schemeClr val="dk1"/>
                </a:solidFill>
              </a:rPr>
              <a:t>Python</a:t>
            </a:r>
            <a:r>
              <a:rPr lang="en-US">
                <a:solidFill>
                  <a:schemeClr val="dk1"/>
                </a:solidFill>
              </a:rPr>
              <a:t> within a </a:t>
            </a:r>
            <a:r>
              <a:rPr b="1" lang="en-US">
                <a:solidFill>
                  <a:schemeClr val="dk1"/>
                </a:solidFill>
              </a:rPr>
              <a:t>Jupyter Notebook</a:t>
            </a:r>
            <a:r>
              <a:rPr lang="en-US">
                <a:solidFill>
                  <a:schemeClr val="dk1"/>
                </a:solidFill>
              </a:rPr>
              <a:t> environment. Key libraries and tools include: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Pandas:</a:t>
            </a:r>
            <a:r>
              <a:rPr lang="en-US">
                <a:solidFill>
                  <a:schemeClr val="dk1"/>
                </a:solidFill>
              </a:rPr>
              <a:t> For data loading, merging, cleaning, and manipulation of crime records and offense codes.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NumPy:</a:t>
            </a:r>
            <a:r>
              <a:rPr lang="en-US">
                <a:solidFill>
                  <a:schemeClr val="dk1"/>
                </a:solidFill>
              </a:rPr>
              <a:t> For efficient numerical operations and handling of date/time-based features.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Plotly:</a:t>
            </a:r>
            <a:r>
              <a:rPr lang="en-US">
                <a:solidFill>
                  <a:schemeClr val="dk1"/>
                </a:solidFill>
              </a:rPr>
              <a:t> For interactive and dynamic visualizations such as time-series plots, bar charts, and geospatial heatmaps.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Datetime:</a:t>
            </a:r>
            <a:r>
              <a:rPr lang="en-US">
                <a:solidFill>
                  <a:schemeClr val="dk1"/>
                </a:solidFill>
              </a:rPr>
              <a:t> For parsing and extracting features like hour, day, month, and year from timestamps.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15" y="65170"/>
            <a:ext cx="1166228" cy="113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/>
          <p:nvPr/>
        </p:nvSpPr>
        <p:spPr>
          <a:xfrm>
            <a:off x="363415" y="3321284"/>
            <a:ext cx="112189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0" y="3658562"/>
            <a:ext cx="4048579" cy="1691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5449" y="3670076"/>
            <a:ext cx="5071375" cy="16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609600" y="136522"/>
            <a:ext cx="10972800" cy="1059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609600" y="1281975"/>
            <a:ext cx="109728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Line Plot of Crimes Over Time</a:t>
            </a:r>
            <a:r>
              <a:rPr lang="en-US">
                <a:solidFill>
                  <a:schemeClr val="dk1"/>
                </a:solidFill>
              </a:rPr>
              <a:t>: Highlights the trend in total crime incidents across different years, helping to identify patterns and periods of spikes or drops.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Bar Chart of Crimes by District</a:t>
            </a:r>
            <a:r>
              <a:rPr lang="en-US">
                <a:solidFill>
                  <a:schemeClr val="dk1"/>
                </a:solidFill>
              </a:rPr>
              <a:t>: Displays which police districts report the highest number of crimes, enabling comparative analysis across areas.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Pie Chart of Crime Categories</a:t>
            </a:r>
            <a:r>
              <a:rPr lang="en-US">
                <a:solidFill>
                  <a:schemeClr val="dk1"/>
                </a:solidFill>
              </a:rPr>
              <a:t>: Visualizes the proportion of different crime types, offering a quick view of which offenses are most prevalent.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Map Plot of Crime Locations</a:t>
            </a:r>
            <a:r>
              <a:rPr lang="en-US">
                <a:solidFill>
                  <a:schemeClr val="dk1"/>
                </a:solidFill>
              </a:rPr>
              <a:t>: Shows the geographic distribution of crimes across Boston, helping to pinpoint crime hotspots spatially.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Sunburst Chart of Crime Breakdown</a:t>
            </a:r>
            <a:r>
              <a:rPr lang="en-US">
                <a:solidFill>
                  <a:schemeClr val="dk1"/>
                </a:solidFill>
              </a:rPr>
              <a:t>: Illustrates the hierarchical structure of crimes (e.g., parent category to specific offense), providing layered insight into offense types.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Scatter Subplots of Crime by Time</a:t>
            </a:r>
            <a:r>
              <a:rPr lang="en-US">
                <a:solidFill>
                  <a:schemeClr val="dk1"/>
                </a:solidFill>
              </a:rPr>
              <a:t>: Plots crime frequency by year, month, day, and hour to analyze when crimes are most likely to occur.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15" y="65170"/>
            <a:ext cx="1166228" cy="113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50" y="4315875"/>
            <a:ext cx="1943656" cy="173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2451" y="4469890"/>
            <a:ext cx="3038216" cy="142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0343" y="4315862"/>
            <a:ext cx="3510861" cy="173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46980" y="4315875"/>
            <a:ext cx="2945050" cy="14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649329" y="52593"/>
            <a:ext cx="10972800" cy="1014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Results and Interpretation</a:t>
            </a:r>
            <a:endParaRPr/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15" y="65170"/>
            <a:ext cx="1166228" cy="113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>
            <a:off x="629464" y="1351508"/>
            <a:ext cx="10933200" cy="53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1600">
                <a:solidFill>
                  <a:schemeClr val="dk1"/>
                </a:solidFill>
              </a:rPr>
              <a:t>Insights: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1. Crime Trends Over Time:</a:t>
            </a:r>
            <a:r>
              <a:rPr lang="en-US" sz="1600">
                <a:solidFill>
                  <a:schemeClr val="dk1"/>
                </a:solidFill>
              </a:rPr>
              <a:t> Line plots show that overall crime rates have fluctuated over the years, with noticeable dips and spikes possibly correlating with policy changes, public events, or law enforcement strategies.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2. High-Crime Districts Identified: </a:t>
            </a:r>
            <a:r>
              <a:rPr lang="en-US" sz="1600">
                <a:solidFill>
                  <a:schemeClr val="dk1"/>
                </a:solidFill>
              </a:rPr>
              <a:t>Bar charts reveal that certain districts—like B2 and C11—consistently report higher crime counts, suggesting areas that may benefit from increased policing or community programs.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3. Offense Type Distribution:</a:t>
            </a:r>
            <a:r>
              <a:rPr lang="en-US" sz="1600">
                <a:solidFill>
                  <a:schemeClr val="dk1"/>
                </a:solidFill>
              </a:rPr>
              <a:t> Pie charts and sunburst visuals indicate that a few crime categories (such as larceny, drug violations, and assault) make up a large portion of total offenses, highlighting the need for focused prevention measures.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4. Temporal Crime Patterns:</a:t>
            </a:r>
            <a:r>
              <a:rPr lang="en-US" sz="1600">
                <a:solidFill>
                  <a:schemeClr val="dk1"/>
                </a:solidFill>
              </a:rPr>
              <a:t> Scatter plots across time dimensions (hour, day, month) show crime is more frequent in the late evening hours and weekends, providing valuable information for resource scheduling and patrol planning.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5. Geographic Crime Hotspots:</a:t>
            </a:r>
            <a:r>
              <a:rPr lang="en-US" sz="1600">
                <a:solidFill>
                  <a:schemeClr val="dk1"/>
                </a:solidFill>
              </a:rPr>
              <a:t> Map plots clearly mark areas with high concentrations of crime, which can help city planners and law enforcement deploy targeted interventions.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6. Crime Resolution Status:</a:t>
            </a:r>
            <a:r>
              <a:rPr lang="en-US" sz="1600">
                <a:solidFill>
                  <a:schemeClr val="dk1"/>
                </a:solidFill>
              </a:rPr>
              <a:t> Some visualizations reflect a large proportion of unresolved or open cases, which may warrant a review of investigative processes or resource allocation for case closures.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outerShdw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>
            <p:ph type="title"/>
          </p:nvPr>
        </p:nvSpPr>
        <p:spPr>
          <a:xfrm>
            <a:off x="609600" y="13652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15" y="65170"/>
            <a:ext cx="1166228" cy="113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/>
          <p:nvPr/>
        </p:nvSpPr>
        <p:spPr>
          <a:xfrm>
            <a:off x="-75" y="1279525"/>
            <a:ext cx="12192000" cy="50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Boston Crime dataset uncovers valuable insights into the distribution, frequency, and nature of crimes across the city.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Visualizations help identify high-crime areas, peak crime times, and prevalent offense types, which can inform targeted law enforcement and public safety strategies.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 and geographic analyses reveal patterns that can support better planning and resource allocation.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Limitations: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No Real-Time Updates:</a:t>
            </a:r>
            <a:br>
              <a:rPr b="1"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The dataset is historical and does not include real-time or most recent crime data, which limits the timeliness of insights.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Missing Contextual Factors:</a:t>
            </a:r>
            <a:br>
              <a:rPr b="1"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Data lacks demographic, socioeconomic, or environmental factors that may influence crime rates and patterns.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No Predictive Analysis:</a:t>
            </a:r>
            <a:br>
              <a:rPr b="1"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The current approach focuses on descriptive analytics; it does not incorporate forecasting or predictive modeling for future crime trends.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outerShdw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609600" y="13652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30" name="Google Shape;230;p2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1" name="Google Shape;23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15" y="65170"/>
            <a:ext cx="1166228" cy="113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/>
          <p:nvPr/>
        </p:nvSpPr>
        <p:spPr>
          <a:xfrm>
            <a:off x="66225" y="1279525"/>
            <a:ext cx="11592300" cy="57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Future Work: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Predictive Crime Modeling:</a:t>
            </a:r>
            <a:br>
              <a:rPr b="1"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Implement machine learning models to predict crime hotspots or likelihood of crime occurrences based on time, location, and category.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Interactive Dashboards (e.g., Streamlit or Plotly Dash):</a:t>
            </a:r>
            <a:br>
              <a:rPr b="1"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Build a dynamic dashboard allowing users to explore crime trends interactively across districts, timeframes, and offense types.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Contextual Data Integration:</a:t>
            </a:r>
            <a:br>
              <a:rPr b="1"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Incorporate additional data sources such as poverty rates, education levels, and police response times to deepen understanding and analysis of crime patterns.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Crime Severity Analysis:</a:t>
            </a:r>
            <a:br>
              <a:rPr b="1"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Use the offense code mapping to quantify and visualize crime severity, prioritizing critical cases for intervention planning.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763800" y="-1839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b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54201" y="1195593"/>
            <a:ext cx="12037800" cy="2830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and Objectives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and Methodology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Analysis and Modelling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Interpretation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15" y="65170"/>
            <a:ext cx="1166228" cy="113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763800" y="-1839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Introduction and Objectives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15" y="65170"/>
            <a:ext cx="1166228" cy="113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08175" y="1195600"/>
            <a:ext cx="118764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Introduction:</a:t>
            </a:r>
            <a:endParaRPr/>
          </a:p>
          <a:p>
            <a:pPr indent="-1143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</a:rPr>
              <a:t>Crime data from Boston, spanning several years, provides a comprehensive view of urban safety, law enforcement strategies, and socio-economic influences on criminal behavior. With thousands of records detailing incident types, locations, times, and outcomes, this dataset serves as a vital resource for understanding public safety trends and neighborhood-level crime dynamics in one of America’s oldest cities.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It Matters: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</a:rPr>
              <a:t>Analyzing Boston's crime data enables evidence-based decision-making for urban planning, policing strategies, and community interventions. It offers insights into patterns of criminal activity over time, identifies high-risk areas, and helps stakeholders understand the impact of socio-economic and policy changes on crime rates. These insights are essential for developing effective crime prevention programs, allocating resources efficiently, and fostering safer communities.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</a:rPr>
              <a:t>Despite the availability of extensive crime records, this data often remains underexplored, with limited deep-dive analyses into temporal, spatial, and socio-demographic crime patterns. As a result, crucial insights that could enhance policing efficiency, inform community safety initiatives, and guide policy reforms remain largely untapped. A more thorough analysis can unlock trends critical for improving public safety and civic trust.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763800" y="-1839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Introduction and Objectives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15" y="65170"/>
            <a:ext cx="1166228" cy="113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66225" y="1284925"/>
            <a:ext cx="12045900" cy="49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en-US" sz="1600">
                <a:solidFill>
                  <a:schemeClr val="dk1"/>
                </a:solidFill>
              </a:rPr>
              <a:t>Merge and Clean Crime Datasets:</a:t>
            </a:r>
            <a:r>
              <a:rPr lang="en-US" sz="1600">
                <a:solidFill>
                  <a:schemeClr val="dk1"/>
                </a:solidFill>
              </a:rPr>
              <a:t> Integrate various Boston crime data sources to create a unified, structured, and reliable dataset suitable for detailed analysis.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en-US" sz="1600">
                <a:solidFill>
                  <a:schemeClr val="dk1"/>
                </a:solidFill>
              </a:rPr>
              <a:t>Analyze Crime Trends Over Time:</a:t>
            </a:r>
            <a:r>
              <a:rPr lang="en-US" sz="1600">
                <a:solidFill>
                  <a:schemeClr val="dk1"/>
                </a:solidFill>
              </a:rPr>
              <a:t> Study patterns in crime frequency, type, and severity across different neighborhoods and time periods to identify seasonal or long-term trends.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en-US" sz="1600">
                <a:solidFill>
                  <a:schemeClr val="dk1"/>
                </a:solidFill>
              </a:rPr>
              <a:t>Demographic and Geographic Analysis:</a:t>
            </a:r>
            <a:r>
              <a:rPr lang="en-US" sz="1600">
                <a:solidFill>
                  <a:schemeClr val="dk1"/>
                </a:solidFill>
              </a:rPr>
              <a:t> Examine how crime rates vary across different demographics and locations, including correlations with factors such as population density, income levels, and time of day.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en-US" sz="1600">
                <a:solidFill>
                  <a:schemeClr val="dk1"/>
                </a:solidFill>
              </a:rPr>
              <a:t>Visualization: </a:t>
            </a:r>
            <a:r>
              <a:rPr lang="en-US" sz="1600">
                <a:solidFill>
                  <a:schemeClr val="dk1"/>
                </a:solidFill>
              </a:rPr>
              <a:t>Develop clear and interactive visualizations to present spatial and temporal crime patterns, making complex data more interpretable for stakeholders and the public.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en-US" sz="1600">
                <a:solidFill>
                  <a:schemeClr val="dk1"/>
                </a:solidFill>
              </a:rPr>
              <a:t>Provide Strategic Insights:</a:t>
            </a:r>
            <a:r>
              <a:rPr lang="en-US" sz="1600">
                <a:solidFill>
                  <a:schemeClr val="dk1"/>
                </a:solidFill>
              </a:rPr>
              <a:t> Generate actionable insights to support law enforcement planning, community safety initiatives, and policy development aimed at crime prevention and improved public security.</a:t>
            </a:r>
            <a:endParaRPr b="1"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609600" y="136522"/>
            <a:ext cx="10972800" cy="1059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66225" y="1281975"/>
            <a:ext cx="12035700" cy="5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2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Sources:</a:t>
            </a:r>
            <a:b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>
                <a:solidFill>
                  <a:schemeClr val="dk1"/>
                </a:solidFill>
              </a:rPr>
              <a:t>The analysis is based on publicly available datasets sourced from Boston's crime records, specifically: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crime.csv</a:t>
            </a:r>
            <a:r>
              <a:rPr lang="en-US" sz="1300">
                <a:solidFill>
                  <a:schemeClr val="dk1"/>
                </a:solidFill>
              </a:rPr>
              <a:t>: Contains detailed incident-level data including offense types, timestamps, locations, districts, and reporting officers.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offense_codes.csv</a:t>
            </a:r>
            <a:r>
              <a:rPr lang="en-US" sz="1300">
                <a:solidFill>
                  <a:schemeClr val="dk1"/>
                </a:solidFill>
              </a:rPr>
              <a:t>: Provides mappings of offense codes to their respective descriptions and classifications, which is essential for interpreting and categorizing crime severity.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Scope:</a:t>
            </a:r>
            <a:br>
              <a:rPr b="1" lang="en-US" sz="1300">
                <a:solidFill>
                  <a:schemeClr val="dk1"/>
                </a:solidFill>
              </a:rPr>
            </a:br>
            <a:r>
              <a:rPr lang="en-US" sz="1300">
                <a:solidFill>
                  <a:schemeClr val="dk1"/>
                </a:solidFill>
              </a:rPr>
              <a:t> The dataset encompasses crime reports recorded within the City of Boston over multiple years. It includes thousands of entries detailing both violent and non-violent offenses, across all city districts and neighborhoods.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Features: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INCIDENT_NUMBER</a:t>
            </a:r>
            <a:r>
              <a:rPr lang="en-US" sz="1300">
                <a:solidFill>
                  <a:schemeClr val="dk1"/>
                </a:solidFill>
              </a:rPr>
              <a:t>: Unique identifier for each reported incident.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OFFENSE_CODE</a:t>
            </a:r>
            <a:r>
              <a:rPr lang="en-US" sz="1300">
                <a:solidFill>
                  <a:schemeClr val="dk1"/>
                </a:solidFill>
              </a:rPr>
              <a:t>: Encoded type of crime, which can be cross-referenced with </a:t>
            </a:r>
            <a:r>
              <a:rPr lang="en-US" sz="1300">
                <a:solidFill>
                  <a:srgbClr val="188038"/>
                </a:solidFill>
              </a:rPr>
              <a:t>offense_codes.csv</a:t>
            </a:r>
            <a:r>
              <a:rPr lang="en-US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OFFENSE_DESCRIPTION</a:t>
            </a:r>
            <a:r>
              <a:rPr lang="en-US" sz="1300">
                <a:solidFill>
                  <a:schemeClr val="dk1"/>
                </a:solidFill>
              </a:rPr>
              <a:t>: Textual description of the reported crime.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DISTRICT</a:t>
            </a:r>
            <a:r>
              <a:rPr lang="en-US" sz="1300">
                <a:solidFill>
                  <a:schemeClr val="dk1"/>
                </a:solidFill>
              </a:rPr>
              <a:t>: Police district where the incident occurred.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REPORTING_AREA</a:t>
            </a:r>
            <a:r>
              <a:rPr lang="en-US" sz="1300">
                <a:solidFill>
                  <a:schemeClr val="dk1"/>
                </a:solidFill>
              </a:rPr>
              <a:t>: Numeric area code associated with crime mapping.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SHOOTING</a:t>
            </a:r>
            <a:r>
              <a:rPr lang="en-US" sz="1300">
                <a:solidFill>
                  <a:schemeClr val="dk1"/>
                </a:solidFill>
              </a:rPr>
              <a:t>: Boolean field indicating if the incident involved a shooting.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OCCURRED_ON_DATE</a:t>
            </a:r>
            <a:r>
              <a:rPr lang="en-US" sz="1300">
                <a:solidFill>
                  <a:schemeClr val="dk1"/>
                </a:solidFill>
              </a:rPr>
              <a:t>: Timestamp of the crime occurrence.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YEAR / MONTH / DAY_OF_WEEK</a:t>
            </a:r>
            <a:r>
              <a:rPr lang="en-US" sz="1300">
                <a:solidFill>
                  <a:schemeClr val="dk1"/>
                </a:solidFill>
              </a:rPr>
              <a:t>: Temporal breakdown for trend analysis.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HOUR</a:t>
            </a:r>
            <a:r>
              <a:rPr lang="en-US" sz="1300">
                <a:solidFill>
                  <a:schemeClr val="dk1"/>
                </a:solidFill>
              </a:rPr>
              <a:t>: Hour the incident occurred, useful for time-of-day analysis.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STREET / Lat / Long</a:t>
            </a:r>
            <a:r>
              <a:rPr lang="en-US" sz="1300">
                <a:solidFill>
                  <a:schemeClr val="dk1"/>
                </a:solidFill>
              </a:rPr>
              <a:t>: Location data for spatial visualization and hot spot detection.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15" y="65170"/>
            <a:ext cx="1166228" cy="113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609600" y="136522"/>
            <a:ext cx="10972800" cy="1059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609600" y="1281987"/>
            <a:ext cx="10972800" cy="55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Challenges: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solidFill>
                  <a:schemeClr val="dk1"/>
                </a:solidFill>
              </a:rPr>
              <a:t>Missing Values: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Several records in the </a:t>
            </a:r>
            <a:r>
              <a:rPr lang="en-US" sz="1600">
                <a:solidFill>
                  <a:srgbClr val="188038"/>
                </a:solidFill>
              </a:rPr>
              <a:t>crime.csv</a:t>
            </a:r>
            <a:r>
              <a:rPr lang="en-US" sz="1600">
                <a:solidFill>
                  <a:schemeClr val="dk1"/>
                </a:solidFill>
              </a:rPr>
              <a:t> dataset contain missing values, particularly in fields like </a:t>
            </a:r>
            <a:r>
              <a:rPr lang="en-US" sz="1600">
                <a:solidFill>
                  <a:srgbClr val="188038"/>
                </a:solidFill>
              </a:rPr>
              <a:t>DISTRICT</a:t>
            </a:r>
            <a:r>
              <a:rPr lang="en-US" sz="1600">
                <a:solidFill>
                  <a:schemeClr val="dk1"/>
                </a:solidFill>
              </a:rPr>
              <a:t>, </a:t>
            </a:r>
            <a:r>
              <a:rPr lang="en-US" sz="1600">
                <a:solidFill>
                  <a:srgbClr val="188038"/>
                </a:solidFill>
              </a:rPr>
              <a:t>SHOOTING</a:t>
            </a:r>
            <a:r>
              <a:rPr lang="en-US" sz="1600">
                <a:solidFill>
                  <a:schemeClr val="dk1"/>
                </a:solidFill>
              </a:rPr>
              <a:t>, and </a:t>
            </a:r>
            <a:r>
              <a:rPr lang="en-US" sz="1600">
                <a:solidFill>
                  <a:srgbClr val="188038"/>
                </a:solidFill>
              </a:rPr>
              <a:t>STREET</a:t>
            </a:r>
            <a:r>
              <a:rPr lang="en-US" sz="1600">
                <a:solidFill>
                  <a:schemeClr val="dk1"/>
                </a:solidFill>
              </a:rPr>
              <a:t>. These gaps can impact the accuracy of location-based or categorical analysis and may require imputation or exclusion strategies.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solidFill>
                  <a:schemeClr val="dk1"/>
                </a:solidFill>
              </a:rPr>
              <a:t>Inconsistent Offense Mapping: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The </a:t>
            </a:r>
            <a:r>
              <a:rPr lang="en-US" sz="1600">
                <a:solidFill>
                  <a:srgbClr val="188038"/>
                </a:solidFill>
              </a:rPr>
              <a:t>OFFENSE_CODE</a:t>
            </a:r>
            <a:r>
              <a:rPr lang="en-US" sz="1600">
                <a:solidFill>
                  <a:schemeClr val="dk1"/>
                </a:solidFill>
              </a:rPr>
              <a:t> entries in </a:t>
            </a:r>
            <a:r>
              <a:rPr lang="en-US" sz="1600">
                <a:solidFill>
                  <a:srgbClr val="188038"/>
                </a:solidFill>
              </a:rPr>
              <a:t>crime.csv</a:t>
            </a:r>
            <a:r>
              <a:rPr lang="en-US" sz="1600">
                <a:solidFill>
                  <a:schemeClr val="dk1"/>
                </a:solidFill>
              </a:rPr>
              <a:t> must be mapped to </a:t>
            </a:r>
            <a:r>
              <a:rPr lang="en-US" sz="1600">
                <a:solidFill>
                  <a:srgbClr val="188038"/>
                </a:solidFill>
              </a:rPr>
              <a:t>offense_codes.csv</a:t>
            </a:r>
            <a:r>
              <a:rPr lang="en-US" sz="1600">
                <a:solidFill>
                  <a:schemeClr val="dk1"/>
                </a:solidFill>
              </a:rPr>
              <a:t> for meaningful interpretation. However, inconsistencies in naming conventions or code duplications may pose challenges during merging and classification.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solidFill>
                  <a:schemeClr val="dk1"/>
                </a:solidFill>
              </a:rPr>
              <a:t>Temporal Granularity: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Some timestamps are recorded without consistent formatting or timezone clarification, making it difficult to perform precise time-based analysis without additional preprocessing.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solidFill>
                  <a:schemeClr val="dk1"/>
                </a:solidFill>
              </a:rPr>
              <a:t>Duplicate or Redundant Entries: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The dataset may include repeated records for the same incident number or closely similar entries, which can skew aggregate statistics if not properly filtered.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-US" sz="1600">
                <a:solidFill>
                  <a:schemeClr val="dk1"/>
                </a:solidFill>
              </a:rPr>
              <a:t>Location Ambiguity: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In some cases, latitude and longitude data may be missing or inaccurate, and street names may appear in varying formats, complicating geospatial analysis and mapping.</a:t>
            </a:r>
            <a:br>
              <a:rPr lang="en-US" sz="1100">
                <a:solidFill>
                  <a:schemeClr val="dk1"/>
                </a:solidFill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15" y="65170"/>
            <a:ext cx="1166228" cy="113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09600" y="136522"/>
            <a:ext cx="109728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609600" y="1281987"/>
            <a:ext cx="109728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sz="1100">
                <a:solidFill>
                  <a:schemeClr val="dk1"/>
                </a:solidFill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outerShdw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15" y="65170"/>
            <a:ext cx="1166228" cy="113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513" y="1673825"/>
            <a:ext cx="8948976" cy="446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609600" y="136522"/>
            <a:ext cx="10972800" cy="939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4030775" y="883325"/>
            <a:ext cx="7551600" cy="4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Raw Datasets:</a:t>
            </a:r>
            <a:r>
              <a:rPr lang="en-US" sz="1100">
                <a:solidFill>
                  <a:schemeClr val="dk1"/>
                </a:solidFill>
              </a:rPr>
              <a:t> The analysis uses two primary files: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crime.csv</a:t>
            </a:r>
            <a:r>
              <a:rPr lang="en-US" sz="1100">
                <a:solidFill>
                  <a:schemeClr val="dk1"/>
                </a:solidFill>
              </a:rPr>
              <a:t>: Contains raw crime incident reports across various Boston districts.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offense_codes.csv</a:t>
            </a:r>
            <a:r>
              <a:rPr lang="en-US" sz="1100">
                <a:solidFill>
                  <a:schemeClr val="dk1"/>
                </a:solidFill>
              </a:rPr>
              <a:t>: Maps offense codes to their detailed descriptions and categorizes the severity of crimes.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Data Loading:</a:t>
            </a:r>
            <a:r>
              <a:rPr lang="en-US" sz="1100">
                <a:solidFill>
                  <a:schemeClr val="dk1"/>
                </a:solidFill>
              </a:rPr>
              <a:t> The datasets are imported into a Jupyter Notebook using </a:t>
            </a:r>
            <a:r>
              <a:rPr b="1" lang="en-US" sz="1100">
                <a:solidFill>
                  <a:schemeClr val="dk1"/>
                </a:solidFill>
              </a:rPr>
              <a:t>Pandas</a:t>
            </a:r>
            <a:r>
              <a:rPr lang="en-US" sz="1100">
                <a:solidFill>
                  <a:schemeClr val="dk1"/>
                </a:solidFill>
              </a:rPr>
              <a:t> for inspection and preprocessing.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Merging Datasets:</a:t>
            </a:r>
            <a:r>
              <a:rPr lang="en-US" sz="1100">
                <a:solidFill>
                  <a:schemeClr val="dk1"/>
                </a:solidFill>
              </a:rPr>
              <a:t> A merge is performed on 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OFFENSE_CODE</a:t>
            </a:r>
            <a:r>
              <a:rPr lang="en-US" sz="1100">
                <a:solidFill>
                  <a:schemeClr val="dk1"/>
                </a:solidFill>
              </a:rPr>
              <a:t> column from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crime.csv</a:t>
            </a:r>
            <a:r>
              <a:rPr lang="en-US" sz="1100">
                <a:solidFill>
                  <a:schemeClr val="dk1"/>
                </a:solidFill>
              </a:rPr>
              <a:t> with the corresponding field in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offense_codes.csv</a:t>
            </a:r>
            <a:r>
              <a:rPr lang="en-US" sz="1100">
                <a:solidFill>
                  <a:schemeClr val="dk1"/>
                </a:solidFill>
              </a:rPr>
              <a:t> to attach human-readable crime descriptions to each record.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Exploratory Data Analysis (EDA):</a:t>
            </a:r>
            <a:r>
              <a:rPr lang="en-US" sz="1100">
                <a:solidFill>
                  <a:schemeClr val="dk1"/>
                </a:solidFill>
              </a:rPr>
              <a:t> EDA focuses on understanding: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Most frequent crime types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Crime distribution across districts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Time-based patterns (hourly, daily, monthly trends)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Shooting-related incidents and their locations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Data Visualization (with Plotly):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Interactive plots are generated using </a:t>
            </a:r>
            <a:r>
              <a:rPr b="1" lang="en-US" sz="1100">
                <a:solidFill>
                  <a:schemeClr val="dk1"/>
                </a:solidFill>
              </a:rPr>
              <a:t>Plotly</a:t>
            </a:r>
            <a:r>
              <a:rPr lang="en-US" sz="1100">
                <a:solidFill>
                  <a:schemeClr val="dk1"/>
                </a:solidFill>
              </a:rPr>
              <a:t> for: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Crime counts over time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Bar charts for top offenses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Heatmaps of incidents by hour and day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District-wise comparisons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Geographical mapping (if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Lat/Long</a:t>
            </a:r>
            <a:r>
              <a:rPr lang="en-US" sz="1100">
                <a:solidFill>
                  <a:schemeClr val="dk1"/>
                </a:solidFill>
              </a:rPr>
              <a:t> used) for hot spot detection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Insights &amp; Interpretation:</a:t>
            </a:r>
            <a:r>
              <a:rPr lang="en-US" sz="1100">
                <a:solidFill>
                  <a:schemeClr val="dk1"/>
                </a:solidFill>
              </a:rPr>
              <a:t> Patterns discovered through visuals are interpreted to identify: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High-crime districts and offense categories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Peak times for various types of crimes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Locations or timeframes with higher shooting incidents</a:t>
            </a: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These insights can help guide urban safety strategies and law enforcement resource allocation.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15" y="65170"/>
            <a:ext cx="1166228" cy="113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/>
          <p:nvPr/>
        </p:nvSpPr>
        <p:spPr>
          <a:xfrm>
            <a:off x="363425" y="1268075"/>
            <a:ext cx="3189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diagram: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25" y="1692276"/>
            <a:ext cx="2959125" cy="450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609600" y="136522"/>
            <a:ext cx="10972800" cy="1059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609600" y="1281987"/>
            <a:ext cx="10972800" cy="4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Data Preprocessing: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Key preprocessing steps include: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Handle Nulls and Duplicates: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Address missing values in essential fields such as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DISTRICT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STREET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SHOOTING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Lat</a:t>
            </a:r>
            <a:r>
              <a:rPr lang="en-US" sz="1100">
                <a:solidFill>
                  <a:schemeClr val="dk1"/>
                </a:solidFill>
              </a:rPr>
              <a:t>, and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-US" sz="1100">
                <a:solidFill>
                  <a:schemeClr val="dk1"/>
                </a:solidFill>
              </a:rPr>
              <a:t>. Remove duplicate entries to maintain the integrity of crime incident reporting.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Merge Offense Code Data: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Join 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offense_codes.csv</a:t>
            </a:r>
            <a:r>
              <a:rPr lang="en-US" sz="1100">
                <a:solidFill>
                  <a:schemeClr val="dk1"/>
                </a:solidFill>
              </a:rPr>
              <a:t> with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crime.csv</a:t>
            </a:r>
            <a:r>
              <a:rPr lang="en-US" sz="1100">
                <a:solidFill>
                  <a:schemeClr val="dk1"/>
                </a:solidFill>
              </a:rPr>
              <a:t> on the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OFFENSE_CODE</a:t>
            </a:r>
            <a:r>
              <a:rPr lang="en-US" sz="1100">
                <a:solidFill>
                  <a:schemeClr val="dk1"/>
                </a:solidFill>
              </a:rPr>
              <a:t> column to append meaningful descriptions and categories to each crime report.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Feature Extraction: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Derive additional features such as: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 sz="1100">
                <a:solidFill>
                  <a:schemeClr val="dk1"/>
                </a:solidFill>
              </a:rPr>
              <a:t>Hour, Day, Month, and Year</a:t>
            </a:r>
            <a:r>
              <a:rPr lang="en-US" sz="1100">
                <a:solidFill>
                  <a:schemeClr val="dk1"/>
                </a:solidFill>
              </a:rPr>
              <a:t> from the timestamp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 sz="1100">
                <a:solidFill>
                  <a:schemeClr val="dk1"/>
                </a:solidFill>
              </a:rPr>
              <a:t>Day of Week</a:t>
            </a:r>
            <a:r>
              <a:rPr lang="en-US" sz="1100">
                <a:solidFill>
                  <a:schemeClr val="dk1"/>
                </a:solidFill>
              </a:rPr>
              <a:t> to analyze weekday vs weekend trends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 sz="1100">
                <a:solidFill>
                  <a:schemeClr val="dk1"/>
                </a:solidFill>
              </a:rPr>
              <a:t>Crime Severity</a:t>
            </a:r>
            <a:r>
              <a:rPr lang="en-US" sz="1100">
                <a:solidFill>
                  <a:schemeClr val="dk1"/>
                </a:solidFill>
              </a:rPr>
              <a:t> if defined in offense mapping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 sz="1100">
                <a:solidFill>
                  <a:schemeClr val="dk1"/>
                </a:solidFill>
              </a:rPr>
              <a:t>Shooting Flag</a:t>
            </a:r>
            <a:r>
              <a:rPr lang="en-US" sz="1100">
                <a:solidFill>
                  <a:schemeClr val="dk1"/>
                </a:solidFill>
              </a:rPr>
              <a:t> as a binary indicator for firearm-related incidents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Analytical Techniques: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Descriptive Statistics: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Summarize overall crime frequency, most common offense types, and distribution across districts using measures like count, mean, and standard deviation.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Comparative Analysis: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Evaluate differences in crime types across districts, months, and weekdays to detect high-risk areas and time windows.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Trend Analysis: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Study temporal patterns such as: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Monthly or yearly changes in crime volume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Hour-by-hour variations throughout the day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Seasonal trends across different times of the year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A50021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15" y="65170"/>
            <a:ext cx="1166228" cy="113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