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43FD-D401-42B4-B196-EADEF415BD54}" type="datetime1">
              <a:rPr lang="en-GB" smtClean="0"/>
              <a:t>26/08/2024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78895-5880-43A1-A12C-AEFB18899B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78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C5C031-3E02-4611-94C8-EA9978962143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6456DE3-4E01-4AFD-AD42-42312842ED8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89CA485-79B0-47DB-AFE7-42DA1702799E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237EE2-B91C-48C8-8668-182C25D954B8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08C51CE-1F77-4CEF-96A0-F0BE9DB73CEF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0FD9E-C11F-4DDB-B4A3-7763CC530D92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14E8-B6DC-4CC5-818E-3A6A7B3A608C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87FA9-A36C-40C9-B2D7-3BF8A35D34FD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58B43-46A0-440E-B1F1-CF94395242B3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E4978DD-A85D-4E78-96A1-A2AE897174E3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C222E66-EA25-43AB-B236-DEC659462AA4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354AFC-6FBC-4A4B-8D2C-FF85D45BC0CC}" type="datetime1">
              <a:rPr lang="en-GB" noProof="0" smtClean="0"/>
              <a:t>26/08/2024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/>
          </a:bodyPr>
          <a:lstStyle/>
          <a:p>
            <a:pPr rtl="0"/>
            <a:r>
              <a:rPr lang="en-GB" sz="6800" dirty="0"/>
              <a:t>Super 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/>
              <a:t>R</a:t>
            </a:r>
            <a:r>
              <a:rPr lang="en-GB" dirty="0" err="1"/>
              <a:t>evanth</a:t>
            </a:r>
            <a:r>
              <a:rPr lang="en-GB" dirty="0"/>
              <a:t> Kumar Santi</a:t>
            </a:r>
            <a:endParaRPr lang="en-GB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AE3-C623-01EB-8A90-F840816D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C9E4-3C2C-FC7B-0D77-6B850A39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Shape of Data: 2121*21</a:t>
            </a:r>
          </a:p>
          <a:p>
            <a:r>
              <a:rPr lang="en-US" dirty="0"/>
              <a:t>15 categorical columns and remaining numerical</a:t>
            </a:r>
          </a:p>
          <a:p>
            <a:r>
              <a:rPr lang="en-GB" dirty="0"/>
              <a:t>Duplicate rows:1</a:t>
            </a:r>
          </a:p>
          <a:p>
            <a:r>
              <a:rPr lang="en-GB" dirty="0"/>
              <a:t>Null Values:0</a:t>
            </a:r>
          </a:p>
          <a:p>
            <a:r>
              <a:rPr lang="en-GB" dirty="0"/>
              <a:t>Unique column: Row 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7F41-4910-89B4-2C3B-EB7F424B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2771-156F-2D3C-2811-A4F72658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Change the Row ID into Index</a:t>
            </a:r>
          </a:p>
          <a:p>
            <a:r>
              <a:rPr lang="en-US" dirty="0"/>
              <a:t>Convert date columns into datetime format</a:t>
            </a:r>
          </a:p>
          <a:p>
            <a:r>
              <a:rPr lang="en-US" dirty="0"/>
              <a:t>Delete duplicates</a:t>
            </a:r>
          </a:p>
          <a:p>
            <a:r>
              <a:rPr lang="en-US" dirty="0"/>
              <a:t>Delete Country and Category columns as it contains single value</a:t>
            </a:r>
          </a:p>
          <a:p>
            <a:r>
              <a:rPr lang="en-US" dirty="0"/>
              <a:t>Delete 'Order </a:t>
            </a:r>
            <a:r>
              <a:rPr lang="en-US" dirty="0" err="1"/>
              <a:t>ID','Customer</a:t>
            </a:r>
            <a:r>
              <a:rPr lang="en-US" dirty="0"/>
              <a:t> </a:t>
            </a:r>
            <a:r>
              <a:rPr lang="en-US" dirty="0" err="1"/>
              <a:t>ID','Customer</a:t>
            </a:r>
            <a:r>
              <a:rPr lang="en-US" dirty="0"/>
              <a:t> </a:t>
            </a:r>
            <a:r>
              <a:rPr lang="en-US" dirty="0" err="1"/>
              <a:t>Name','Product</a:t>
            </a:r>
            <a:r>
              <a:rPr lang="en-US" dirty="0"/>
              <a:t> ID’ as it was not showing any significance</a:t>
            </a:r>
          </a:p>
          <a:p>
            <a:r>
              <a:rPr lang="en-US" dirty="0"/>
              <a:t>New shape: 2120*14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6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E27-55C2-8E96-FB6C-15449350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D56673-A828-56DB-367B-B591BD4B6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24" y="2159422"/>
            <a:ext cx="7310952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5599-6E1A-CA33-0E89-CEBF59F7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AEF3C2-4DAC-D80A-A852-D29178FCD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54" y="2274683"/>
            <a:ext cx="4443993" cy="37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980772-0B05-0AB2-2EDF-EDAF6439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13" y="2274683"/>
            <a:ext cx="45815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BE0-455A-80B6-D3CE-DFB2550A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17C0-67BE-39E1-EF7B-EF2EAA57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Standard Class has the highest count, indicating it is the most frequently used shipping mode.</a:t>
            </a:r>
          </a:p>
          <a:p>
            <a:pPr algn="l"/>
            <a:r>
              <a:rPr lang="en-US" dirty="0"/>
              <a:t>Consumers has the highest count.</a:t>
            </a:r>
          </a:p>
          <a:p>
            <a:pPr algn="l"/>
            <a:r>
              <a:rPr lang="en-US" dirty="0"/>
              <a:t>Furnishings are most </a:t>
            </a:r>
            <a:r>
              <a:rPr lang="en-US" dirty="0" err="1"/>
              <a:t>preffered</a:t>
            </a:r>
            <a:r>
              <a:rPr lang="en-US" dirty="0"/>
              <a:t> furniture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7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655-3B96-217C-CDE1-6EE2080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4CB172-521F-620A-B50F-03FBE0243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0" y="726569"/>
            <a:ext cx="4849421" cy="33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3274E65-F3F2-9D1B-5603-63AD67CF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78" y="726568"/>
            <a:ext cx="4849422" cy="33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15C73-8F95-F04C-67E8-B9F6D971952C}"/>
              </a:ext>
            </a:extLst>
          </p:cNvPr>
          <p:cNvSpPr txBox="1"/>
          <p:nvPr/>
        </p:nvSpPr>
        <p:spPr>
          <a:xfrm>
            <a:off x="895739" y="4767943"/>
            <a:ext cx="1026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highest sales appears to occur in late 2015 and also we are seeing greater loss in early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2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8938-78F6-4DF7-56F2-8E5D023A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8DE6AF-D430-553A-0F51-FD4CE7DF6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57870"/>
              </p:ext>
            </p:extLst>
          </p:nvPr>
        </p:nvGraphicFramePr>
        <p:xfrm>
          <a:off x="1206759" y="2374846"/>
          <a:ext cx="9504785" cy="27383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5389">
                  <a:extLst>
                    <a:ext uri="{9D8B030D-6E8A-4147-A177-3AD203B41FA5}">
                      <a16:colId xmlns:a16="http://schemas.microsoft.com/office/drawing/2014/main" val="3582438429"/>
                    </a:ext>
                  </a:extLst>
                </a:gridCol>
                <a:gridCol w="1026305">
                  <a:extLst>
                    <a:ext uri="{9D8B030D-6E8A-4147-A177-3AD203B41FA5}">
                      <a16:colId xmlns:a16="http://schemas.microsoft.com/office/drawing/2014/main" val="3033115003"/>
                    </a:ext>
                  </a:extLst>
                </a:gridCol>
                <a:gridCol w="1601177">
                  <a:extLst>
                    <a:ext uri="{9D8B030D-6E8A-4147-A177-3AD203B41FA5}">
                      <a16:colId xmlns:a16="http://schemas.microsoft.com/office/drawing/2014/main" val="4167162346"/>
                    </a:ext>
                  </a:extLst>
                </a:gridCol>
                <a:gridCol w="1900957">
                  <a:extLst>
                    <a:ext uri="{9D8B030D-6E8A-4147-A177-3AD203B41FA5}">
                      <a16:colId xmlns:a16="http://schemas.microsoft.com/office/drawing/2014/main" val="3603765537"/>
                    </a:ext>
                  </a:extLst>
                </a:gridCol>
                <a:gridCol w="1900957">
                  <a:extLst>
                    <a:ext uri="{9D8B030D-6E8A-4147-A177-3AD203B41FA5}">
                      <a16:colId xmlns:a16="http://schemas.microsoft.com/office/drawing/2014/main" val="2771989747"/>
                    </a:ext>
                  </a:extLst>
                </a:gridCol>
              </a:tblGrid>
              <a:tr h="68458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88587"/>
                  </a:ext>
                </a:extLst>
              </a:tr>
              <a:tr h="684582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ExtraTreeRegressor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2801.23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48295"/>
                  </a:ext>
                </a:extLst>
              </a:tr>
              <a:tr h="684582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XGBRegressor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67311"/>
                  </a:ext>
                </a:extLst>
              </a:tr>
              <a:tr h="684582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NGBRegressor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4548.03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7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C1AD-264E-571E-4718-210A2E18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B719-F394-65E0-ACAE-C6032CA1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5782"/>
            <a:ext cx="10058400" cy="38496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835DE-29EE-2C74-ED1E-74961B6A7D54}"/>
              </a:ext>
            </a:extLst>
          </p:cNvPr>
          <p:cNvSpPr/>
          <p:nvPr/>
        </p:nvSpPr>
        <p:spPr>
          <a:xfrm>
            <a:off x="2295331" y="2202024"/>
            <a:ext cx="73618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GB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43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81_TF11531919.potx" id="{C1BE9DB6-7214-4D55-8AC9-764B65274CE4}" vid="{D7A075A4-8298-40B0-BBFC-D84CD1ABC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{4F25C7BC-D3C1-41CF-8E71-C3B2DA3D580F}tf11531919_win32</Template>
  <TotalTime>36</TotalTime>
  <Words>160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SavonVTI</vt:lpstr>
      <vt:lpstr>Super Store SALES PREDICTION</vt:lpstr>
      <vt:lpstr>Data Info</vt:lpstr>
      <vt:lpstr>Data Preprocessing</vt:lpstr>
      <vt:lpstr>Exploratory Data Analysis</vt:lpstr>
      <vt:lpstr>PowerPoint Presentation</vt:lpstr>
      <vt:lpstr>PowerPoint Presentation</vt:lpstr>
      <vt:lpstr>PowerPoint Presentation</vt:lpstr>
      <vt:lpstr>Model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Kumar Santi</dc:creator>
  <cp:lastModifiedBy>Revanth Kumar Santi</cp:lastModifiedBy>
  <cp:revision>1</cp:revision>
  <dcterms:created xsi:type="dcterms:W3CDTF">2024-08-26T14:58:21Z</dcterms:created>
  <dcterms:modified xsi:type="dcterms:W3CDTF">2024-08-26T15:34:24Z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