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8964f6dde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8964f6dde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8964f6dde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8964f6dde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89a315cd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89a315cd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89a315cd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89a315cd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89a315cd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89a315cd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8964f6dd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8964f6dd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applications eases professors </a:t>
            </a:r>
            <a:r>
              <a:rPr lang="en"/>
              <a:t>tiring</a:t>
            </a:r>
            <a:r>
              <a:rPr lang="en"/>
              <a:t> work by making </a:t>
            </a:r>
            <a:r>
              <a:rPr lang="en"/>
              <a:t>everything</a:t>
            </a:r>
            <a:r>
              <a:rPr lang="en"/>
              <a:t> online wheater updating his schedule or confirming appointments. With this Professor can effectively communicate with his students and vice-versa. Data is secured in the applications.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would like to thank Dr. fella for giving this </a:t>
            </a:r>
            <a:r>
              <a:rPr lang="en"/>
              <a:t>opportunity</a:t>
            </a:r>
            <a:r>
              <a:rPr lang="en"/>
              <a:t> to work as a team and patrick immel</a:t>
            </a:r>
            <a:endParaRPr b="1" sz="3200">
              <a:solidFill>
                <a:srgbClr val="006747"/>
              </a:solidFill>
              <a:latin typeface="Verdana"/>
              <a:ea typeface="Verdana"/>
              <a:cs typeface="Verdana"/>
              <a:sym typeface="Verdana"/>
            </a:endParaRPr>
          </a:p>
          <a:p>
            <a:pPr indent="0" lvl="0" marL="0" rtl="0" algn="l">
              <a:spcBef>
                <a:spcPts val="0"/>
              </a:spcBef>
              <a:spcAft>
                <a:spcPts val="0"/>
              </a:spcAft>
              <a:buNone/>
            </a:pPr>
            <a:r>
              <a:rPr lang="en"/>
              <a:t>l for making us work on such a wonderful project.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8964f6dde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8964f6dde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Prepared By: Ashok Atkuri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8964f6dde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8964f6dde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Prepared By: Ashok Atkuri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8964f6dd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8964f6dd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8964f6dd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8964f6dd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Prepared By : Swathi Dasari</a:t>
            </a:r>
            <a:endParaRPr/>
          </a:p>
          <a:p>
            <a:pPr indent="0" lvl="0" marL="0" rtl="0" algn="l">
              <a:spcBef>
                <a:spcPts val="0"/>
              </a:spcBef>
              <a:spcAft>
                <a:spcPts val="0"/>
              </a:spcAft>
              <a:buNone/>
            </a:pPr>
            <a:r>
              <a:rPr lang="en"/>
              <a:t>Day to day scheduling and updating is a repetitive process for a university professor. The main problem occurs when the schedule of the advisor changes, they notify the changes by sticking the printed paper on the door. Sometimes the paper may fall and the messages don't reach the students in time.  If you take northwest university as an example , professors notify their office hours and even their absence by sticking the  paper on the door.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8964f6dde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8964f6dde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Prepared By: Swathi Dasari </a:t>
            </a:r>
            <a:endParaRPr/>
          </a:p>
          <a:p>
            <a:pPr indent="0" lvl="0" marL="0" rtl="0" algn="l">
              <a:spcBef>
                <a:spcPts val="0"/>
              </a:spcBef>
              <a:spcAft>
                <a:spcPts val="0"/>
              </a:spcAft>
              <a:buNone/>
            </a:pPr>
            <a:r>
              <a:rPr lang="en"/>
              <a:t>It is very difficult for the professor to update the schedule by sticking the paper on the door during busy times. Sometimes  he/she will have health problem and it will be very difficult for them to update their message to the students.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8964f6dd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8964f6dd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8964f6dde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8964f6dde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Prepared By : Varshitha Guntakandla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provide them we need few things to be done admin side </a:t>
            </a:r>
            <a:endParaRPr/>
          </a:p>
          <a:p>
            <a:pPr indent="0" lvl="0" marL="0" rtl="0" algn="l">
              <a:spcBef>
                <a:spcPts val="0"/>
              </a:spcBef>
              <a:spcAft>
                <a:spcPts val="0"/>
              </a:spcAft>
              <a:buNone/>
            </a:pPr>
            <a:r>
              <a:rPr lang="en"/>
              <a:t>here are the basic fuctionalities admin side should have </a:t>
            </a:r>
            <a:endParaRPr/>
          </a:p>
          <a:p>
            <a:pPr indent="0" lvl="0" marL="0" rtl="0" algn="l">
              <a:spcBef>
                <a:spcPts val="0"/>
              </a:spcBef>
              <a:spcAft>
                <a:spcPts val="0"/>
              </a:spcAft>
              <a:buNone/>
            </a:pPr>
            <a:r>
              <a:rPr lang="en"/>
              <a:t>intially a welcome page and descibing about the app</a:t>
            </a:r>
            <a:endParaRPr/>
          </a:p>
          <a:p>
            <a:pPr indent="0" lvl="0" marL="0" rtl="0" algn="l">
              <a:spcBef>
                <a:spcPts val="0"/>
              </a:spcBef>
              <a:spcAft>
                <a:spcPts val="0"/>
              </a:spcAft>
              <a:buNone/>
            </a:pPr>
            <a:r>
              <a:rPr lang="en"/>
              <a:t>a sign up page when we have a new user, which can be done by providing their </a:t>
            </a:r>
            <a:endParaRPr/>
          </a:p>
          <a:p>
            <a:pPr indent="0" lvl="0" marL="0" rtl="0" algn="l">
              <a:spcBef>
                <a:spcPts val="0"/>
              </a:spcBef>
              <a:spcAft>
                <a:spcPts val="0"/>
              </a:spcAft>
              <a:buNone/>
            </a:pPr>
            <a:r>
              <a:rPr lang="en"/>
              <a:t>a login option for an already exisiting user </a:t>
            </a:r>
            <a:endParaRPr/>
          </a:p>
          <a:p>
            <a:pPr indent="0" lvl="0" marL="0" rtl="0" algn="l">
              <a:spcBef>
                <a:spcPts val="0"/>
              </a:spcBef>
              <a:spcAft>
                <a:spcPts val="0"/>
              </a:spcAft>
              <a:buNone/>
            </a:pPr>
            <a:r>
              <a:rPr lang="en"/>
              <a:t>Home page should be displayed once the user is loged in</a:t>
            </a:r>
            <a:endParaRPr/>
          </a:p>
          <a:p>
            <a:pPr indent="0" lvl="0" marL="0" rtl="0" algn="l">
              <a:spcBef>
                <a:spcPts val="0"/>
              </a:spcBef>
              <a:spcAft>
                <a:spcPts val="0"/>
              </a:spcAft>
              <a:buNone/>
            </a:pPr>
            <a:r>
              <a:rPr lang="en"/>
              <a:t>if a user logged out then it should redirect to logout page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8964f6dde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8964f6dde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is designed in a user fiendly manner and any errors should be displayed with a proper message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Performance of the application should be </a:t>
            </a:r>
            <a:r>
              <a:rPr lang="en"/>
              <a:t>stable and </a:t>
            </a:r>
            <a:r>
              <a:rPr lang="en"/>
              <a:t> not</a:t>
            </a:r>
            <a:r>
              <a:rPr lang="en" sz="1800">
                <a:solidFill>
                  <a:schemeClr val="dk2"/>
                </a:solidFill>
                <a:latin typeface="Roboto"/>
                <a:ea typeface="Roboto"/>
                <a:cs typeface="Roboto"/>
                <a:sym typeface="Roboto"/>
              </a:rPr>
              <a:t> long time to process the requests.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8964f6dde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8964f6dde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8964f6dde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8964f6dde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microsoft.com/en-us/visualstudio/install/install-visual-studio?view=vs-2017" TargetMode="External"/><Relationship Id="rId4" Type="http://schemas.openxmlformats.org/officeDocument/2006/relationships/hyperlink" Target="https://www.microsoft.com/en-us/sql-server/sql-server-downloads" TargetMode="External"/><Relationship Id="rId5" Type="http://schemas.openxmlformats.org/officeDocument/2006/relationships/hyperlink" Target="https://localhost:4432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RevanthVallamsetty/GDPOfficeHours" TargetMode="External"/><Relationship Id="rId4" Type="http://schemas.openxmlformats.org/officeDocument/2006/relationships/hyperlink" Target="https://github.com/RevanthVallamsetty/GDPOfficeHours" TargetMode="External"/><Relationship Id="rId5" Type="http://schemas.openxmlformats.org/officeDocument/2006/relationships/hyperlink" Target="http://localhost:427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s://c8.alamy.com/comp/EEW6RW/cartoon-showing-businesswoman-looking-at-her-office-door-with-sign-EEW6RW.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hyperlink" Target="https://lh4.googleusercontent.com/87GyaPc06sEW2I2KRmT_6Re6jtbJSiHQxBNMhPCfFmImHKZ2pZ0nHQRAd2P7rS5K6xKPyzG5Y8GolEry-5sSDoX9t__dpadxmMmVAydyefut4B0fyl-kbY8PgPFGC6k8gIyg6Iv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hecklerdesign.com/side-mount-for-ip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www.pinterest.com/pin/46760037379095401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498200" y="608050"/>
            <a:ext cx="5017500" cy="157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Office Hours</a:t>
            </a:r>
            <a:endParaRPr/>
          </a:p>
        </p:txBody>
      </p:sp>
      <p:sp>
        <p:nvSpPr>
          <p:cNvPr id="86" name="Google Shape;86;p13"/>
          <p:cNvSpPr txBox="1"/>
          <p:nvPr/>
        </p:nvSpPr>
        <p:spPr>
          <a:xfrm>
            <a:off x="5579325" y="2892400"/>
            <a:ext cx="4479000" cy="19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Roboto"/>
                <a:ea typeface="Roboto"/>
                <a:cs typeface="Roboto"/>
                <a:sym typeface="Roboto"/>
              </a:rPr>
              <a:t>Presented By: Group 1</a:t>
            </a:r>
            <a:endParaRPr sz="2100">
              <a:solidFill>
                <a:srgbClr val="FFFFFF"/>
              </a:solidFill>
              <a:latin typeface="Roboto"/>
              <a:ea typeface="Roboto"/>
              <a:cs typeface="Roboto"/>
              <a:sym typeface="Roboto"/>
            </a:endParaRPr>
          </a:p>
          <a:p>
            <a:pPr indent="0" lvl="0" marL="0" rtl="0" algn="l">
              <a:spcBef>
                <a:spcPts val="0"/>
              </a:spcBef>
              <a:spcAft>
                <a:spcPts val="0"/>
              </a:spcAft>
              <a:buNone/>
            </a:pPr>
            <a:r>
              <a:rPr lang="en" sz="2100">
                <a:solidFill>
                  <a:srgbClr val="FFFFFF"/>
                </a:solidFill>
                <a:latin typeface="Roboto"/>
                <a:ea typeface="Roboto"/>
                <a:cs typeface="Roboto"/>
                <a:sym typeface="Roboto"/>
              </a:rPr>
              <a:t>Revanth Vallamsetty </a:t>
            </a:r>
            <a:endParaRPr sz="2100">
              <a:solidFill>
                <a:srgbClr val="FFFFFF"/>
              </a:solidFill>
              <a:latin typeface="Roboto"/>
              <a:ea typeface="Roboto"/>
              <a:cs typeface="Roboto"/>
              <a:sym typeface="Roboto"/>
            </a:endParaRPr>
          </a:p>
          <a:p>
            <a:pPr indent="0" lvl="0" marL="0" rtl="0" algn="l">
              <a:spcBef>
                <a:spcPts val="0"/>
              </a:spcBef>
              <a:spcAft>
                <a:spcPts val="0"/>
              </a:spcAft>
              <a:buNone/>
            </a:pPr>
            <a:r>
              <a:rPr lang="en" sz="2100">
                <a:solidFill>
                  <a:srgbClr val="FFFFFF"/>
                </a:solidFill>
                <a:latin typeface="Roboto"/>
                <a:ea typeface="Roboto"/>
                <a:cs typeface="Roboto"/>
                <a:sym typeface="Roboto"/>
              </a:rPr>
              <a:t>Ashok Atkuri </a:t>
            </a:r>
            <a:endParaRPr sz="2100">
              <a:solidFill>
                <a:srgbClr val="FFFFFF"/>
              </a:solidFill>
              <a:latin typeface="Roboto"/>
              <a:ea typeface="Roboto"/>
              <a:cs typeface="Roboto"/>
              <a:sym typeface="Roboto"/>
            </a:endParaRPr>
          </a:p>
          <a:p>
            <a:pPr indent="0" lvl="0" marL="0" rtl="0" algn="l">
              <a:spcBef>
                <a:spcPts val="0"/>
              </a:spcBef>
              <a:spcAft>
                <a:spcPts val="0"/>
              </a:spcAft>
              <a:buNone/>
            </a:pPr>
            <a:r>
              <a:rPr lang="en" sz="2100">
                <a:solidFill>
                  <a:srgbClr val="FFFFFF"/>
                </a:solidFill>
                <a:latin typeface="Roboto"/>
                <a:ea typeface="Roboto"/>
                <a:cs typeface="Roboto"/>
                <a:sym typeface="Roboto"/>
              </a:rPr>
              <a:t>Varshitha Guntakandla</a:t>
            </a:r>
            <a:endParaRPr sz="2100">
              <a:solidFill>
                <a:srgbClr val="FFFFFF"/>
              </a:solidFill>
              <a:latin typeface="Roboto"/>
              <a:ea typeface="Roboto"/>
              <a:cs typeface="Roboto"/>
              <a:sym typeface="Roboto"/>
            </a:endParaRPr>
          </a:p>
          <a:p>
            <a:pPr indent="0" lvl="0" marL="0" rtl="0" algn="l">
              <a:spcBef>
                <a:spcPts val="0"/>
              </a:spcBef>
              <a:spcAft>
                <a:spcPts val="0"/>
              </a:spcAft>
              <a:buNone/>
            </a:pPr>
            <a:r>
              <a:rPr lang="en" sz="2100">
                <a:solidFill>
                  <a:srgbClr val="FFFFFF"/>
                </a:solidFill>
                <a:latin typeface="Roboto"/>
                <a:ea typeface="Roboto"/>
                <a:cs typeface="Roboto"/>
                <a:sym typeface="Roboto"/>
              </a:rPr>
              <a:t>Swathi Dasari</a:t>
            </a:r>
            <a:endParaRPr sz="2100">
              <a:solidFill>
                <a:srgbClr val="FFFFFF"/>
              </a:solidFill>
              <a:latin typeface="Roboto"/>
              <a:ea typeface="Roboto"/>
              <a:cs typeface="Roboto"/>
              <a:sym typeface="Roboto"/>
            </a:endParaRPr>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61" name="Google Shape;161;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2" name="Google Shape;162;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3" name="Google Shape;163;p22"/>
          <p:cNvSpPr txBox="1"/>
          <p:nvPr/>
        </p:nvSpPr>
        <p:spPr>
          <a:xfrm>
            <a:off x="7000158" y="4651200"/>
            <a:ext cx="20091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FFFFFF"/>
                </a:solidFill>
                <a:latin typeface="Roboto"/>
                <a:ea typeface="Roboto"/>
                <a:cs typeface="Roboto"/>
                <a:sym typeface="Roboto"/>
              </a:rPr>
              <a:t>Ashok Atkuri</a:t>
            </a:r>
            <a:r>
              <a:rPr lang="en" sz="1000">
                <a:solidFill>
                  <a:srgbClr val="FFFFFF"/>
                </a:solidFill>
                <a:latin typeface="Roboto"/>
                <a:ea typeface="Roboto"/>
                <a:cs typeface="Roboto"/>
                <a:sym typeface="Roboto"/>
              </a:rPr>
              <a:t>         </a:t>
            </a:r>
            <a:fld id="{00000000-1234-1234-1234-123412341234}" type="slidenum">
              <a:rPr lang="en" sz="1000">
                <a:solidFill>
                  <a:srgbClr val="FFFFFF"/>
                </a:solidFill>
                <a:latin typeface="Roboto"/>
                <a:ea typeface="Roboto"/>
                <a:cs typeface="Roboto"/>
                <a:sym typeface="Roboto"/>
              </a:rPr>
              <a:t>‹#›</a:t>
            </a:fld>
            <a:endParaRPr sz="10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Requirements completed</a:t>
            </a:r>
            <a:endParaRPr/>
          </a:p>
        </p:txBody>
      </p:sp>
      <p:sp>
        <p:nvSpPr>
          <p:cNvPr id="169" name="Google Shape;169;p23"/>
          <p:cNvSpPr txBox="1"/>
          <p:nvPr/>
        </p:nvSpPr>
        <p:spPr>
          <a:xfrm>
            <a:off x="554825" y="1229625"/>
            <a:ext cx="3742200" cy="289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t>Student View:</a:t>
            </a:r>
            <a:endParaRPr sz="1800"/>
          </a:p>
          <a:p>
            <a:pPr indent="-342900" lvl="0" marL="457200" rtl="0" algn="l">
              <a:lnSpc>
                <a:spcPct val="150000"/>
              </a:lnSpc>
              <a:spcBef>
                <a:spcPts val="0"/>
              </a:spcBef>
              <a:spcAft>
                <a:spcPts val="0"/>
              </a:spcAft>
              <a:buSzPts val="1800"/>
              <a:buChar char="●"/>
            </a:pPr>
            <a:r>
              <a:rPr lang="en" sz="1800"/>
              <a:t>View faculty schedule</a:t>
            </a:r>
            <a:endParaRPr sz="1800"/>
          </a:p>
          <a:p>
            <a:pPr indent="-342900" lvl="0" marL="457200" rtl="0" algn="l">
              <a:lnSpc>
                <a:spcPct val="150000"/>
              </a:lnSpc>
              <a:spcBef>
                <a:spcPts val="0"/>
              </a:spcBef>
              <a:spcAft>
                <a:spcPts val="0"/>
              </a:spcAft>
              <a:buSzPts val="1800"/>
              <a:buChar char="●"/>
            </a:pPr>
            <a:r>
              <a:rPr lang="en" sz="1800"/>
              <a:t>Create Appointment</a:t>
            </a:r>
            <a:endParaRPr sz="1800"/>
          </a:p>
          <a:p>
            <a:pPr indent="-342900" lvl="0" marL="457200" rtl="0" algn="l">
              <a:lnSpc>
                <a:spcPct val="150000"/>
              </a:lnSpc>
              <a:spcBef>
                <a:spcPts val="0"/>
              </a:spcBef>
              <a:spcAft>
                <a:spcPts val="0"/>
              </a:spcAft>
              <a:buSzPts val="1800"/>
              <a:buChar char="●"/>
            </a:pPr>
            <a:r>
              <a:rPr lang="en" sz="1800"/>
              <a:t>Capture Notes</a:t>
            </a:r>
            <a:endParaRPr sz="1800"/>
          </a:p>
          <a:p>
            <a:pPr indent="-342900" lvl="0" marL="457200" rtl="0" algn="l">
              <a:lnSpc>
                <a:spcPct val="150000"/>
              </a:lnSpc>
              <a:spcBef>
                <a:spcPts val="0"/>
              </a:spcBef>
              <a:spcAft>
                <a:spcPts val="0"/>
              </a:spcAft>
              <a:buSzPts val="1800"/>
              <a:buChar char="●"/>
            </a:pPr>
            <a:r>
              <a:rPr lang="en" sz="1800"/>
              <a:t>Send a message</a:t>
            </a:r>
            <a:endParaRPr sz="1800"/>
          </a:p>
          <a:p>
            <a:pPr indent="-342900" lvl="0" marL="457200" rtl="0" algn="l">
              <a:lnSpc>
                <a:spcPct val="150000"/>
              </a:lnSpc>
              <a:spcBef>
                <a:spcPts val="0"/>
              </a:spcBef>
              <a:spcAft>
                <a:spcPts val="0"/>
              </a:spcAft>
              <a:buSzPts val="1800"/>
              <a:buChar char="●"/>
            </a:pPr>
            <a:r>
              <a:rPr lang="en" sz="1800"/>
              <a:t>View status</a:t>
            </a:r>
            <a:endParaRPr sz="1800"/>
          </a:p>
          <a:p>
            <a:pPr indent="0" lvl="0" marL="0" rtl="0" algn="l">
              <a:lnSpc>
                <a:spcPct val="150000"/>
              </a:lnSpc>
              <a:spcBef>
                <a:spcPts val="0"/>
              </a:spcBef>
              <a:spcAft>
                <a:spcPts val="0"/>
              </a:spcAft>
              <a:buNone/>
            </a:pPr>
            <a:r>
              <a:t/>
            </a:r>
            <a:endParaRPr sz="3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 name="Google Shape;170;p23"/>
          <p:cNvSpPr txBox="1"/>
          <p:nvPr/>
        </p:nvSpPr>
        <p:spPr>
          <a:xfrm>
            <a:off x="4572000" y="1244200"/>
            <a:ext cx="7200" cy="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nvSpPr>
        <p:spPr>
          <a:xfrm>
            <a:off x="3989100" y="1229625"/>
            <a:ext cx="4471200" cy="2789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lang="en" sz="1800"/>
              <a:t>Faculty </a:t>
            </a:r>
            <a:r>
              <a:rPr lang="en" sz="1800"/>
              <a:t>View</a:t>
            </a:r>
            <a:r>
              <a:rPr lang="en" sz="1800"/>
              <a:t>:</a:t>
            </a:r>
            <a:endParaRPr sz="1800"/>
          </a:p>
          <a:p>
            <a:pPr indent="-342900" lvl="0" marL="457200" marR="0" rtl="0" algn="l">
              <a:lnSpc>
                <a:spcPct val="150000"/>
              </a:lnSpc>
              <a:spcBef>
                <a:spcPts val="0"/>
              </a:spcBef>
              <a:spcAft>
                <a:spcPts val="0"/>
              </a:spcAft>
              <a:buSzPts val="1800"/>
              <a:buChar char="●"/>
            </a:pPr>
            <a:r>
              <a:rPr lang="en" sz="1800"/>
              <a:t>View and update Faculty schedule</a:t>
            </a:r>
            <a:endParaRPr sz="1800"/>
          </a:p>
          <a:p>
            <a:pPr indent="-342900" lvl="0" marL="457200" marR="0" rtl="0" algn="l">
              <a:lnSpc>
                <a:spcPct val="150000"/>
              </a:lnSpc>
              <a:spcBef>
                <a:spcPts val="0"/>
              </a:spcBef>
              <a:spcAft>
                <a:spcPts val="0"/>
              </a:spcAft>
              <a:buSzPts val="1800"/>
              <a:buChar char="●"/>
            </a:pPr>
            <a:r>
              <a:rPr lang="en" sz="1800"/>
              <a:t>View student captured notes</a:t>
            </a:r>
            <a:endParaRPr sz="1800"/>
          </a:p>
          <a:p>
            <a:pPr indent="-342900" lvl="0" marL="457200" marR="0" rtl="0" algn="l">
              <a:lnSpc>
                <a:spcPct val="150000"/>
              </a:lnSpc>
              <a:spcBef>
                <a:spcPts val="0"/>
              </a:spcBef>
              <a:spcAft>
                <a:spcPts val="0"/>
              </a:spcAft>
              <a:buSzPts val="1800"/>
              <a:buChar char="●"/>
            </a:pPr>
            <a:r>
              <a:rPr lang="en" sz="1800"/>
              <a:t>View messages by students</a:t>
            </a:r>
            <a:endParaRPr sz="1800"/>
          </a:p>
          <a:p>
            <a:pPr indent="-342900" lvl="0" marL="457200" marR="0" rtl="0" algn="l">
              <a:lnSpc>
                <a:spcPct val="150000"/>
              </a:lnSpc>
              <a:spcBef>
                <a:spcPts val="0"/>
              </a:spcBef>
              <a:spcAft>
                <a:spcPts val="0"/>
              </a:spcAft>
              <a:buSzPts val="1800"/>
              <a:buChar char="●"/>
            </a:pPr>
            <a:r>
              <a:rPr lang="en" sz="1800"/>
              <a:t>View and update status</a:t>
            </a:r>
            <a:endParaRPr sz="1800"/>
          </a:p>
          <a:p>
            <a:pPr indent="-342900" lvl="0" marL="457200" marR="0" rtl="0" algn="l">
              <a:lnSpc>
                <a:spcPct val="150000"/>
              </a:lnSpc>
              <a:spcBef>
                <a:spcPts val="0"/>
              </a:spcBef>
              <a:spcAft>
                <a:spcPts val="0"/>
              </a:spcAft>
              <a:buSzPts val="1800"/>
              <a:buChar char="●"/>
            </a:pPr>
            <a:r>
              <a:rPr lang="en" sz="1800"/>
              <a:t>Can view appointments</a:t>
            </a:r>
            <a:endParaRPr sz="1800"/>
          </a:p>
        </p:txBody>
      </p:sp>
      <p:sp>
        <p:nvSpPr>
          <p:cNvPr id="172" name="Google Shape;172;p23"/>
          <p:cNvSpPr txBox="1"/>
          <p:nvPr/>
        </p:nvSpPr>
        <p:spPr>
          <a:xfrm>
            <a:off x="6897533" y="4445950"/>
            <a:ext cx="20091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FFFFFF"/>
                </a:solidFill>
                <a:latin typeface="Roboto"/>
                <a:ea typeface="Roboto"/>
                <a:cs typeface="Roboto"/>
                <a:sym typeface="Roboto"/>
              </a:rPr>
              <a:t>Revanth Vallamsetty</a:t>
            </a:r>
            <a:r>
              <a:rPr lang="en" sz="1000">
                <a:solidFill>
                  <a:srgbClr val="FFFFFF"/>
                </a:solidFill>
                <a:latin typeface="Roboto"/>
                <a:ea typeface="Roboto"/>
                <a:cs typeface="Roboto"/>
                <a:sym typeface="Roboto"/>
              </a:rPr>
              <a:t>      </a:t>
            </a:r>
            <a:fld id="{00000000-1234-1234-1234-123412341234}" type="slidenum">
              <a:rPr lang="en" sz="1000">
                <a:solidFill>
                  <a:srgbClr val="FFFFFF"/>
                </a:solidFill>
                <a:latin typeface="Roboto"/>
                <a:ea typeface="Roboto"/>
                <a:cs typeface="Roboto"/>
                <a:sym typeface="Roboto"/>
              </a:rPr>
              <a:t>‹#›</a:t>
            </a:fld>
            <a:endParaRPr sz="10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Summary of Requirements </a:t>
            </a:r>
            <a:r>
              <a:rPr lang="en">
                <a:solidFill>
                  <a:srgbClr val="FF0000"/>
                </a:solidFill>
              </a:rPr>
              <a:t>Not</a:t>
            </a:r>
            <a:r>
              <a:rPr lang="en"/>
              <a:t> completed</a:t>
            </a:r>
            <a:endParaRPr/>
          </a:p>
        </p:txBody>
      </p:sp>
      <p:sp>
        <p:nvSpPr>
          <p:cNvPr id="178" name="Google Shape;178;p24"/>
          <p:cNvSpPr txBox="1"/>
          <p:nvPr>
            <p:ph idx="1" type="body"/>
          </p:nvPr>
        </p:nvSpPr>
        <p:spPr>
          <a:xfrm>
            <a:off x="311700" y="1229875"/>
            <a:ext cx="8520600" cy="1219500"/>
          </a:xfrm>
          <a:prstGeom prst="rect">
            <a:avLst/>
          </a:prstGeom>
        </p:spPr>
        <p:txBody>
          <a:bodyPr anchorCtr="0" anchor="t" bIns="91425" lIns="91425" spcFirstLastPara="1" rIns="91425" wrap="square" tIns="91425">
            <a:noAutofit/>
          </a:bodyPr>
          <a:lstStyle/>
          <a:p>
            <a:pPr indent="-342900" lvl="0" marL="457200" marR="88900" rtl="0" algn="l">
              <a:lnSpc>
                <a:spcPct val="107000"/>
              </a:lnSpc>
              <a:spcBef>
                <a:spcPts val="0"/>
              </a:spcBef>
              <a:spcAft>
                <a:spcPts val="0"/>
              </a:spcAft>
              <a:buClr>
                <a:srgbClr val="24292E"/>
              </a:buClr>
              <a:buSzPts val="1800"/>
              <a:buFont typeface="Times New Roman"/>
              <a:buChar char="●"/>
            </a:pPr>
            <a:r>
              <a:rPr lang="en">
                <a:solidFill>
                  <a:srgbClr val="24292E"/>
                </a:solidFill>
                <a:highlight>
                  <a:srgbClr val="FFFFFF"/>
                </a:highlight>
                <a:latin typeface="Times New Roman"/>
                <a:ea typeface="Times New Roman"/>
                <a:cs typeface="Times New Roman"/>
                <a:sym typeface="Times New Roman"/>
              </a:rPr>
              <a:t>The system MUST show the slot as unavailable once an appointment is made at that time.</a:t>
            </a:r>
            <a:endParaRPr>
              <a:solidFill>
                <a:srgbClr val="000000"/>
              </a:solidFill>
              <a:highlight>
                <a:srgbClr val="FFFFFF"/>
              </a:highlight>
              <a:latin typeface="Times New Roman"/>
              <a:ea typeface="Times New Roman"/>
              <a:cs typeface="Times New Roman"/>
              <a:sym typeface="Times New Roman"/>
            </a:endParaRPr>
          </a:p>
        </p:txBody>
      </p:sp>
      <p:sp>
        <p:nvSpPr>
          <p:cNvPr id="179" name="Google Shape;179;p24"/>
          <p:cNvSpPr txBox="1"/>
          <p:nvPr/>
        </p:nvSpPr>
        <p:spPr>
          <a:xfrm>
            <a:off x="6897533" y="4445950"/>
            <a:ext cx="20091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FFFFFF"/>
                </a:solidFill>
                <a:latin typeface="Roboto"/>
                <a:ea typeface="Roboto"/>
                <a:cs typeface="Roboto"/>
                <a:sym typeface="Roboto"/>
              </a:rPr>
              <a:t>Revanth Vallamsetty      </a:t>
            </a:r>
            <a:fld id="{00000000-1234-1234-1234-123412341234}" type="slidenum">
              <a:rPr lang="en" sz="1000">
                <a:solidFill>
                  <a:srgbClr val="FFFFFF"/>
                </a:solidFill>
                <a:latin typeface="Roboto"/>
                <a:ea typeface="Roboto"/>
                <a:cs typeface="Roboto"/>
                <a:sym typeface="Roboto"/>
              </a:rPr>
              <a:t>‹#›</a:t>
            </a:fld>
            <a:endParaRPr sz="1000">
              <a:solidFill>
                <a:srgbClr val="FFFFFF"/>
              </a:solidFill>
              <a:latin typeface="Roboto"/>
              <a:ea typeface="Roboto"/>
              <a:cs typeface="Roboto"/>
              <a:sym typeface="Roboto"/>
            </a:endParaRPr>
          </a:p>
        </p:txBody>
      </p:sp>
      <p:sp>
        <p:nvSpPr>
          <p:cNvPr id="180" name="Google Shape;180;p24"/>
          <p:cNvSpPr txBox="1"/>
          <p:nvPr>
            <p:ph type="title"/>
          </p:nvPr>
        </p:nvSpPr>
        <p:spPr>
          <a:xfrm>
            <a:off x="311700" y="2267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Future Scope</a:t>
            </a:r>
            <a:endParaRPr/>
          </a:p>
        </p:txBody>
      </p:sp>
      <p:sp>
        <p:nvSpPr>
          <p:cNvPr id="181" name="Google Shape;181;p24"/>
          <p:cNvSpPr txBox="1"/>
          <p:nvPr>
            <p:ph idx="1" type="body"/>
          </p:nvPr>
        </p:nvSpPr>
        <p:spPr>
          <a:xfrm>
            <a:off x="311700" y="3021450"/>
            <a:ext cx="8520600" cy="1639500"/>
          </a:xfrm>
          <a:prstGeom prst="rect">
            <a:avLst/>
          </a:prstGeom>
        </p:spPr>
        <p:txBody>
          <a:bodyPr anchorCtr="0" anchor="t" bIns="91425" lIns="91425" spcFirstLastPara="1" rIns="91425" wrap="square" tIns="91425">
            <a:noAutofit/>
          </a:bodyPr>
          <a:lstStyle/>
          <a:p>
            <a:pPr indent="-342900" lvl="0" marL="457200" marR="88900" rtl="0" algn="l">
              <a:lnSpc>
                <a:spcPct val="107000"/>
              </a:lnSpc>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Adding </a:t>
            </a:r>
            <a:r>
              <a:rPr lang="en">
                <a:solidFill>
                  <a:srgbClr val="000000"/>
                </a:solidFill>
                <a:highlight>
                  <a:srgbClr val="FFFFFF"/>
                </a:highlight>
                <a:latin typeface="Times New Roman"/>
                <a:ea typeface="Times New Roman"/>
                <a:cs typeface="Times New Roman"/>
                <a:sym typeface="Times New Roman"/>
              </a:rPr>
              <a:t>a video/ audio call to the professor.</a:t>
            </a:r>
            <a:endParaRPr>
              <a:solidFill>
                <a:srgbClr val="000000"/>
              </a:solidFill>
              <a:highlight>
                <a:srgbClr val="FFFFFF"/>
              </a:highlight>
              <a:latin typeface="Times New Roman"/>
              <a:ea typeface="Times New Roman"/>
              <a:cs typeface="Times New Roman"/>
              <a:sym typeface="Times New Roman"/>
            </a:endParaRPr>
          </a:p>
          <a:p>
            <a:pPr indent="-342900" lvl="0" marL="457200" marR="88900" rtl="0" algn="l">
              <a:lnSpc>
                <a:spcPct val="107000"/>
              </a:lnSpc>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Sending application alerts  to mobile. </a:t>
            </a:r>
            <a:endParaRPr>
              <a:solidFill>
                <a:srgbClr val="000000"/>
              </a:solidFill>
              <a:highlight>
                <a:srgbClr val="FFFFFF"/>
              </a:highlight>
              <a:latin typeface="Times New Roman"/>
              <a:ea typeface="Times New Roman"/>
              <a:cs typeface="Times New Roman"/>
              <a:sym typeface="Times New Roman"/>
            </a:endParaRPr>
          </a:p>
          <a:p>
            <a:pPr indent="0" lvl="0" marL="457200" marR="88900" rtl="0" algn="l">
              <a:lnSpc>
                <a:spcPct val="107000"/>
              </a:lnSpc>
              <a:spcBef>
                <a:spcPts val="800"/>
              </a:spcBef>
              <a:spcAft>
                <a:spcPts val="800"/>
              </a:spcAft>
              <a:buNone/>
            </a:pPr>
            <a:r>
              <a:t/>
            </a:r>
            <a:endParaRPr>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 Guide</a:t>
            </a:r>
            <a:endParaRPr/>
          </a:p>
        </p:txBody>
      </p:sp>
      <p:sp>
        <p:nvSpPr>
          <p:cNvPr id="187" name="Google Shape;187;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72B4D"/>
              </a:buClr>
              <a:buSzPts val="1400"/>
              <a:buFont typeface="Arial"/>
              <a:buChar char="●"/>
            </a:pPr>
            <a:r>
              <a:rPr lang="en" sz="1400">
                <a:solidFill>
                  <a:srgbClr val="172B4D"/>
                </a:solidFill>
                <a:highlight>
                  <a:srgbClr val="FFFFFF"/>
                </a:highlight>
                <a:latin typeface="Arial"/>
                <a:ea typeface="Arial"/>
                <a:cs typeface="Arial"/>
                <a:sym typeface="Arial"/>
              </a:rPr>
              <a:t>Download and install Microsoft visual studio. Refer the below link:</a:t>
            </a:r>
            <a:endParaRPr sz="1400">
              <a:solidFill>
                <a:srgbClr val="172B4D"/>
              </a:solidFill>
              <a:highlight>
                <a:srgbClr val="FFFFFF"/>
              </a:highlight>
              <a:latin typeface="Arial"/>
              <a:ea typeface="Arial"/>
              <a:cs typeface="Arial"/>
              <a:sym typeface="Arial"/>
            </a:endParaRPr>
          </a:p>
          <a:p>
            <a:pPr indent="0" lvl="0" marL="457200" rtl="0" algn="l">
              <a:spcBef>
                <a:spcPts val="0"/>
              </a:spcBef>
              <a:spcAft>
                <a:spcPts val="0"/>
              </a:spcAft>
              <a:buClr>
                <a:srgbClr val="000000"/>
              </a:buClr>
              <a:buSzPts val="1100"/>
              <a:buFont typeface="Arial"/>
              <a:buNone/>
            </a:pPr>
            <a:r>
              <a:rPr lang="en" sz="1400" u="sng">
                <a:solidFill>
                  <a:srgbClr val="1155CC"/>
                </a:solidFill>
                <a:highlight>
                  <a:srgbClr val="FFFFFF"/>
                </a:highlight>
                <a:latin typeface="Arial"/>
                <a:ea typeface="Arial"/>
                <a:cs typeface="Arial"/>
                <a:sym typeface="Arial"/>
                <a:hlinkClick r:id="rId3"/>
              </a:rPr>
              <a:t>https://docs.microsoft.com/en-us/visualstudio/install/install-visual-studio?view=vs-2017</a:t>
            </a:r>
            <a:endParaRPr sz="1400">
              <a:solidFill>
                <a:srgbClr val="172B4D"/>
              </a:solidFill>
              <a:highlight>
                <a:srgbClr val="FFFFFF"/>
              </a:highlight>
              <a:latin typeface="Arial"/>
              <a:ea typeface="Arial"/>
              <a:cs typeface="Arial"/>
              <a:sym typeface="Arial"/>
            </a:endParaRPr>
          </a:p>
          <a:p>
            <a:pPr indent="-317500" lvl="0" marL="457200" rtl="0" algn="l">
              <a:spcBef>
                <a:spcPts val="0"/>
              </a:spcBef>
              <a:spcAft>
                <a:spcPts val="0"/>
              </a:spcAft>
              <a:buClr>
                <a:srgbClr val="172B4D"/>
              </a:buClr>
              <a:buSzPts val="1400"/>
              <a:buFont typeface="Arial"/>
              <a:buChar char="●"/>
            </a:pPr>
            <a:r>
              <a:rPr lang="en" sz="1400">
                <a:solidFill>
                  <a:srgbClr val="172B4D"/>
                </a:solidFill>
                <a:highlight>
                  <a:srgbClr val="FFFFFF"/>
                </a:highlight>
                <a:latin typeface="Arial"/>
                <a:ea typeface="Arial"/>
                <a:cs typeface="Arial"/>
                <a:sym typeface="Arial"/>
              </a:rPr>
              <a:t>Download and install Microsoft SQL server 2017 professional with ssms/management studio . Refer the below link:</a:t>
            </a:r>
            <a:endParaRPr sz="1400">
              <a:solidFill>
                <a:srgbClr val="172B4D"/>
              </a:solidFill>
              <a:highlight>
                <a:srgbClr val="FFFFFF"/>
              </a:highlight>
              <a:latin typeface="Arial"/>
              <a:ea typeface="Arial"/>
              <a:cs typeface="Arial"/>
              <a:sym typeface="Arial"/>
            </a:endParaRPr>
          </a:p>
          <a:p>
            <a:pPr indent="0" lvl="0" marL="457200" rtl="0" algn="l">
              <a:spcBef>
                <a:spcPts val="0"/>
              </a:spcBef>
              <a:spcAft>
                <a:spcPts val="0"/>
              </a:spcAft>
              <a:buClr>
                <a:srgbClr val="000000"/>
              </a:buClr>
              <a:buSzPts val="1100"/>
              <a:buFont typeface="Arial"/>
              <a:buNone/>
            </a:pPr>
            <a:r>
              <a:rPr lang="en" sz="1400" u="sng">
                <a:solidFill>
                  <a:srgbClr val="1155CC"/>
                </a:solidFill>
                <a:highlight>
                  <a:srgbClr val="FFFFFF"/>
                </a:highlight>
                <a:latin typeface="Arial"/>
                <a:ea typeface="Arial"/>
                <a:cs typeface="Arial"/>
                <a:sym typeface="Arial"/>
                <a:hlinkClick r:id="rId4"/>
              </a:rPr>
              <a:t>https://www.microsoft.com/en-us/sql-server/sql-server-download</a:t>
            </a:r>
            <a:endParaRPr sz="1400">
              <a:solidFill>
                <a:srgbClr val="FF0000"/>
              </a:solidFill>
              <a:highlight>
                <a:srgbClr val="FFFFFF"/>
              </a:highlight>
              <a:latin typeface="Arial"/>
              <a:ea typeface="Arial"/>
              <a:cs typeface="Arial"/>
              <a:sym typeface="Arial"/>
            </a:endParaRPr>
          </a:p>
          <a:p>
            <a:pPr indent="-317500" lvl="0" marL="457200" rtl="0" algn="l">
              <a:spcBef>
                <a:spcPts val="0"/>
              </a:spcBef>
              <a:spcAft>
                <a:spcPts val="0"/>
              </a:spcAft>
              <a:buClr>
                <a:srgbClr val="172B4D"/>
              </a:buClr>
              <a:buSzPts val="1400"/>
              <a:buFont typeface="Arial"/>
              <a:buChar char="●"/>
            </a:pPr>
            <a:r>
              <a:rPr lang="en" sz="1400">
                <a:solidFill>
                  <a:srgbClr val="172B4D"/>
                </a:solidFill>
                <a:highlight>
                  <a:srgbClr val="FFFFFF"/>
                </a:highlight>
                <a:latin typeface="Arial"/>
                <a:ea typeface="Arial"/>
                <a:cs typeface="Arial"/>
                <a:sym typeface="Arial"/>
              </a:rPr>
              <a:t>Register the sample on the app registration portal.</a:t>
            </a:r>
            <a:endParaRPr sz="1400">
              <a:solidFill>
                <a:srgbClr val="172B4D"/>
              </a:solidFill>
              <a:highlight>
                <a:srgbClr val="FFFFFF"/>
              </a:highlight>
              <a:latin typeface="Arial"/>
              <a:ea typeface="Arial"/>
              <a:cs typeface="Arial"/>
              <a:sym typeface="Arial"/>
            </a:endParaRPr>
          </a:p>
          <a:p>
            <a:pPr indent="-317500" lvl="0" marL="457200" rtl="0" algn="l">
              <a:spcBef>
                <a:spcPts val="0"/>
              </a:spcBef>
              <a:spcAft>
                <a:spcPts val="0"/>
              </a:spcAft>
              <a:buClr>
                <a:srgbClr val="172B4D"/>
              </a:buClr>
              <a:buSzPts val="1400"/>
              <a:buFont typeface="Arial"/>
              <a:buChar char="●"/>
            </a:pPr>
            <a:r>
              <a:rPr lang="en" sz="1400">
                <a:solidFill>
                  <a:srgbClr val="172B4D"/>
                </a:solidFill>
                <a:highlight>
                  <a:srgbClr val="FFFFFF"/>
                </a:highlight>
                <a:latin typeface="Arial"/>
                <a:ea typeface="Arial"/>
                <a:cs typeface="Arial"/>
                <a:sym typeface="Arial"/>
              </a:rPr>
              <a:t>Create a new app at apps.dev.microsoft.com, or follow these detailed steps. Make sure to Copy down the Application ID assigned to your app, you'll need it soon.</a:t>
            </a:r>
            <a:endParaRPr sz="1400">
              <a:solidFill>
                <a:srgbClr val="172B4D"/>
              </a:solidFill>
              <a:highlight>
                <a:srgbClr val="FFFFFF"/>
              </a:highlight>
              <a:latin typeface="Arial"/>
              <a:ea typeface="Arial"/>
              <a:cs typeface="Arial"/>
              <a:sym typeface="Arial"/>
            </a:endParaRPr>
          </a:p>
          <a:p>
            <a:pPr indent="-317500" lvl="0" marL="457200" rtl="0" algn="l">
              <a:spcBef>
                <a:spcPts val="0"/>
              </a:spcBef>
              <a:spcAft>
                <a:spcPts val="0"/>
              </a:spcAft>
              <a:buClr>
                <a:srgbClr val="172B4D"/>
              </a:buClr>
              <a:buSzPts val="1400"/>
              <a:buFont typeface="Arial"/>
              <a:buChar char="●"/>
            </a:pPr>
            <a:r>
              <a:rPr lang="en" sz="1400">
                <a:solidFill>
                  <a:srgbClr val="172B4D"/>
                </a:solidFill>
                <a:highlight>
                  <a:srgbClr val="FFFFFF"/>
                </a:highlight>
                <a:latin typeface="Arial"/>
                <a:ea typeface="Arial"/>
                <a:cs typeface="Arial"/>
                <a:sym typeface="Arial"/>
              </a:rPr>
              <a:t>Add the Web platform for your app.</a:t>
            </a:r>
            <a:endParaRPr sz="1400">
              <a:solidFill>
                <a:srgbClr val="172B4D"/>
              </a:solidFill>
              <a:highlight>
                <a:srgbClr val="FFFFFF"/>
              </a:highlight>
              <a:latin typeface="Arial"/>
              <a:ea typeface="Arial"/>
              <a:cs typeface="Arial"/>
              <a:sym typeface="Arial"/>
            </a:endParaRPr>
          </a:p>
          <a:p>
            <a:pPr indent="-317500" lvl="0" marL="457200" rtl="0" algn="l">
              <a:spcBef>
                <a:spcPts val="0"/>
              </a:spcBef>
              <a:spcAft>
                <a:spcPts val="0"/>
              </a:spcAft>
              <a:buClr>
                <a:srgbClr val="172B4D"/>
              </a:buClr>
              <a:buSzPts val="1400"/>
              <a:buFont typeface="Arial"/>
              <a:buChar char="●"/>
            </a:pPr>
            <a:r>
              <a:rPr lang="en" sz="1400">
                <a:solidFill>
                  <a:srgbClr val="172B4D"/>
                </a:solidFill>
                <a:highlight>
                  <a:srgbClr val="FFFFFF"/>
                </a:highlight>
                <a:latin typeface="Arial"/>
                <a:ea typeface="Arial"/>
                <a:cs typeface="Arial"/>
                <a:sym typeface="Arial"/>
              </a:rPr>
              <a:t>Enter the correct Redirect URI. The redirect uri indicates to Azure AD where authentication responses should be directed - the default is </a:t>
            </a:r>
            <a:r>
              <a:rPr lang="en" sz="1400" u="sng">
                <a:solidFill>
                  <a:srgbClr val="1155CC"/>
                </a:solidFill>
                <a:highlight>
                  <a:srgbClr val="FFFFFF"/>
                </a:highlight>
                <a:latin typeface="Arial"/>
                <a:ea typeface="Arial"/>
                <a:cs typeface="Arial"/>
                <a:sym typeface="Arial"/>
                <a:hlinkClick r:id="rId5"/>
              </a:rPr>
              <a:t>https://localhost:4279/</a:t>
            </a:r>
            <a:r>
              <a:rPr lang="en" sz="1400">
                <a:solidFill>
                  <a:srgbClr val="172B4D"/>
                </a:solidFill>
                <a:highlight>
                  <a:srgbClr val="FFFFFF"/>
                </a:highlight>
                <a:latin typeface="Arial"/>
                <a:ea typeface="Arial"/>
                <a:cs typeface="Arial"/>
                <a:sym typeface="Arial"/>
              </a:rPr>
              <a:t>.</a:t>
            </a:r>
            <a:endParaRPr sz="1400">
              <a:solidFill>
                <a:srgbClr val="172B4D"/>
              </a:solidFill>
              <a:highlight>
                <a:srgbClr val="FFFFFF"/>
              </a:highlight>
              <a:latin typeface="Arial"/>
              <a:ea typeface="Arial"/>
              <a:cs typeface="Arial"/>
              <a:sym typeface="Arial"/>
            </a:endParaRPr>
          </a:p>
          <a:p>
            <a:pPr indent="-317500" lvl="0" marL="457200" rtl="0" algn="l">
              <a:spcBef>
                <a:spcPts val="0"/>
              </a:spcBef>
              <a:spcAft>
                <a:spcPts val="0"/>
              </a:spcAft>
              <a:buClr>
                <a:srgbClr val="172B4D"/>
              </a:buClr>
              <a:buSzPts val="1400"/>
              <a:buFont typeface="Arial"/>
              <a:buChar char="●"/>
            </a:pPr>
            <a:r>
              <a:rPr lang="en" sz="1400">
                <a:solidFill>
                  <a:srgbClr val="172B4D"/>
                </a:solidFill>
                <a:highlight>
                  <a:srgbClr val="FFFFFF"/>
                </a:highlight>
                <a:latin typeface="Arial"/>
                <a:ea typeface="Arial"/>
                <a:cs typeface="Arial"/>
                <a:sym typeface="Arial"/>
              </a:rPr>
              <a:t>Add a new application secret via the "Generate new password", and save the result in a temporary location - you'll need it in the next step.</a:t>
            </a:r>
            <a:endParaRPr sz="1400"/>
          </a:p>
        </p:txBody>
      </p:sp>
      <p:sp>
        <p:nvSpPr>
          <p:cNvPr id="188" name="Google Shape;188;p25"/>
          <p:cNvSpPr txBox="1"/>
          <p:nvPr/>
        </p:nvSpPr>
        <p:spPr>
          <a:xfrm>
            <a:off x="6897533" y="4445950"/>
            <a:ext cx="20091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FFFFFF"/>
                </a:solidFill>
                <a:latin typeface="Roboto"/>
                <a:ea typeface="Roboto"/>
                <a:cs typeface="Roboto"/>
                <a:sym typeface="Roboto"/>
              </a:rPr>
              <a:t>Revanth Vallamsetty      </a:t>
            </a:r>
            <a:fld id="{00000000-1234-1234-1234-123412341234}" type="slidenum">
              <a:rPr lang="en" sz="1000">
                <a:solidFill>
                  <a:srgbClr val="FFFFFF"/>
                </a:solidFill>
                <a:latin typeface="Roboto"/>
                <a:ea typeface="Roboto"/>
                <a:cs typeface="Roboto"/>
                <a:sym typeface="Roboto"/>
              </a:rPr>
              <a:t>‹#›</a:t>
            </a:fld>
            <a:endParaRPr sz="10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Execution Guide</a:t>
            </a:r>
            <a:endParaRPr/>
          </a:p>
        </p:txBody>
      </p:sp>
      <p:sp>
        <p:nvSpPr>
          <p:cNvPr id="194" name="Google Shape;194;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172B4D"/>
              </a:solidFill>
              <a:highlight>
                <a:srgbClr val="FFFFFF"/>
              </a:highlight>
              <a:latin typeface="Arial"/>
              <a:ea typeface="Arial"/>
              <a:cs typeface="Arial"/>
              <a:sym typeface="Arial"/>
            </a:endParaRPr>
          </a:p>
          <a:p>
            <a:pPr indent="-317500" lvl="0" marL="457200" rtl="0" algn="l">
              <a:spcBef>
                <a:spcPts val="0"/>
              </a:spcBef>
              <a:spcAft>
                <a:spcPts val="0"/>
              </a:spcAft>
              <a:buClr>
                <a:srgbClr val="172B4D"/>
              </a:buClr>
              <a:buSzPts val="1400"/>
              <a:buFont typeface="Arial"/>
              <a:buChar char="●"/>
            </a:pPr>
            <a:r>
              <a:rPr lang="en" sz="1400">
                <a:solidFill>
                  <a:srgbClr val="172B4D"/>
                </a:solidFill>
                <a:highlight>
                  <a:srgbClr val="FFFFFF"/>
                </a:highlight>
                <a:latin typeface="Arial"/>
                <a:ea typeface="Arial"/>
                <a:cs typeface="Arial"/>
                <a:sym typeface="Arial"/>
              </a:rPr>
              <a:t>To get the working files into a local computer, clone the repository.</a:t>
            </a:r>
            <a:endParaRPr sz="1400">
              <a:solidFill>
                <a:srgbClr val="172B4D"/>
              </a:solidFill>
              <a:highlight>
                <a:srgbClr val="FFFFFF"/>
              </a:highlight>
              <a:latin typeface="Arial"/>
              <a:ea typeface="Arial"/>
              <a:cs typeface="Arial"/>
              <a:sym typeface="Arial"/>
            </a:endParaRPr>
          </a:p>
          <a:p>
            <a:pPr indent="0" lvl="0" marL="0" rtl="0" algn="l">
              <a:spcBef>
                <a:spcPts val="0"/>
              </a:spcBef>
              <a:spcAft>
                <a:spcPts val="0"/>
              </a:spcAft>
              <a:buNone/>
            </a:pPr>
            <a:r>
              <a:rPr b="1" lang="en" sz="1400">
                <a:solidFill>
                  <a:srgbClr val="172B4D"/>
                </a:solidFill>
                <a:highlight>
                  <a:srgbClr val="FFFFFF"/>
                </a:highlight>
                <a:latin typeface="Arial"/>
                <a:ea typeface="Arial"/>
                <a:cs typeface="Arial"/>
                <a:sym typeface="Arial"/>
              </a:rPr>
              <a:t>           Repository link:</a:t>
            </a:r>
            <a:r>
              <a:rPr b="1" lang="en" sz="1400">
                <a:solidFill>
                  <a:srgbClr val="172B4D"/>
                </a:solidFill>
                <a:highlight>
                  <a:srgbClr val="FFFFFF"/>
                </a:highlight>
                <a:uFill>
                  <a:noFill/>
                </a:uFill>
                <a:latin typeface="Arial"/>
                <a:ea typeface="Arial"/>
                <a:cs typeface="Arial"/>
                <a:sym typeface="Arial"/>
                <a:hlinkClick r:id="rId3"/>
              </a:rPr>
              <a:t> </a:t>
            </a:r>
            <a:r>
              <a:rPr lang="en" sz="1400" u="sng">
                <a:solidFill>
                  <a:srgbClr val="1155CC"/>
                </a:solidFill>
                <a:highlight>
                  <a:srgbClr val="FFFFFF"/>
                </a:highlight>
                <a:latin typeface="Arial"/>
                <a:ea typeface="Arial"/>
                <a:cs typeface="Arial"/>
                <a:sym typeface="Arial"/>
                <a:hlinkClick r:id="rId4"/>
              </a:rPr>
              <a:t>https://github.com/RevanthVallamsetty/GDPOfficeHours</a:t>
            </a:r>
            <a:r>
              <a:rPr lang="en" sz="1400">
                <a:solidFill>
                  <a:srgbClr val="172B4D"/>
                </a:solidFill>
                <a:highlight>
                  <a:srgbClr val="FFFFFF"/>
                </a:highlight>
                <a:latin typeface="Arial"/>
                <a:ea typeface="Arial"/>
                <a:cs typeface="Arial"/>
                <a:sym typeface="Arial"/>
              </a:rPr>
              <a:t> </a:t>
            </a:r>
            <a:endParaRPr sz="1400">
              <a:solidFill>
                <a:srgbClr val="172B4D"/>
              </a:solidFill>
              <a:highlight>
                <a:srgbClr val="FFFFFF"/>
              </a:highlight>
              <a:latin typeface="Arial"/>
              <a:ea typeface="Arial"/>
              <a:cs typeface="Arial"/>
              <a:sym typeface="Arial"/>
            </a:endParaRPr>
          </a:p>
          <a:p>
            <a:pPr indent="-317500" lvl="0" marL="457200" rtl="0" algn="l">
              <a:spcBef>
                <a:spcPts val="0"/>
              </a:spcBef>
              <a:spcAft>
                <a:spcPts val="0"/>
              </a:spcAft>
              <a:buClr>
                <a:srgbClr val="172B4D"/>
              </a:buClr>
              <a:buSzPts val="1400"/>
              <a:buFont typeface="Arial"/>
              <a:buChar char="●"/>
            </a:pPr>
            <a:r>
              <a:rPr b="1" lang="en" sz="1400">
                <a:solidFill>
                  <a:srgbClr val="172B4D"/>
                </a:solidFill>
                <a:highlight>
                  <a:srgbClr val="FFFFFF"/>
                </a:highlight>
                <a:latin typeface="Arial"/>
                <a:ea typeface="Arial"/>
                <a:cs typeface="Arial"/>
                <a:sym typeface="Arial"/>
              </a:rPr>
              <a:t> </a:t>
            </a:r>
            <a:r>
              <a:rPr lang="en" sz="1400">
                <a:solidFill>
                  <a:srgbClr val="172B4D"/>
                </a:solidFill>
                <a:highlight>
                  <a:srgbClr val="FFFFFF"/>
                </a:highlight>
                <a:latin typeface="Arial"/>
                <a:ea typeface="Arial"/>
                <a:cs typeface="Arial"/>
                <a:sym typeface="Arial"/>
              </a:rPr>
              <a:t>Click the officehours.sln file in visual studio and right click on the project and click on build.</a:t>
            </a:r>
            <a:endParaRPr sz="1400">
              <a:solidFill>
                <a:srgbClr val="172B4D"/>
              </a:solidFill>
              <a:highlight>
                <a:srgbClr val="FFFFFF"/>
              </a:highlight>
              <a:latin typeface="Arial"/>
              <a:ea typeface="Arial"/>
              <a:cs typeface="Arial"/>
              <a:sym typeface="Arial"/>
            </a:endParaRPr>
          </a:p>
          <a:p>
            <a:pPr indent="-317500" lvl="0" marL="457200" rtl="0" algn="l">
              <a:spcBef>
                <a:spcPts val="0"/>
              </a:spcBef>
              <a:spcAft>
                <a:spcPts val="0"/>
              </a:spcAft>
              <a:buClr>
                <a:srgbClr val="172B4D"/>
              </a:buClr>
              <a:buSzPts val="1400"/>
              <a:buFont typeface="Arial"/>
              <a:buChar char="●"/>
            </a:pPr>
            <a:r>
              <a:rPr lang="en" sz="1400">
                <a:solidFill>
                  <a:srgbClr val="172B4D"/>
                </a:solidFill>
                <a:highlight>
                  <a:srgbClr val="FFFFFF"/>
                </a:highlight>
                <a:latin typeface="Arial"/>
                <a:ea typeface="Arial"/>
                <a:cs typeface="Arial"/>
                <a:sym typeface="Arial"/>
              </a:rPr>
              <a:t> </a:t>
            </a:r>
            <a:r>
              <a:rPr lang="en" sz="1400">
                <a:solidFill>
                  <a:srgbClr val="172B4D"/>
                </a:solidFill>
                <a:highlight>
                  <a:srgbClr val="FFFFFF"/>
                </a:highlight>
                <a:latin typeface="Arial"/>
                <a:ea typeface="Arial"/>
                <a:cs typeface="Arial"/>
                <a:sym typeface="Arial"/>
              </a:rPr>
              <a:t>Open the Package manager console present in tools and run below command in console:</a:t>
            </a:r>
            <a:br>
              <a:rPr lang="en" sz="1400">
                <a:solidFill>
                  <a:srgbClr val="172B4D"/>
                </a:solidFill>
                <a:highlight>
                  <a:srgbClr val="FFFFFF"/>
                </a:highlight>
                <a:latin typeface="Arial"/>
                <a:ea typeface="Arial"/>
                <a:cs typeface="Arial"/>
                <a:sym typeface="Arial"/>
              </a:rPr>
            </a:br>
            <a:r>
              <a:rPr lang="en" sz="1400">
                <a:solidFill>
                  <a:srgbClr val="172B4D"/>
                </a:solidFill>
                <a:highlight>
                  <a:srgbClr val="FFFFFF"/>
                </a:highlight>
                <a:latin typeface="Arial"/>
                <a:ea typeface="Arial"/>
                <a:cs typeface="Arial"/>
                <a:sym typeface="Arial"/>
              </a:rPr>
              <a:t>              nuget restore OfficeHours.sln.    </a:t>
            </a:r>
            <a:endParaRPr sz="1400">
              <a:solidFill>
                <a:srgbClr val="172B4D"/>
              </a:solidFill>
              <a:highlight>
                <a:srgbClr val="FFFFFF"/>
              </a:highlight>
              <a:latin typeface="Arial"/>
              <a:ea typeface="Arial"/>
              <a:cs typeface="Arial"/>
              <a:sym typeface="Arial"/>
            </a:endParaRPr>
          </a:p>
          <a:p>
            <a:pPr indent="-317500" lvl="0" marL="457200" rtl="0" algn="l">
              <a:spcBef>
                <a:spcPts val="0"/>
              </a:spcBef>
              <a:spcAft>
                <a:spcPts val="0"/>
              </a:spcAft>
              <a:buClr>
                <a:srgbClr val="172B4D"/>
              </a:buClr>
              <a:buSzPts val="1400"/>
              <a:buFont typeface="Arial"/>
              <a:buChar char="●"/>
            </a:pPr>
            <a:r>
              <a:rPr lang="en" sz="1400">
                <a:solidFill>
                  <a:srgbClr val="172B4D"/>
                </a:solidFill>
                <a:highlight>
                  <a:srgbClr val="FFFFFF"/>
                </a:highlight>
                <a:latin typeface="Arial"/>
                <a:ea typeface="Arial"/>
                <a:cs typeface="Arial"/>
                <a:sym typeface="Arial"/>
              </a:rPr>
              <a:t>  Create a Database in SQL server and change the connection string in the Web.config file in  the project. Then open the SQL server object explorer and connect to the database you created on the local machine before     </a:t>
            </a:r>
            <a:endParaRPr sz="1400">
              <a:solidFill>
                <a:srgbClr val="172B4D"/>
              </a:solidFill>
              <a:highlight>
                <a:srgbClr val="FFFFFF"/>
              </a:highlight>
              <a:latin typeface="Arial"/>
              <a:ea typeface="Arial"/>
              <a:cs typeface="Arial"/>
              <a:sym typeface="Arial"/>
            </a:endParaRPr>
          </a:p>
          <a:p>
            <a:pPr indent="-317500" lvl="0" marL="457200" rtl="0" algn="l">
              <a:spcBef>
                <a:spcPts val="0"/>
              </a:spcBef>
              <a:spcAft>
                <a:spcPts val="0"/>
              </a:spcAft>
              <a:buClr>
                <a:srgbClr val="172B4D"/>
              </a:buClr>
              <a:buSzPts val="1400"/>
              <a:buFont typeface="Arial"/>
              <a:buChar char="●"/>
            </a:pPr>
            <a:r>
              <a:rPr lang="en" sz="1400">
                <a:solidFill>
                  <a:srgbClr val="172B4D"/>
                </a:solidFill>
                <a:highlight>
                  <a:srgbClr val="FFFFFF"/>
                </a:highlight>
                <a:latin typeface="Arial"/>
                <a:ea typeface="Arial"/>
                <a:cs typeface="Arial"/>
                <a:sym typeface="Arial"/>
              </a:rPr>
              <a:t>   .In the web.config file , Find the app key ida:ClientSecret and replace the value with the application secret you saved while installation/registering app in portal..        </a:t>
            </a:r>
            <a:endParaRPr sz="1400">
              <a:solidFill>
                <a:srgbClr val="172B4D"/>
              </a:solidFill>
              <a:highlight>
                <a:srgbClr val="FFFFFF"/>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sz="1400">
                <a:solidFill>
                  <a:srgbClr val="172B4D"/>
                </a:solidFill>
                <a:highlight>
                  <a:srgbClr val="FFFFFF"/>
                </a:highlight>
                <a:latin typeface="Arial"/>
                <a:ea typeface="Arial"/>
                <a:cs typeface="Arial"/>
                <a:sym typeface="Arial"/>
              </a:rPr>
              <a:t>     Then run the application by clicking on the button on the top menu bar labelled IIS express.This runs the app in the local IIS server. App will listen on </a:t>
            </a:r>
            <a:r>
              <a:rPr lang="en" sz="1400" u="sng">
                <a:solidFill>
                  <a:srgbClr val="1155CC"/>
                </a:solidFill>
                <a:highlight>
                  <a:srgbClr val="FFFFFF"/>
                </a:highlight>
                <a:latin typeface="Arial"/>
                <a:ea typeface="Arial"/>
                <a:cs typeface="Arial"/>
                <a:sym typeface="Arial"/>
                <a:hlinkClick r:id="rId5"/>
              </a:rPr>
              <a:t>http://localhost:4279</a:t>
            </a:r>
            <a:r>
              <a:rPr lang="en" sz="1400">
                <a:solidFill>
                  <a:srgbClr val="172B4D"/>
                </a:solidFill>
                <a:highlight>
                  <a:srgbClr val="FFFFFF"/>
                </a:highlight>
                <a:latin typeface="Arial"/>
                <a:ea typeface="Arial"/>
                <a:cs typeface="Arial"/>
                <a:sym typeface="Arial"/>
              </a:rPr>
              <a:t> </a:t>
            </a:r>
            <a:endParaRPr sz="1400">
              <a:solidFill>
                <a:srgbClr val="172B4D"/>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050">
              <a:solidFill>
                <a:srgbClr val="172B4D"/>
              </a:solidFill>
              <a:highlight>
                <a:srgbClr val="FFFFFF"/>
              </a:highlight>
              <a:latin typeface="Arial"/>
              <a:ea typeface="Arial"/>
              <a:cs typeface="Arial"/>
              <a:sym typeface="Arial"/>
            </a:endParaRPr>
          </a:p>
        </p:txBody>
      </p:sp>
      <p:sp>
        <p:nvSpPr>
          <p:cNvPr id="195" name="Google Shape;195;p26"/>
          <p:cNvSpPr txBox="1"/>
          <p:nvPr/>
        </p:nvSpPr>
        <p:spPr>
          <a:xfrm>
            <a:off x="6897533" y="4445950"/>
            <a:ext cx="20091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FFFFFF"/>
                </a:solidFill>
                <a:latin typeface="Roboto"/>
                <a:ea typeface="Roboto"/>
                <a:cs typeface="Roboto"/>
                <a:sym typeface="Roboto"/>
              </a:rPr>
              <a:t>Revanth Vallamsetty      </a:t>
            </a:r>
            <a:fld id="{00000000-1234-1234-1234-123412341234}" type="slidenum">
              <a:rPr lang="en" sz="1000">
                <a:solidFill>
                  <a:srgbClr val="FFFFFF"/>
                </a:solidFill>
                <a:latin typeface="Roboto"/>
                <a:ea typeface="Roboto"/>
                <a:cs typeface="Roboto"/>
                <a:sym typeface="Roboto"/>
              </a:rPr>
              <a:t>‹#›</a:t>
            </a:fld>
            <a:endParaRPr sz="1000">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01" name="Google Shape;201;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Eases professor tiring work</a:t>
            </a:r>
            <a:endParaRPr/>
          </a:p>
          <a:p>
            <a:pPr indent="-342900" lvl="0" marL="457200" rtl="0" algn="l">
              <a:spcBef>
                <a:spcPts val="0"/>
              </a:spcBef>
              <a:spcAft>
                <a:spcPts val="0"/>
              </a:spcAft>
              <a:buSzPts val="1800"/>
              <a:buChar char="●"/>
            </a:pPr>
            <a:r>
              <a:rPr lang="en"/>
              <a:t>It provides better communication channel </a:t>
            </a:r>
            <a:endParaRPr/>
          </a:p>
          <a:p>
            <a:pPr indent="-342900" lvl="0" marL="457200" rtl="0" algn="l">
              <a:spcBef>
                <a:spcPts val="0"/>
              </a:spcBef>
              <a:spcAft>
                <a:spcPts val="0"/>
              </a:spcAft>
              <a:buSzPts val="1800"/>
              <a:buChar char="●"/>
            </a:pPr>
            <a:r>
              <a:rPr lang="en"/>
              <a:t>Good security for the applications</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2" name="Google Shape;202;p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3" name="Google Shape;203;p27"/>
          <p:cNvSpPr txBox="1"/>
          <p:nvPr/>
        </p:nvSpPr>
        <p:spPr>
          <a:xfrm>
            <a:off x="6910358" y="4651200"/>
            <a:ext cx="20091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Revanth Vallamsetty</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8"/>
          <p:cNvSpPr txBox="1"/>
          <p:nvPr/>
        </p:nvSpPr>
        <p:spPr>
          <a:xfrm>
            <a:off x="847500" y="599100"/>
            <a:ext cx="36093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txBox="1"/>
          <p:nvPr/>
        </p:nvSpPr>
        <p:spPr>
          <a:xfrm>
            <a:off x="686738" y="28050"/>
            <a:ext cx="3609300" cy="71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Our Client: </a:t>
            </a:r>
            <a:br>
              <a:rPr lang="en" sz="2400"/>
            </a:br>
            <a:r>
              <a:rPr b="1" lang="en" sz="2400">
                <a:solidFill>
                  <a:srgbClr val="006747"/>
                </a:solidFill>
                <a:latin typeface="Verdana"/>
                <a:ea typeface="Verdana"/>
                <a:cs typeface="Verdana"/>
                <a:sym typeface="Verdana"/>
              </a:rPr>
              <a:t>Patrick Immel</a:t>
            </a:r>
            <a:endParaRPr sz="2400"/>
          </a:p>
        </p:txBody>
      </p:sp>
      <p:sp>
        <p:nvSpPr>
          <p:cNvPr id="211" name="Google Shape;211;p28"/>
          <p:cNvSpPr txBox="1"/>
          <p:nvPr/>
        </p:nvSpPr>
        <p:spPr>
          <a:xfrm>
            <a:off x="4851250" y="20700"/>
            <a:ext cx="37845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Our Advisor: </a:t>
            </a:r>
            <a:br>
              <a:rPr lang="en" sz="2400"/>
            </a:br>
            <a:r>
              <a:rPr b="1" lang="en" sz="2400">
                <a:solidFill>
                  <a:srgbClr val="006747"/>
                </a:solidFill>
                <a:latin typeface="Verdana"/>
                <a:ea typeface="Verdana"/>
                <a:cs typeface="Verdana"/>
                <a:sym typeface="Verdana"/>
              </a:rPr>
              <a:t>Dr. Aziz Fellah</a:t>
            </a:r>
            <a:endParaRPr sz="2400"/>
          </a:p>
        </p:txBody>
      </p:sp>
      <p:pic>
        <p:nvPicPr>
          <p:cNvPr id="212" name="Google Shape;212;p28"/>
          <p:cNvPicPr preferRelativeResize="0"/>
          <p:nvPr/>
        </p:nvPicPr>
        <p:blipFill>
          <a:blip r:embed="rId3">
            <a:alphaModFix/>
          </a:blip>
          <a:stretch>
            <a:fillRect/>
          </a:stretch>
        </p:blipFill>
        <p:spPr>
          <a:xfrm>
            <a:off x="5355350" y="1204575"/>
            <a:ext cx="2776325" cy="2945300"/>
          </a:xfrm>
          <a:prstGeom prst="rect">
            <a:avLst/>
          </a:prstGeom>
          <a:noFill/>
          <a:ln>
            <a:noFill/>
          </a:ln>
        </p:spPr>
      </p:pic>
      <p:pic>
        <p:nvPicPr>
          <p:cNvPr id="213" name="Google Shape;213;p28"/>
          <p:cNvPicPr preferRelativeResize="0"/>
          <p:nvPr/>
        </p:nvPicPr>
        <p:blipFill>
          <a:blip r:embed="rId4">
            <a:alphaModFix/>
          </a:blip>
          <a:stretch>
            <a:fillRect/>
          </a:stretch>
        </p:blipFill>
        <p:spPr>
          <a:xfrm>
            <a:off x="905988" y="1204575"/>
            <a:ext cx="3024725" cy="2945300"/>
          </a:xfrm>
          <a:prstGeom prst="rect">
            <a:avLst/>
          </a:prstGeom>
          <a:noFill/>
          <a:ln>
            <a:noFill/>
          </a:ln>
        </p:spPr>
      </p:pic>
      <p:sp>
        <p:nvSpPr>
          <p:cNvPr id="214" name="Google Shape;214;p28"/>
          <p:cNvSpPr txBox="1"/>
          <p:nvPr/>
        </p:nvSpPr>
        <p:spPr>
          <a:xfrm>
            <a:off x="5581875" y="4003750"/>
            <a:ext cx="2878500" cy="8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29"/>
          <p:cNvPicPr preferRelativeResize="0"/>
          <p:nvPr/>
        </p:nvPicPr>
        <p:blipFill>
          <a:blip r:embed="rId3">
            <a:alphaModFix/>
          </a:blip>
          <a:stretch>
            <a:fillRect/>
          </a:stretch>
        </p:blipFill>
        <p:spPr>
          <a:xfrm>
            <a:off x="1399788" y="1432000"/>
            <a:ext cx="6344425" cy="2093175"/>
          </a:xfrm>
          <a:prstGeom prst="rect">
            <a:avLst/>
          </a:prstGeom>
          <a:noFill/>
          <a:ln>
            <a:noFill/>
          </a:ln>
        </p:spPr>
      </p:pic>
      <p:sp>
        <p:nvSpPr>
          <p:cNvPr id="220" name="Google Shape;220;p2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115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93" name="Google Shape;93;p14"/>
          <p:cNvSpPr txBox="1"/>
          <p:nvPr>
            <p:ph idx="1" type="body"/>
          </p:nvPr>
        </p:nvSpPr>
        <p:spPr>
          <a:xfrm>
            <a:off x="311700" y="63342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Problem statement</a:t>
            </a:r>
            <a:endParaRPr sz="2400"/>
          </a:p>
          <a:p>
            <a:pPr indent="-381000" lvl="0" marL="457200" rtl="0" algn="l">
              <a:spcBef>
                <a:spcPts val="0"/>
              </a:spcBef>
              <a:spcAft>
                <a:spcPts val="0"/>
              </a:spcAft>
              <a:buSzPts val="2400"/>
              <a:buChar char="●"/>
            </a:pPr>
            <a:r>
              <a:rPr lang="en" sz="2400"/>
              <a:t>Functional Requirements</a:t>
            </a:r>
            <a:endParaRPr sz="2400"/>
          </a:p>
          <a:p>
            <a:pPr indent="-381000" lvl="0" marL="457200" rtl="0" algn="l">
              <a:spcBef>
                <a:spcPts val="0"/>
              </a:spcBef>
              <a:spcAft>
                <a:spcPts val="0"/>
              </a:spcAft>
              <a:buSzPts val="2400"/>
              <a:buChar char="●"/>
            </a:pPr>
            <a:r>
              <a:rPr lang="en" sz="2400"/>
              <a:t>Non Functional Requirements</a:t>
            </a:r>
            <a:endParaRPr sz="2400"/>
          </a:p>
          <a:p>
            <a:pPr indent="-381000" lvl="0" marL="457200" rtl="0" algn="l">
              <a:spcBef>
                <a:spcPts val="0"/>
              </a:spcBef>
              <a:spcAft>
                <a:spcPts val="0"/>
              </a:spcAft>
              <a:buSzPts val="2400"/>
              <a:buChar char="●"/>
            </a:pPr>
            <a:r>
              <a:rPr lang="en" sz="2400"/>
              <a:t>Tools and Technologies </a:t>
            </a:r>
            <a:endParaRPr sz="2400"/>
          </a:p>
          <a:p>
            <a:pPr indent="-381000" lvl="0" marL="457200" rtl="0" algn="l">
              <a:spcBef>
                <a:spcPts val="0"/>
              </a:spcBef>
              <a:spcAft>
                <a:spcPts val="0"/>
              </a:spcAft>
              <a:buSzPts val="2400"/>
              <a:buChar char="●"/>
            </a:pPr>
            <a:r>
              <a:rPr lang="en" sz="2400"/>
              <a:t>Architecture plan </a:t>
            </a:r>
            <a:endParaRPr sz="2400"/>
          </a:p>
          <a:p>
            <a:pPr indent="-381000" lvl="0" marL="457200" rtl="0" algn="l">
              <a:spcBef>
                <a:spcPts val="0"/>
              </a:spcBef>
              <a:spcAft>
                <a:spcPts val="0"/>
              </a:spcAft>
              <a:buSzPts val="2400"/>
              <a:buChar char="●"/>
            </a:pPr>
            <a:r>
              <a:rPr lang="en" sz="2400"/>
              <a:t>Demo</a:t>
            </a:r>
            <a:endParaRPr sz="2400"/>
          </a:p>
          <a:p>
            <a:pPr indent="-381000" lvl="0" marL="457200" rtl="0" algn="l">
              <a:spcBef>
                <a:spcPts val="0"/>
              </a:spcBef>
              <a:spcAft>
                <a:spcPts val="0"/>
              </a:spcAft>
              <a:buSzPts val="2400"/>
              <a:buChar char="●"/>
            </a:pPr>
            <a:r>
              <a:rPr lang="en" sz="2400"/>
              <a:t>Future Scope</a:t>
            </a:r>
            <a:endParaRPr sz="2400"/>
          </a:p>
          <a:p>
            <a:pPr indent="-381000" lvl="0" marL="457200" rtl="0" algn="l">
              <a:spcBef>
                <a:spcPts val="0"/>
              </a:spcBef>
              <a:spcAft>
                <a:spcPts val="0"/>
              </a:spcAft>
              <a:buSzPts val="2400"/>
              <a:buChar char="●"/>
            </a:pPr>
            <a:r>
              <a:rPr lang="en" sz="2400"/>
              <a:t>Conclusion</a:t>
            </a:r>
            <a:endParaRPr sz="2400"/>
          </a:p>
          <a:p>
            <a:pPr indent="0" lvl="0" marL="0" rtl="0" algn="l">
              <a:spcBef>
                <a:spcPts val="1600"/>
              </a:spcBef>
              <a:spcAft>
                <a:spcPts val="1600"/>
              </a:spcAft>
              <a:buNone/>
            </a:pPr>
            <a:r>
              <a:t/>
            </a:r>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209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a:p>
            <a:pPr indent="0" lvl="0" marL="0" rtl="0" algn="l">
              <a:spcBef>
                <a:spcPts val="0"/>
              </a:spcBef>
              <a:spcAft>
                <a:spcPts val="0"/>
              </a:spcAft>
              <a:buNone/>
            </a:pPr>
            <a:r>
              <a:t/>
            </a:r>
            <a:endParaRPr/>
          </a:p>
        </p:txBody>
      </p:sp>
      <p:sp>
        <p:nvSpPr>
          <p:cNvPr id="100" name="Google Shape;100;p15"/>
          <p:cNvSpPr txBox="1"/>
          <p:nvPr>
            <p:ph idx="1" type="body"/>
          </p:nvPr>
        </p:nvSpPr>
        <p:spPr>
          <a:xfrm>
            <a:off x="198800" y="1090400"/>
            <a:ext cx="50700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 sz="2400">
                <a:latin typeface="Calibri"/>
                <a:ea typeface="Calibri"/>
                <a:cs typeface="Calibri"/>
                <a:sym typeface="Calibri"/>
              </a:rPr>
              <a:t>Schedule of advisor changes constantly</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Updating them by sticking paper</a:t>
            </a:r>
            <a:endParaRPr sz="2400">
              <a:latin typeface="Calibri"/>
              <a:ea typeface="Calibri"/>
              <a:cs typeface="Calibri"/>
              <a:sym typeface="Calibri"/>
            </a:endParaRPr>
          </a:p>
          <a:p>
            <a:pPr indent="0" lvl="0" marL="0" rtl="0" algn="l">
              <a:spcBef>
                <a:spcPts val="1600"/>
              </a:spcBef>
              <a:spcAft>
                <a:spcPts val="1600"/>
              </a:spcAft>
              <a:buNone/>
            </a:pPr>
            <a:r>
              <a:t/>
            </a:r>
            <a:endParaRPr sz="2400">
              <a:latin typeface="Calibri"/>
              <a:ea typeface="Calibri"/>
              <a:cs typeface="Calibri"/>
              <a:sym typeface="Calibri"/>
            </a:endParaRPr>
          </a:p>
        </p:txBody>
      </p:sp>
      <p:pic>
        <p:nvPicPr>
          <p:cNvPr id="101" name="Google Shape;101;p15"/>
          <p:cNvPicPr preferRelativeResize="0"/>
          <p:nvPr/>
        </p:nvPicPr>
        <p:blipFill>
          <a:blip r:embed="rId3">
            <a:alphaModFix/>
          </a:blip>
          <a:stretch>
            <a:fillRect/>
          </a:stretch>
        </p:blipFill>
        <p:spPr>
          <a:xfrm>
            <a:off x="5268800" y="714062"/>
            <a:ext cx="3188201" cy="2862225"/>
          </a:xfrm>
          <a:prstGeom prst="rect">
            <a:avLst/>
          </a:prstGeom>
          <a:noFill/>
          <a:ln>
            <a:noFill/>
          </a:ln>
        </p:spPr>
      </p:pic>
      <p:sp>
        <p:nvSpPr>
          <p:cNvPr id="102" name="Google Shape;102;p15"/>
          <p:cNvSpPr txBox="1"/>
          <p:nvPr/>
        </p:nvSpPr>
        <p:spPr>
          <a:xfrm>
            <a:off x="5344225" y="3735425"/>
            <a:ext cx="7275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rgbClr val="F06292"/>
                </a:solidFill>
                <a:hlinkClick r:id="rId4"/>
              </a:rPr>
              <a:t>reference</a:t>
            </a:r>
            <a:endParaRPr sz="1000"/>
          </a:p>
        </p:txBody>
      </p:sp>
      <p:sp>
        <p:nvSpPr>
          <p:cNvPr id="103" name="Google Shape;103;p15"/>
          <p:cNvSpPr txBox="1"/>
          <p:nvPr>
            <p:ph idx="12" type="sldNum"/>
          </p:nvPr>
        </p:nvSpPr>
        <p:spPr>
          <a:xfrm>
            <a:off x="7363963" y="4651200"/>
            <a:ext cx="164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Swathi Dasari                 </a:t>
            </a: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259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(contd..)</a:t>
            </a:r>
            <a:endParaRPr/>
          </a:p>
          <a:p>
            <a:pPr indent="0" lvl="0" marL="0" rtl="0" algn="l">
              <a:spcBef>
                <a:spcPts val="0"/>
              </a:spcBef>
              <a:spcAft>
                <a:spcPts val="0"/>
              </a:spcAft>
              <a:buNone/>
            </a:pPr>
            <a:r>
              <a:t/>
            </a:r>
            <a:endParaRPr/>
          </a:p>
        </p:txBody>
      </p:sp>
      <p:sp>
        <p:nvSpPr>
          <p:cNvPr id="109" name="Google Shape;109;p16"/>
          <p:cNvSpPr txBox="1"/>
          <p:nvPr>
            <p:ph idx="1" type="body"/>
          </p:nvPr>
        </p:nvSpPr>
        <p:spPr>
          <a:xfrm>
            <a:off x="311700" y="978975"/>
            <a:ext cx="4944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 sz="2400">
                <a:latin typeface="Calibri"/>
                <a:ea typeface="Calibri"/>
                <a:cs typeface="Calibri"/>
                <a:sym typeface="Calibri"/>
              </a:rPr>
              <a:t>Updating during busy schedules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Scheduling an appointment by the student.</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Evaluating the students with paper Drop off. </a:t>
            </a:r>
            <a:endParaRPr sz="2400">
              <a:latin typeface="Calibri"/>
              <a:ea typeface="Calibri"/>
              <a:cs typeface="Calibri"/>
              <a:sym typeface="Calibri"/>
            </a:endParaRPr>
          </a:p>
          <a:p>
            <a:pPr indent="0" lvl="0" marL="0" rtl="0" algn="l">
              <a:spcBef>
                <a:spcPts val="1600"/>
              </a:spcBef>
              <a:spcAft>
                <a:spcPts val="1600"/>
              </a:spcAft>
              <a:buNone/>
            </a:pPr>
            <a:r>
              <a:t/>
            </a:r>
            <a:endParaRPr sz="2400">
              <a:latin typeface="Calibri"/>
              <a:ea typeface="Calibri"/>
              <a:cs typeface="Calibri"/>
              <a:sym typeface="Calibri"/>
            </a:endParaRPr>
          </a:p>
        </p:txBody>
      </p:sp>
      <p:sp>
        <p:nvSpPr>
          <p:cNvPr id="110" name="Google Shape;110;p16"/>
          <p:cNvSpPr txBox="1"/>
          <p:nvPr>
            <p:ph idx="12" type="sldNum"/>
          </p:nvPr>
        </p:nvSpPr>
        <p:spPr>
          <a:xfrm>
            <a:off x="7288725" y="4651200"/>
            <a:ext cx="1720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Swathi Dasari               </a:t>
            </a:r>
            <a:fld id="{00000000-1234-1234-1234-123412341234}" type="slidenum">
              <a:rPr lang="en"/>
              <a:t>‹#›</a:t>
            </a:fld>
            <a:endParaRPr/>
          </a:p>
        </p:txBody>
      </p:sp>
      <p:pic>
        <p:nvPicPr>
          <p:cNvPr id="111" name="Google Shape;111;p16"/>
          <p:cNvPicPr preferRelativeResize="0"/>
          <p:nvPr/>
        </p:nvPicPr>
        <p:blipFill>
          <a:blip r:embed="rId3">
            <a:alphaModFix/>
          </a:blip>
          <a:stretch>
            <a:fillRect/>
          </a:stretch>
        </p:blipFill>
        <p:spPr>
          <a:xfrm>
            <a:off x="5340975" y="679100"/>
            <a:ext cx="3668248" cy="2306650"/>
          </a:xfrm>
          <a:prstGeom prst="rect">
            <a:avLst/>
          </a:prstGeom>
          <a:noFill/>
          <a:ln>
            <a:noFill/>
          </a:ln>
        </p:spPr>
      </p:pic>
      <p:sp>
        <p:nvSpPr>
          <p:cNvPr id="112" name="Google Shape;112;p16"/>
          <p:cNvSpPr txBox="1"/>
          <p:nvPr/>
        </p:nvSpPr>
        <p:spPr>
          <a:xfrm>
            <a:off x="4164975" y="2985750"/>
            <a:ext cx="3851400" cy="1417500"/>
          </a:xfrm>
          <a:prstGeom prst="rect">
            <a:avLst/>
          </a:prstGeom>
          <a:noFill/>
          <a:ln>
            <a:noFill/>
          </a:ln>
        </p:spPr>
        <p:txBody>
          <a:bodyPr anchorCtr="0" anchor="ctr" bIns="91425" lIns="91425" spcFirstLastPara="1" rIns="91425" wrap="square" tIns="91425">
            <a:noAutofit/>
          </a:bodyPr>
          <a:lstStyle/>
          <a:p>
            <a:pPr indent="457200" lvl="0" marL="2286000" rtl="0" algn="l">
              <a:spcBef>
                <a:spcPts val="0"/>
              </a:spcBef>
              <a:spcAft>
                <a:spcPts val="0"/>
              </a:spcAft>
              <a:buNone/>
            </a:pPr>
            <a:r>
              <a:rPr lang="en" sz="1000" u="sng">
                <a:solidFill>
                  <a:schemeClr val="accent5"/>
                </a:solidFill>
                <a:hlinkClick r:id="rId4"/>
              </a:rPr>
              <a:t>reference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118" name="Google Shape;118;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434343"/>
              </a:buClr>
              <a:buSzPts val="2400"/>
              <a:buFont typeface="Calibri"/>
              <a:buChar char="●"/>
            </a:pPr>
            <a:r>
              <a:rPr lang="en" sz="2400">
                <a:solidFill>
                  <a:srgbClr val="434343"/>
                </a:solidFill>
                <a:latin typeface="Calibri"/>
                <a:ea typeface="Calibri"/>
                <a:cs typeface="Calibri"/>
                <a:sym typeface="Calibri"/>
              </a:rPr>
              <a:t>Displaying availability</a:t>
            </a:r>
            <a:endParaRPr sz="2400">
              <a:solidFill>
                <a:srgbClr val="434343"/>
              </a:solidFill>
              <a:latin typeface="Calibri"/>
              <a:ea typeface="Calibri"/>
              <a:cs typeface="Calibri"/>
              <a:sym typeface="Calibri"/>
            </a:endParaRPr>
          </a:p>
          <a:p>
            <a:pPr indent="-381000" lvl="0" marL="457200" rtl="0" algn="l">
              <a:spcBef>
                <a:spcPts val="0"/>
              </a:spcBef>
              <a:spcAft>
                <a:spcPts val="0"/>
              </a:spcAft>
              <a:buClr>
                <a:srgbClr val="434343"/>
              </a:buClr>
              <a:buSzPts val="2400"/>
              <a:buFont typeface="Calibri"/>
              <a:buChar char="●"/>
            </a:pPr>
            <a:r>
              <a:rPr lang="en" sz="2400">
                <a:solidFill>
                  <a:srgbClr val="434343"/>
                </a:solidFill>
                <a:latin typeface="Calibri"/>
                <a:ea typeface="Calibri"/>
                <a:cs typeface="Calibri"/>
                <a:sym typeface="Calibri"/>
              </a:rPr>
              <a:t>Schedule or office hours</a:t>
            </a:r>
            <a:endParaRPr sz="2400">
              <a:solidFill>
                <a:srgbClr val="434343"/>
              </a:solidFill>
              <a:latin typeface="Calibri"/>
              <a:ea typeface="Calibri"/>
              <a:cs typeface="Calibri"/>
              <a:sym typeface="Calibri"/>
            </a:endParaRPr>
          </a:p>
          <a:p>
            <a:pPr indent="-381000" lvl="0" marL="457200" rtl="0" algn="l">
              <a:spcBef>
                <a:spcPts val="0"/>
              </a:spcBef>
              <a:spcAft>
                <a:spcPts val="0"/>
              </a:spcAft>
              <a:buClr>
                <a:srgbClr val="434343"/>
              </a:buClr>
              <a:buSzPts val="2400"/>
              <a:buFont typeface="Calibri"/>
              <a:buChar char="●"/>
            </a:pPr>
            <a:r>
              <a:rPr lang="en" sz="2400">
                <a:solidFill>
                  <a:srgbClr val="434343"/>
                </a:solidFill>
                <a:latin typeface="Calibri"/>
                <a:ea typeface="Calibri"/>
                <a:cs typeface="Calibri"/>
                <a:sym typeface="Calibri"/>
              </a:rPr>
              <a:t>Log in</a:t>
            </a:r>
            <a:endParaRPr sz="2400">
              <a:solidFill>
                <a:srgbClr val="434343"/>
              </a:solidFill>
              <a:latin typeface="Calibri"/>
              <a:ea typeface="Calibri"/>
              <a:cs typeface="Calibri"/>
              <a:sym typeface="Calibri"/>
            </a:endParaRPr>
          </a:p>
          <a:p>
            <a:pPr indent="-381000" lvl="0" marL="457200" rtl="0" algn="l">
              <a:spcBef>
                <a:spcPts val="0"/>
              </a:spcBef>
              <a:spcAft>
                <a:spcPts val="0"/>
              </a:spcAft>
              <a:buClr>
                <a:srgbClr val="434343"/>
              </a:buClr>
              <a:buSzPts val="2400"/>
              <a:buFont typeface="Calibri"/>
              <a:buChar char="●"/>
            </a:pPr>
            <a:r>
              <a:rPr lang="en" sz="2400">
                <a:solidFill>
                  <a:srgbClr val="434343"/>
                </a:solidFill>
                <a:latin typeface="Calibri"/>
                <a:ea typeface="Calibri"/>
                <a:cs typeface="Calibri"/>
                <a:sym typeface="Calibri"/>
              </a:rPr>
              <a:t>Appointment booking</a:t>
            </a:r>
            <a:endParaRPr i="1" sz="2000">
              <a:solidFill>
                <a:srgbClr val="434343"/>
              </a:solidFill>
              <a:latin typeface="Calibri"/>
              <a:ea typeface="Calibri"/>
              <a:cs typeface="Calibri"/>
              <a:sym typeface="Calibri"/>
            </a:endParaRPr>
          </a:p>
          <a:p>
            <a:pPr indent="-381000" lvl="0" marL="457200" rtl="0" algn="l">
              <a:spcBef>
                <a:spcPts val="0"/>
              </a:spcBef>
              <a:spcAft>
                <a:spcPts val="0"/>
              </a:spcAft>
              <a:buClr>
                <a:srgbClr val="434343"/>
              </a:buClr>
              <a:buSzPts val="2400"/>
              <a:buFont typeface="Calibri"/>
              <a:buChar char="●"/>
            </a:pPr>
            <a:r>
              <a:rPr lang="en" sz="2400">
                <a:solidFill>
                  <a:srgbClr val="434343"/>
                </a:solidFill>
                <a:latin typeface="Calibri"/>
                <a:ea typeface="Calibri"/>
                <a:cs typeface="Calibri"/>
                <a:sym typeface="Calibri"/>
              </a:rPr>
              <a:t>Professor unavailable</a:t>
            </a:r>
            <a:endParaRPr i="1" sz="2000">
              <a:solidFill>
                <a:srgbClr val="434343"/>
              </a:solidFill>
              <a:latin typeface="Calibri"/>
              <a:ea typeface="Calibri"/>
              <a:cs typeface="Calibri"/>
              <a:sym typeface="Calibri"/>
            </a:endParaRPr>
          </a:p>
          <a:p>
            <a:pPr indent="-355600" lvl="1" marL="914400" rtl="0" algn="l">
              <a:spcBef>
                <a:spcPts val="0"/>
              </a:spcBef>
              <a:spcAft>
                <a:spcPts val="0"/>
              </a:spcAft>
              <a:buClr>
                <a:srgbClr val="434343"/>
              </a:buClr>
              <a:buSzPts val="2000"/>
              <a:buFont typeface="Calibri"/>
              <a:buChar char="○"/>
            </a:pPr>
            <a:r>
              <a:rPr i="1" lang="en" sz="2000">
                <a:solidFill>
                  <a:srgbClr val="434343"/>
                </a:solidFill>
                <a:latin typeface="Calibri"/>
                <a:ea typeface="Calibri"/>
                <a:cs typeface="Calibri"/>
                <a:sym typeface="Calibri"/>
              </a:rPr>
              <a:t>Taking a picture while submission</a:t>
            </a:r>
            <a:endParaRPr i="1" sz="2000">
              <a:solidFill>
                <a:srgbClr val="434343"/>
              </a:solidFill>
              <a:latin typeface="Calibri"/>
              <a:ea typeface="Calibri"/>
              <a:cs typeface="Calibri"/>
              <a:sym typeface="Calibri"/>
            </a:endParaRPr>
          </a:p>
          <a:p>
            <a:pPr indent="-355600" lvl="1" marL="914400" rtl="0" algn="l">
              <a:spcBef>
                <a:spcPts val="0"/>
              </a:spcBef>
              <a:spcAft>
                <a:spcPts val="0"/>
              </a:spcAft>
              <a:buClr>
                <a:srgbClr val="434343"/>
              </a:buClr>
              <a:buSzPts val="2000"/>
              <a:buFont typeface="Calibri"/>
              <a:buChar char="○"/>
            </a:pPr>
            <a:r>
              <a:rPr i="1" lang="en" sz="2000">
                <a:solidFill>
                  <a:srgbClr val="434343"/>
                </a:solidFill>
                <a:latin typeface="Calibri"/>
                <a:ea typeface="Calibri"/>
                <a:cs typeface="Calibri"/>
                <a:sym typeface="Calibri"/>
              </a:rPr>
              <a:t>Leave a message</a:t>
            </a:r>
            <a:endParaRPr>
              <a:solidFill>
                <a:srgbClr val="434343"/>
              </a:solidFill>
            </a:endParaRPr>
          </a:p>
          <a:p>
            <a:pPr indent="0" lvl="0" marL="0" rtl="0" algn="l">
              <a:spcBef>
                <a:spcPts val="1600"/>
              </a:spcBef>
              <a:spcAft>
                <a:spcPts val="1600"/>
              </a:spcAft>
              <a:buNone/>
            </a:pPr>
            <a:r>
              <a:t/>
            </a:r>
            <a:endParaRPr/>
          </a:p>
        </p:txBody>
      </p:sp>
      <p:sp>
        <p:nvSpPr>
          <p:cNvPr id="119" name="Google Shape;119;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20" name="Google Shape;120;p17"/>
          <p:cNvPicPr preferRelativeResize="0"/>
          <p:nvPr/>
        </p:nvPicPr>
        <p:blipFill rotWithShape="1">
          <a:blip r:embed="rId3">
            <a:alphaModFix/>
          </a:blip>
          <a:srcRect b="10730" l="12349" r="0" t="0"/>
          <a:stretch/>
        </p:blipFill>
        <p:spPr>
          <a:xfrm>
            <a:off x="5168600" y="1121475"/>
            <a:ext cx="3840525" cy="2608925"/>
          </a:xfrm>
          <a:prstGeom prst="rect">
            <a:avLst/>
          </a:prstGeom>
          <a:noFill/>
          <a:ln>
            <a:noFill/>
          </a:ln>
        </p:spPr>
      </p:pic>
      <p:sp>
        <p:nvSpPr>
          <p:cNvPr id="121" name="Google Shape;121;p17"/>
          <p:cNvSpPr txBox="1"/>
          <p:nvPr/>
        </p:nvSpPr>
        <p:spPr>
          <a:xfrm>
            <a:off x="5243850" y="3889000"/>
            <a:ext cx="34374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rgbClr val="F06292"/>
                </a:solidFill>
                <a:hlinkClick r:id="rId4"/>
              </a:rPr>
              <a:t>reference</a:t>
            </a:r>
            <a:endParaRPr sz="1000"/>
          </a:p>
        </p:txBody>
      </p:sp>
      <p:sp>
        <p:nvSpPr>
          <p:cNvPr id="122" name="Google Shape;122;p17"/>
          <p:cNvSpPr txBox="1"/>
          <p:nvPr>
            <p:ph idx="12" type="sldNum"/>
          </p:nvPr>
        </p:nvSpPr>
        <p:spPr>
          <a:xfrm>
            <a:off x="7288725" y="4651200"/>
            <a:ext cx="1720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Swathi Dasari               </a:t>
            </a: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11700" y="259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 : ADMIN</a:t>
            </a:r>
            <a:endParaRPr/>
          </a:p>
          <a:p>
            <a:pPr indent="0" lvl="0" marL="0" rtl="0" algn="l">
              <a:spcBef>
                <a:spcPts val="0"/>
              </a:spcBef>
              <a:spcAft>
                <a:spcPts val="0"/>
              </a:spcAft>
              <a:buNone/>
            </a:pPr>
            <a:r>
              <a:t/>
            </a:r>
            <a:endParaRPr/>
          </a:p>
        </p:txBody>
      </p:sp>
      <p:sp>
        <p:nvSpPr>
          <p:cNvPr id="128" name="Google Shape;128;p18"/>
          <p:cNvSpPr txBox="1"/>
          <p:nvPr>
            <p:ph idx="1" type="body"/>
          </p:nvPr>
        </p:nvSpPr>
        <p:spPr>
          <a:xfrm>
            <a:off x="311700" y="1041700"/>
            <a:ext cx="8520600" cy="33390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Font typeface="Calibri"/>
              <a:buChar char="●"/>
            </a:pPr>
            <a:r>
              <a:rPr lang="en" sz="2400">
                <a:latin typeface="Calibri"/>
                <a:ea typeface="Calibri"/>
                <a:cs typeface="Calibri"/>
                <a:sym typeface="Calibri"/>
              </a:rPr>
              <a:t>Sign up and log in </a:t>
            </a:r>
            <a:r>
              <a:rPr lang="en" sz="2400">
                <a:latin typeface="Calibri"/>
                <a:ea typeface="Calibri"/>
                <a:cs typeface="Calibri"/>
                <a:sym typeface="Calibri"/>
              </a:rPr>
              <a:t>functionalities</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 sz="2400">
                <a:latin typeface="Calibri"/>
                <a:ea typeface="Calibri"/>
                <a:cs typeface="Calibri"/>
                <a:sym typeface="Calibri"/>
              </a:rPr>
              <a:t>Leave a note</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Schedule</a:t>
            </a:r>
            <a:endParaRPr i="1" sz="2000">
              <a:latin typeface="Calibri"/>
              <a:ea typeface="Calibri"/>
              <a:cs typeface="Calibri"/>
              <a:sym typeface="Calibri"/>
            </a:endParaRPr>
          </a:p>
          <a:p>
            <a:pPr indent="-381000" lvl="0" marL="457200" marR="0" rtl="0" algn="l">
              <a:lnSpc>
                <a:spcPct val="115000"/>
              </a:lnSpc>
              <a:spcBef>
                <a:spcPts val="0"/>
              </a:spcBef>
              <a:spcAft>
                <a:spcPts val="0"/>
              </a:spcAft>
              <a:buClr>
                <a:schemeClr val="dk2"/>
              </a:buClr>
              <a:buSzPts val="2400"/>
              <a:buFont typeface="Calibri"/>
              <a:buChar char="●"/>
            </a:pPr>
            <a:r>
              <a:rPr lang="en" sz="2400">
                <a:latin typeface="Calibri"/>
                <a:ea typeface="Calibri"/>
                <a:cs typeface="Calibri"/>
                <a:sym typeface="Calibri"/>
              </a:rPr>
              <a:t>Notify admin</a:t>
            </a:r>
            <a:endParaRPr i="1" sz="20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Updated calendar with all events </a:t>
            </a:r>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Messages</a:t>
            </a:r>
            <a:endParaRPr i="1" sz="20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Pictures while submissions</a:t>
            </a:r>
            <a:endParaRPr sz="2400">
              <a:latin typeface="Calibri"/>
              <a:ea typeface="Calibri"/>
              <a:cs typeface="Calibri"/>
              <a:sym typeface="Calibri"/>
            </a:endParaRPr>
          </a:p>
          <a:p>
            <a:pPr indent="0" lvl="0" marL="457200" rtl="0" algn="l">
              <a:spcBef>
                <a:spcPts val="1600"/>
              </a:spcBef>
              <a:spcAft>
                <a:spcPts val="0"/>
              </a:spcAft>
              <a:buNone/>
            </a:pPr>
            <a:r>
              <a:t/>
            </a:r>
            <a:endParaRPr sz="2400">
              <a:latin typeface="Calibri"/>
              <a:ea typeface="Calibri"/>
              <a:cs typeface="Calibri"/>
              <a:sym typeface="Calibri"/>
            </a:endParaRPr>
          </a:p>
          <a:p>
            <a:pPr indent="0" lvl="0" marL="0" rtl="0" algn="l">
              <a:spcBef>
                <a:spcPts val="1600"/>
              </a:spcBef>
              <a:spcAft>
                <a:spcPts val="1600"/>
              </a:spcAft>
              <a:buNone/>
            </a:pPr>
            <a:r>
              <a:t/>
            </a:r>
            <a:endParaRPr/>
          </a:p>
        </p:txBody>
      </p:sp>
      <p:pic>
        <p:nvPicPr>
          <p:cNvPr id="129" name="Google Shape;129;p18"/>
          <p:cNvPicPr preferRelativeResize="0"/>
          <p:nvPr/>
        </p:nvPicPr>
        <p:blipFill rotWithShape="1">
          <a:blip r:embed="rId3">
            <a:alphaModFix/>
          </a:blip>
          <a:srcRect b="2657" l="49997" r="0" t="0"/>
          <a:stretch/>
        </p:blipFill>
        <p:spPr>
          <a:xfrm>
            <a:off x="5030600" y="1345375"/>
            <a:ext cx="4058074" cy="2452749"/>
          </a:xfrm>
          <a:prstGeom prst="rect">
            <a:avLst/>
          </a:prstGeom>
          <a:noFill/>
          <a:ln>
            <a:noFill/>
          </a:ln>
        </p:spPr>
      </p:pic>
      <p:sp>
        <p:nvSpPr>
          <p:cNvPr id="130" name="Google Shape;130;p18"/>
          <p:cNvSpPr txBox="1"/>
          <p:nvPr/>
        </p:nvSpPr>
        <p:spPr>
          <a:xfrm>
            <a:off x="5030600" y="3876450"/>
            <a:ext cx="37134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rgbClr val="F06292"/>
                </a:solidFill>
                <a:hlinkClick r:id="rId4"/>
              </a:rPr>
              <a:t>reference</a:t>
            </a:r>
            <a:endParaRPr sz="1100"/>
          </a:p>
        </p:txBody>
      </p:sp>
      <p:sp>
        <p:nvSpPr>
          <p:cNvPr id="131" name="Google Shape;131;p18"/>
          <p:cNvSpPr txBox="1"/>
          <p:nvPr>
            <p:ph idx="12" type="sldNum"/>
          </p:nvPr>
        </p:nvSpPr>
        <p:spPr>
          <a:xfrm>
            <a:off x="6548548" y="4651200"/>
            <a:ext cx="2460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Varshitha Guntakandla              </a:t>
            </a: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Non-</a:t>
            </a:r>
            <a:r>
              <a:rPr lang="en"/>
              <a:t>Functional</a:t>
            </a:r>
            <a:r>
              <a:rPr lang="en"/>
              <a:t> Requirements </a:t>
            </a:r>
            <a:endParaRPr/>
          </a:p>
        </p:txBody>
      </p:sp>
      <p:sp>
        <p:nvSpPr>
          <p:cNvPr id="137" name="Google Shape;137;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Interface </a:t>
            </a:r>
            <a:r>
              <a:rPr lang="en"/>
              <a:t>-</a:t>
            </a:r>
            <a:r>
              <a:rPr lang="en">
                <a:solidFill>
                  <a:srgbClr val="000000"/>
                </a:solidFill>
              </a:rPr>
              <a:t>user friendly, meaningful error messages</a:t>
            </a:r>
            <a:endParaRPr b="1"/>
          </a:p>
          <a:p>
            <a:pPr indent="-342900" lvl="0" marL="457200" rtl="0" algn="l">
              <a:spcBef>
                <a:spcPts val="1600"/>
              </a:spcBef>
              <a:spcAft>
                <a:spcPts val="0"/>
              </a:spcAft>
              <a:buSzPts val="1800"/>
              <a:buChar char="●"/>
            </a:pPr>
            <a:r>
              <a:rPr b="1" lang="en"/>
              <a:t>Performance -</a:t>
            </a:r>
            <a:r>
              <a:rPr lang="en"/>
              <a:t>stability, fast response</a:t>
            </a:r>
            <a:endParaRPr/>
          </a:p>
          <a:p>
            <a:pPr indent="-342900" lvl="0" marL="457200" rtl="0" algn="l">
              <a:spcBef>
                <a:spcPts val="1600"/>
              </a:spcBef>
              <a:spcAft>
                <a:spcPts val="0"/>
              </a:spcAft>
              <a:buSzPts val="1800"/>
              <a:buChar char="●"/>
            </a:pPr>
            <a:r>
              <a:rPr b="1" lang="en"/>
              <a:t>Security -</a:t>
            </a:r>
            <a:r>
              <a:rPr lang="en"/>
              <a:t>microsoft authentication is used for log in </a:t>
            </a:r>
            <a:r>
              <a:rPr lang="en"/>
              <a:t>functionalities</a:t>
            </a:r>
            <a:r>
              <a:rPr lang="en"/>
              <a:t>,</a:t>
            </a:r>
            <a:endParaRPr/>
          </a:p>
          <a:p>
            <a:pPr indent="-342900" lvl="0" marL="457200" rtl="0" algn="l">
              <a:spcBef>
                <a:spcPts val="1600"/>
              </a:spcBef>
              <a:spcAft>
                <a:spcPts val="0"/>
              </a:spcAft>
              <a:buSzPts val="1800"/>
              <a:buChar char="●"/>
            </a:pPr>
            <a:r>
              <a:rPr b="1" lang="en"/>
              <a:t>Integrity - s</a:t>
            </a:r>
            <a:r>
              <a:rPr lang="en"/>
              <a:t>ync with outlook </a:t>
            </a:r>
            <a:r>
              <a:rPr lang="en"/>
              <a:t>calendar</a:t>
            </a:r>
            <a:endParaRPr>
              <a:solidFill>
                <a:srgbClr val="24292E"/>
              </a:solidFill>
              <a:highlight>
                <a:schemeClr val="lt1"/>
              </a:highlight>
            </a:endParaRPr>
          </a:p>
          <a:p>
            <a:pPr indent="-342900" lvl="0" marL="457200" rtl="0" algn="l">
              <a:spcBef>
                <a:spcPts val="1600"/>
              </a:spcBef>
              <a:spcAft>
                <a:spcPts val="1200"/>
              </a:spcAft>
              <a:buSzPts val="1800"/>
              <a:buChar char="●"/>
            </a:pPr>
            <a:r>
              <a:rPr b="1" lang="en">
                <a:solidFill>
                  <a:srgbClr val="24292E"/>
                </a:solidFill>
                <a:highlight>
                  <a:schemeClr val="lt1"/>
                </a:highlight>
              </a:rPr>
              <a:t>Compatibility- </a:t>
            </a:r>
            <a:r>
              <a:rPr lang="en">
                <a:solidFill>
                  <a:srgbClr val="24292E"/>
                </a:solidFill>
                <a:highlight>
                  <a:schemeClr val="lt1"/>
                </a:highlight>
              </a:rPr>
              <a:t>different versions of desktops</a:t>
            </a:r>
            <a:endParaRPr/>
          </a:p>
        </p:txBody>
      </p:sp>
      <p:sp>
        <p:nvSpPr>
          <p:cNvPr id="138" name="Google Shape;138;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9" name="Google Shape;139;p19"/>
          <p:cNvSpPr txBox="1"/>
          <p:nvPr>
            <p:ph idx="12" type="sldNum"/>
          </p:nvPr>
        </p:nvSpPr>
        <p:spPr>
          <a:xfrm>
            <a:off x="6548548" y="4651200"/>
            <a:ext cx="2460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Varshitha Guntakandla              </a:t>
            </a: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Technique</a:t>
            </a:r>
            <a:endParaRPr/>
          </a:p>
        </p:txBody>
      </p:sp>
      <p:sp>
        <p:nvSpPr>
          <p:cNvPr id="145" name="Google Shape;145;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Clr>
                <a:srgbClr val="000000"/>
              </a:buClr>
              <a:buSzPts val="1100"/>
              <a:buFont typeface="Arial"/>
              <a:buNone/>
            </a:pPr>
            <a:r>
              <a:t/>
            </a:r>
            <a:endParaRPr b="1" sz="1200">
              <a:solidFill>
                <a:srgbClr val="000000"/>
              </a:solidFill>
              <a:latin typeface="Times New Roman"/>
              <a:ea typeface="Times New Roman"/>
              <a:cs typeface="Times New Roman"/>
              <a:sym typeface="Times New Roman"/>
            </a:endParaRPr>
          </a:p>
          <a:p>
            <a:pPr indent="-342900" lvl="0" marL="457200" rtl="0" algn="l">
              <a:lnSpc>
                <a:spcPct val="107000"/>
              </a:lnSpc>
              <a:spcBef>
                <a:spcPts val="0"/>
              </a:spcBef>
              <a:spcAft>
                <a:spcPts val="0"/>
              </a:spcAft>
              <a:buClr>
                <a:srgbClr val="000000"/>
              </a:buClr>
              <a:buSzPts val="1800"/>
              <a:buFont typeface="Roboto"/>
              <a:buChar char="●"/>
            </a:pPr>
            <a:r>
              <a:rPr lang="en">
                <a:solidFill>
                  <a:srgbClr val="000000"/>
                </a:solidFill>
              </a:rPr>
              <a:t>Front- End: </a:t>
            </a:r>
            <a:r>
              <a:rPr lang="en">
                <a:solidFill>
                  <a:srgbClr val="000000"/>
                </a:solidFill>
                <a:highlight>
                  <a:srgbClr val="FFFFFF"/>
                </a:highlight>
              </a:rPr>
              <a:t>HTML, CSS, JavaScript, Bootstrap, .cshtml(Razor Pages), JQuery</a:t>
            </a:r>
            <a:endParaRPr>
              <a:solidFill>
                <a:srgbClr val="000000"/>
              </a:solidFill>
            </a:endParaRPr>
          </a:p>
          <a:p>
            <a:pPr indent="-342900" lvl="0" marL="457200" rtl="0" algn="l">
              <a:lnSpc>
                <a:spcPct val="107000"/>
              </a:lnSpc>
              <a:spcBef>
                <a:spcPts val="0"/>
              </a:spcBef>
              <a:spcAft>
                <a:spcPts val="0"/>
              </a:spcAft>
              <a:buClr>
                <a:srgbClr val="000000"/>
              </a:buClr>
              <a:buSzPts val="1800"/>
              <a:buFont typeface="Roboto"/>
              <a:buChar char="●"/>
            </a:pPr>
            <a:r>
              <a:rPr lang="en">
                <a:solidFill>
                  <a:srgbClr val="000000"/>
                </a:solidFill>
              </a:rPr>
              <a:t>Database: Microsoft SQL server</a:t>
            </a:r>
            <a:endParaRPr>
              <a:solidFill>
                <a:srgbClr val="000000"/>
              </a:solidFill>
            </a:endParaRPr>
          </a:p>
          <a:p>
            <a:pPr indent="-342900" lvl="0" marL="457200" rtl="0" algn="l">
              <a:lnSpc>
                <a:spcPct val="107000"/>
              </a:lnSpc>
              <a:spcBef>
                <a:spcPts val="0"/>
              </a:spcBef>
              <a:spcAft>
                <a:spcPts val="0"/>
              </a:spcAft>
              <a:buClr>
                <a:srgbClr val="000000"/>
              </a:buClr>
              <a:buSzPts val="1800"/>
              <a:buFont typeface="Roboto"/>
              <a:buChar char="●"/>
            </a:pPr>
            <a:r>
              <a:rPr lang="en">
                <a:solidFill>
                  <a:srgbClr val="000000"/>
                </a:solidFill>
              </a:rPr>
              <a:t>Framework: ASP.NET MVC </a:t>
            </a:r>
            <a:endParaRPr>
              <a:solidFill>
                <a:srgbClr val="000000"/>
              </a:solidFill>
            </a:endParaRPr>
          </a:p>
          <a:p>
            <a:pPr indent="-342900" lvl="0" marL="457200" rtl="0" algn="l">
              <a:lnSpc>
                <a:spcPct val="107000"/>
              </a:lnSpc>
              <a:spcBef>
                <a:spcPts val="0"/>
              </a:spcBef>
              <a:spcAft>
                <a:spcPts val="0"/>
              </a:spcAft>
              <a:buClr>
                <a:srgbClr val="000000"/>
              </a:buClr>
              <a:buSzPts val="1800"/>
              <a:buFont typeface="Roboto"/>
              <a:buChar char="●"/>
            </a:pPr>
            <a:r>
              <a:rPr lang="en">
                <a:solidFill>
                  <a:srgbClr val="000000"/>
                </a:solidFill>
              </a:rPr>
              <a:t>Language: C#</a:t>
            </a:r>
            <a:endParaRPr>
              <a:solidFill>
                <a:srgbClr val="000000"/>
              </a:solidFill>
            </a:endParaRPr>
          </a:p>
          <a:p>
            <a:pPr indent="-342900" lvl="0" marL="457200" rtl="0" algn="l">
              <a:lnSpc>
                <a:spcPct val="107000"/>
              </a:lnSpc>
              <a:spcBef>
                <a:spcPts val="0"/>
              </a:spcBef>
              <a:spcAft>
                <a:spcPts val="0"/>
              </a:spcAft>
              <a:buClr>
                <a:srgbClr val="000000"/>
              </a:buClr>
              <a:buSzPts val="1800"/>
              <a:buFont typeface="Roboto"/>
              <a:buChar char="●"/>
            </a:pPr>
            <a:r>
              <a:rPr lang="en">
                <a:solidFill>
                  <a:srgbClr val="000000"/>
                </a:solidFill>
              </a:rPr>
              <a:t>Server: IIS</a:t>
            </a:r>
            <a:endParaRPr/>
          </a:p>
        </p:txBody>
      </p:sp>
      <p:sp>
        <p:nvSpPr>
          <p:cNvPr id="146" name="Google Shape;146;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7" name="Google Shape;147;p20"/>
          <p:cNvSpPr txBox="1"/>
          <p:nvPr>
            <p:ph idx="12" type="sldNum"/>
          </p:nvPr>
        </p:nvSpPr>
        <p:spPr>
          <a:xfrm>
            <a:off x="6548548" y="4651200"/>
            <a:ext cx="2460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Varshitha Guntakandla              </a:t>
            </a: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t>Architecture Plan</a:t>
            </a:r>
            <a:endParaRPr/>
          </a:p>
        </p:txBody>
      </p:sp>
      <p:sp>
        <p:nvSpPr>
          <p:cNvPr id="153" name="Google Shape;153;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54" name="Google Shape;154;p21"/>
          <p:cNvPicPr preferRelativeResize="0"/>
          <p:nvPr/>
        </p:nvPicPr>
        <p:blipFill>
          <a:blip r:embed="rId3">
            <a:alphaModFix/>
          </a:blip>
          <a:stretch>
            <a:fillRect/>
          </a:stretch>
        </p:blipFill>
        <p:spPr>
          <a:xfrm>
            <a:off x="735000" y="1075888"/>
            <a:ext cx="6289301" cy="3364775"/>
          </a:xfrm>
          <a:prstGeom prst="rect">
            <a:avLst/>
          </a:prstGeom>
          <a:noFill/>
          <a:ln>
            <a:noFill/>
          </a:ln>
        </p:spPr>
      </p:pic>
      <p:sp>
        <p:nvSpPr>
          <p:cNvPr id="155" name="Google Shape;155;p21"/>
          <p:cNvSpPr txBox="1"/>
          <p:nvPr>
            <p:ph idx="12" type="sldNum"/>
          </p:nvPr>
        </p:nvSpPr>
        <p:spPr>
          <a:xfrm>
            <a:off x="6548548" y="4651200"/>
            <a:ext cx="2460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Varshitha Guntakandla              </a:t>
            </a: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