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0"/>
  </p:notesMasterIdLst>
  <p:handoutMasterIdLst>
    <p:handoutMasterId r:id="rId25"/>
  </p:handoutMasterIdLst>
  <p:sldIdLst>
    <p:sldId id="382" r:id="rId3"/>
    <p:sldId id="411" r:id="rId4"/>
    <p:sldId id="412" r:id="rId5"/>
    <p:sldId id="420" r:id="rId6"/>
    <p:sldId id="430" r:id="rId7"/>
    <p:sldId id="431" r:id="rId8"/>
    <p:sldId id="437" r:id="rId9"/>
    <p:sldId id="445" r:id="rId11"/>
    <p:sldId id="446" r:id="rId12"/>
    <p:sldId id="450" r:id="rId13"/>
    <p:sldId id="438" r:id="rId14"/>
    <p:sldId id="442" r:id="rId15"/>
    <p:sldId id="439" r:id="rId16"/>
    <p:sldId id="443" r:id="rId17"/>
    <p:sldId id="451" r:id="rId18"/>
    <p:sldId id="444" r:id="rId19"/>
    <p:sldId id="452" r:id="rId20"/>
    <p:sldId id="447" r:id="rId21"/>
    <p:sldId id="440" r:id="rId22"/>
    <p:sldId id="449" r:id="rId23"/>
    <p:sldId id="416" r:id="rId24"/>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1A492"/>
    <a:srgbClr val="41A7AA"/>
    <a:srgbClr val="55B4BF"/>
    <a:srgbClr val="354D91"/>
    <a:srgbClr val="141545"/>
    <a:srgbClr val="12A492"/>
    <a:srgbClr val="719595"/>
    <a:srgbClr val="EFBF73"/>
    <a:srgbClr val="BB9662"/>
    <a:srgbClr val="014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gs" Target="tags/tag25.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680" b="1" i="0" u="none" strike="noStrike" kern="1200" baseline="0">
                <a:solidFill>
                  <a:schemeClr val="tx1">
                    <a:lumMod val="75000"/>
                    <a:lumOff val="2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sz="1680">
                <a:latin typeface="Times New Roman" panose="02020603050405020304" charset="0"/>
                <a:ea typeface="Times New Roman" panose="02020603050405020304" charset="0"/>
                <a:cs typeface="Times New Roman" panose="02020603050405020304" charset="0"/>
                <a:sym typeface="Times New Roman" panose="02020603050405020304" charset="0"/>
              </a:rPr>
              <a:t>Fuel</a:t>
            </a:r>
            <a:endParaRPr sz="1680">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layout>
        <c:manualLayout>
          <c:xMode val="edge"/>
          <c:yMode val="edge"/>
          <c:x val="0.884283246977547"/>
          <c:y val="0.176157934700076"/>
        </c:manualLayout>
      </c:layout>
      <c:overlay val="0"/>
      <c:spPr>
        <a:noFill/>
        <a:ln>
          <a:noFill/>
        </a:ln>
        <a:effectLst/>
      </c:spPr>
    </c:title>
    <c:autoTitleDeleted val="0"/>
    <c:plotArea>
      <c:layout>
        <c:manualLayout>
          <c:layoutTarget val="inner"/>
          <c:xMode val="edge"/>
          <c:yMode val="edge"/>
          <c:x val="0.0621761658031088"/>
          <c:y val="0.123462414578588"/>
          <c:w val="0.703923019985196"/>
          <c:h val="0.866514806378132"/>
        </c:manualLayout>
      </c:layout>
      <c:pieChart>
        <c:varyColors val="1"/>
        <c:ser>
          <c:idx val="0"/>
          <c:order val="0"/>
          <c:tx>
            <c:strRef>
              <c:f>Sheet1!$B$1</c:f>
              <c:strCache>
                <c:ptCount val="1"/>
                <c:pt idx="0">
                  <c:v>Sales</c:v>
                </c:pt>
              </c:strCache>
            </c:strRef>
          </c:tx>
          <c:spPr/>
          <c:explosion val="0"/>
          <c:dPt>
            <c:idx val="0"/>
            <c:bubble3D val="0"/>
            <c:spPr>
              <a:solidFill>
                <a:schemeClr val="accent1"/>
              </a:solidFill>
              <a:ln>
                <a:solidFill>
                  <a:schemeClr val="bg1"/>
                </a:solidFill>
              </a:ln>
              <a:effectLst/>
            </c:spPr>
          </c:dPt>
          <c:dPt>
            <c:idx val="1"/>
            <c:bubble3D val="0"/>
            <c:spPr>
              <a:solidFill>
                <a:schemeClr val="accent2"/>
              </a:solidFill>
              <a:ln>
                <a:solidFill>
                  <a:schemeClr val="bg1"/>
                </a:solidFill>
              </a:ln>
              <a:effectLst/>
            </c:spPr>
          </c:dPt>
          <c:dPt>
            <c:idx val="2"/>
            <c:bubble3D val="0"/>
            <c:spPr>
              <a:solidFill>
                <a:schemeClr val="accent3"/>
              </a:solidFill>
              <a:ln>
                <a:solidFill>
                  <a:schemeClr val="bg1"/>
                </a:solidFill>
              </a:ln>
              <a:effectLst/>
            </c:spPr>
          </c:dPt>
          <c:dLbls>
            <c:dLbl>
              <c:idx val="0"/>
              <c:layout/>
              <c:tx>
                <c:rich>
                  <a:bodyPr rot="0" spcFirstLastPara="0" vertOverflow="ellipsis" vert="horz" wrap="square" lIns="38100" tIns="19050" rIns="38100" bIns="19050" anchor="ctr" anchorCtr="1"/>
                  <a:lstStyle/>
                  <a:p>
                    <a:pPr defTabSz="914400">
                      <a:defRPr lang="en-US" sz="1400" b="0" i="0" u="none" strike="noStrike" kern="1200" baseline="0">
                        <a:solidFill>
                          <a:schemeClr val="tx1">
                            <a:lumMod val="75000"/>
                            <a:lumOff val="2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r>
                      <a:rPr sz="1400">
                        <a:latin typeface="Times New Roman" panose="02020603050405020304" charset="0"/>
                        <a:ea typeface="Times New Roman" panose="02020603050405020304" charset="0"/>
                        <a:cs typeface="Times New Roman" panose="02020603050405020304" charset="0"/>
                        <a:sym typeface="Times New Roman" panose="02020603050405020304" charset="0"/>
                      </a:rPr>
                      <a:t>33.3%</a:t>
                    </a:r>
                    <a:endParaRPr sz="1400">
                      <a:latin typeface="Times New Roman" panose="02020603050405020304" charset="0"/>
                      <a:ea typeface="Times New Roman" panose="02020603050405020304" charset="0"/>
                      <a:cs typeface="Times New Roman" panose="02020603050405020304" charset="0"/>
                      <a:sym typeface="Times New Roman" panose="02020603050405020304" charset="0"/>
                    </a:endParaRPr>
                  </a:p>
                </c:rich>
              </c:tx>
              <c:dLblPos val="inEnd"/>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400" b="0" i="0" u="none" strike="noStrike" kern="1200" baseline="0">
                    <a:solidFill>
                      <a:schemeClr val="tx1">
                        <a:lumMod val="75000"/>
                        <a:lumOff val="2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extLst>
                <c:ext xmlns:c15="http://schemas.microsoft.com/office/drawing/2012/chart" uri="{02D57815-91ED-43cb-92C2-25804820EDAC}">
                  <c15:fullRef>
                    <c15:sqref>Sheet1!$A$2:$A$4</c15:sqref>
                  </c15:fullRef>
                </c:ext>
              </c:extLst>
              <c:f>Sheet1!$A$2:$A$4</c:f>
              <c:strCache>
                <c:ptCount val="3"/>
                <c:pt idx="0">
                  <c:v>Petrol</c:v>
                </c:pt>
                <c:pt idx="1">
                  <c:v>diesel</c:v>
                </c:pt>
                <c:pt idx="2">
                  <c:v>cns</c:v>
                </c:pt>
              </c:strCache>
            </c:strRef>
          </c:cat>
          <c:val>
            <c:numRef>
              <c:extLst>
                <c:ext xmlns:c15="http://schemas.microsoft.com/office/drawing/2012/chart" uri="{02D57815-91ED-43cb-92C2-25804820EDAC}">
                  <c15:fullRef>
                    <c15:sqref>Sheet1!$B$2:$B$4</c15:sqref>
                  </c15:fullRef>
                </c:ext>
              </c:extLst>
              <c:f>Sheet1!$B$2:$B$4</c:f>
              <c:numCache>
                <c:formatCode>0.00%</c:formatCode>
                <c:ptCount val="3"/>
                <c:pt idx="0">
                  <c:v>0.333</c:v>
                </c:pt>
                <c:pt idx="1">
                  <c:v>0.319</c:v>
                </c:pt>
                <c:pt idx="2">
                  <c:v>0.348</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egendEntry>
        <c:idx val="0"/>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1"/>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egendEntry>
        <c:idx val="2"/>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Entry>
      <c:layout>
        <c:manualLayout>
          <c:xMode val="edge"/>
          <c:yMode val="edge"/>
          <c:x val="0.87215671711076"/>
          <c:y val="0.221616420782553"/>
          <c:w val="0.112245845325411"/>
          <c:h val="0.40795381654907"/>
        </c:manualLayout>
      </c:layout>
      <c:overlay val="0"/>
      <c:spPr>
        <a:noFill/>
        <a:ln>
          <a:noFill/>
        </a:ln>
        <a:effectLst/>
      </c:spPr>
      <c:txPr>
        <a:bodyPr rot="0" spcFirstLastPara="0" vertOverflow="ellipsis" vert="horz" wrap="square" anchor="ctr" anchorCtr="1"/>
        <a:lstStyle/>
        <a:p>
          <a:pPr>
            <a:defRPr lang="en-US" sz="1400" b="0" i="0" u="none" strike="noStrike" kern="1200" baseline="0">
              <a:solidFill>
                <a:schemeClr val="tx1">
                  <a:lumMod val="65000"/>
                  <a:lumOff val="35000"/>
                </a:schemeClr>
              </a:solidFill>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legend>
    <c:plotVisOnly val="1"/>
    <c:dispBlanksAs val="zero"/>
    <c:showDLblsOverMax val="0"/>
    <c:extLst>
      <c:ext uri="{0b15fc19-7d7d-44ad-8c2d-2c3a37ce22c3}">
        <chartProps xmlns="https://web.wps.cn/et/2018/main" chartId="{ef6ec280-4e1e-43ab-a370-ea1a4889ee9d}"/>
      </c:ext>
    </c:extLst>
  </c:chart>
  <c:spPr>
    <a:noFill/>
    <a:ln>
      <a:noFill/>
    </a:ln>
    <a:effectLst/>
  </c:spPr>
  <c:txPr>
    <a:bodyPr/>
    <a:lstStyle/>
    <a:p>
      <a:pPr>
        <a:defRPr lang="en-US" sz="1400">
          <a:latin typeface="Times New Roman" panose="02020603050405020304" charset="0"/>
          <a:ea typeface="Times New Roman" panose="02020603050405020304" charset="0"/>
          <a:cs typeface="Times New Roman" panose="02020603050405020304" charset="0"/>
          <a:sym typeface="Times New Roman" panose="0202060305040502030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8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rot="1514436">
            <a:off x="6300718" y="-2601021"/>
            <a:ext cx="8977380" cy="5533714"/>
          </a:xfrm>
          <a:prstGeom prst="rect">
            <a:avLst/>
          </a:prstGeom>
        </p:spPr>
      </p:pic>
      <p:pic>
        <p:nvPicPr>
          <p:cNvPr id="4" name="图片 3"/>
          <p:cNvPicPr>
            <a:picLocks noChangeAspect="1"/>
          </p:cNvPicPr>
          <p:nvPr userDrawn="1"/>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rot="1514436">
            <a:off x="-3474272" y="5204830"/>
            <a:ext cx="8977380" cy="553371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alog">
    <p:spTree>
      <p:nvGrpSpPr>
        <p:cNvPr id="1" name=""/>
        <p:cNvGrpSpPr/>
        <p:nvPr/>
      </p:nvGrpSpPr>
      <p:grpSpPr>
        <a:xfrm>
          <a:off x="0" y="0"/>
          <a:ext cx="0" cy="0"/>
          <a:chOff x="0" y="0"/>
          <a:chExt cx="0" cy="0"/>
        </a:xfrm>
      </p:grpSpPr>
      <p:sp>
        <p:nvSpPr>
          <p:cNvPr id="3" name="矩形 2"/>
          <p:cNvSpPr/>
          <p:nvPr userDrawn="1"/>
        </p:nvSpPr>
        <p:spPr>
          <a:xfrm>
            <a:off x="337499" y="279742"/>
            <a:ext cx="11517001" cy="6298834"/>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endParaRPr>
          </a:p>
        </p:txBody>
      </p:sp>
      <p:sp useBgFill="1">
        <p:nvSpPr>
          <p:cNvPr id="6" name="等腰三角形 5"/>
          <p:cNvSpPr>
            <a:spLocks noChangeAspect="1"/>
          </p:cNvSpPr>
          <p:nvPr userDrawn="1"/>
        </p:nvSpPr>
        <p:spPr>
          <a:xfrm flipV="1">
            <a:off x="5916046" y="279742"/>
            <a:ext cx="359906" cy="310288"/>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Tm="2000">
        <p14:gallery dir="l"/>
      </p:transition>
    </mc:Choice>
    <mc:Fallback>
      <p:transition spd="slow" advTm="2000">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Inside page-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Tm="2000">
        <p15:prstTrans prst="crush"/>
      </p:transition>
    </mc:Choice>
    <mc:Fallback>
      <p:transition spd="slow" advTm="2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
        <p:nvSpPr>
          <p:cNvPr id="7" name="图片占位符 6"/>
          <p:cNvSpPr>
            <a:spLocks noGrp="1"/>
          </p:cNvSpPr>
          <p:nvPr>
            <p:ph type="pic" sz="quarter" idx="10"/>
          </p:nvPr>
        </p:nvSpPr>
        <p:spPr>
          <a:xfrm>
            <a:off x="6756213" y="0"/>
            <a:ext cx="5435788" cy="6858003"/>
          </a:xfrm>
          <a:custGeom>
            <a:avLst/>
            <a:gdLst>
              <a:gd name="connsiteX0" fmla="*/ 2130130 w 5435788"/>
              <a:gd name="connsiteY0" fmla="*/ 0 h 6858002"/>
              <a:gd name="connsiteX1" fmla="*/ 5435788 w 5435788"/>
              <a:gd name="connsiteY1" fmla="*/ 0 h 6858002"/>
              <a:gd name="connsiteX2" fmla="*/ 5435788 w 5435788"/>
              <a:gd name="connsiteY2" fmla="*/ 6858002 h 6858002"/>
              <a:gd name="connsiteX3" fmla="*/ 0 w 5435788"/>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435788" h="6858002">
                <a:moveTo>
                  <a:pt x="2130130" y="0"/>
                </a:moveTo>
                <a:lnTo>
                  <a:pt x="5435788" y="0"/>
                </a:lnTo>
                <a:lnTo>
                  <a:pt x="5435788" y="6858002"/>
                </a:lnTo>
                <a:lnTo>
                  <a:pt x="0" y="6858002"/>
                </a:lnTo>
                <a:close/>
              </a:path>
            </a:pathLst>
          </a:custGeom>
        </p:spPr>
        <p:txBody>
          <a:bodyPr wrap="square" lIns="68580" tIns="34290" rIns="68580" bIns="34290">
            <a:noAutofit/>
          </a:bodyPr>
          <a:lstStyle/>
          <a:p>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000" advTm="5000"/>
    </mc:Choice>
    <mc:Fallback>
      <p:transition spd="slow"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3.xml"/><Relationship Id="rId18" Type="http://schemas.openxmlformats.org/officeDocument/2006/relationships/tags" Target="../tags/tag2.xml"/><Relationship Id="rId17" Type="http://schemas.openxmlformats.org/officeDocument/2006/relationships/tags" Target="../tags/tag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7"/>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8"/>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Arial" panose="020B0604020202020204" pitchFamily="34" charset="0"/>
                <a:ea typeface="Arial" panose="020B0604020202020204" pitchFamily="34" charset="0"/>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Arial" panose="020B0604020202020204" pitchFamily="34" charset="0"/>
                <a:ea typeface="Arial" panose="020B0604020202020204" pitchFamily="34" charset="0"/>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Arial" panose="020B0604020202020204" pitchFamily="34" charset="0"/>
                <a:ea typeface="Arial" panose="020B0604020202020204" pitchFamily="34" charset="0"/>
              </a:defRPr>
            </a:lvl1pPr>
          </a:lstStyle>
          <a:p>
            <a:fld id="{565CE74E-AB26-4998-AD42-012C4C1AD076}" type="slidenum">
              <a:rPr lang="zh-CN" altLang="en-US" smtClean="0"/>
            </a:fld>
            <a:endParaRPr lang="zh-CN" altLang="en-US"/>
          </a:p>
        </p:txBody>
      </p:sp>
      <p:sp>
        <p:nvSpPr>
          <p:cNvPr id="2"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Calibri" panose="020F050202020403020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Calibri" panose="020F050202020403020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xml"/><Relationship Id="rId2" Type="http://schemas.openxmlformats.org/officeDocument/2006/relationships/image" Target="../media/image6.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xml"/><Relationship Id="rId2" Type="http://schemas.openxmlformats.org/officeDocument/2006/relationships/image" Target="../media/image7.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xml"/><Relationship Id="rId2" Type="http://schemas.openxmlformats.org/officeDocument/2006/relationships/image" Target="../media/image8.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xml"/><Relationship Id="rId2" Type="http://schemas.openxmlformats.org/officeDocument/2006/relationships/image" Target="../media/image9.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xml"/><Relationship Id="rId2" Type="http://schemas.openxmlformats.org/officeDocument/2006/relationships/image" Target="../media/image3.png"/><Relationship Id="rId1" Type="http://schemas.openxmlformats.org/officeDocument/2006/relationships/chart" Target="../charts/chart1.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1.xml"/><Relationship Id="rId2" Type="http://schemas.openxmlformats.org/officeDocument/2006/relationships/image" Target="../media/image10.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4.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909320" y="1093428"/>
            <a:ext cx="10483215" cy="1635467"/>
            <a:chOff x="4048" y="3512"/>
            <a:chExt cx="11765" cy="847"/>
          </a:xfrm>
        </p:grpSpPr>
        <p:sp>
          <p:nvSpPr>
            <p:cNvPr id="9" name="文本框 8"/>
            <p:cNvSpPr txBox="1"/>
            <p:nvPr/>
          </p:nvSpPr>
          <p:spPr>
            <a:xfrm>
              <a:off x="4048" y="4017"/>
              <a:ext cx="11551" cy="3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3700" dirty="0">
                  <a:solidFill>
                    <a:schemeClr val="accent2">
                      <a:lumMod val="75000"/>
                    </a:schemeClr>
                  </a:solidFill>
                  <a:latin typeface="Georgia" panose="02040502050405020303" charset="0"/>
                  <a:ea typeface="Calibri" panose="020F0502020204030204" charset="0"/>
                  <a:cs typeface="Georgia" panose="02040502050405020303" charset="0"/>
                </a:rPr>
                <a:t>Ownership Cost Forecasting for Pre-Owned Cars</a:t>
              </a:r>
              <a:endParaRPr lang="en-US" altLang="zh-CN" sz="3700" dirty="0">
                <a:solidFill>
                  <a:schemeClr val="accent2">
                    <a:lumMod val="75000"/>
                  </a:schemeClr>
                </a:solidFill>
                <a:latin typeface="Georgia" panose="02040502050405020303" charset="0"/>
                <a:ea typeface="Calibri" panose="020F0502020204030204" charset="0"/>
                <a:cs typeface="Georgia" panose="02040502050405020303" charset="0"/>
              </a:endParaRPr>
            </a:p>
          </p:txBody>
        </p:sp>
        <p:sp>
          <p:nvSpPr>
            <p:cNvPr id="11" name="文本框 10"/>
            <p:cNvSpPr txBox="1"/>
            <p:nvPr/>
          </p:nvSpPr>
          <p:spPr>
            <a:xfrm>
              <a:off x="9510" y="3512"/>
              <a:ext cx="6303" cy="270"/>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2800" b="0" i="1" dirty="0">
                  <a:solidFill>
                    <a:srgbClr val="41A7AA"/>
                  </a:solidFill>
                  <a:latin typeface="Georgia" panose="02040502050405020303" charset="0"/>
                  <a:ea typeface="Calibri" panose="020F0502020204030204" charset="0"/>
                  <a:cs typeface="Georgia" panose="02040502050405020303" charset="0"/>
                </a:rPr>
                <a:t>APSSDC SUMMER INTERNSHIP</a:t>
              </a:r>
              <a:endParaRPr lang="en-US" altLang="zh-CN" sz="2800" b="0" i="1" dirty="0">
                <a:solidFill>
                  <a:srgbClr val="41A7AA"/>
                </a:solidFill>
                <a:latin typeface="Georgia" panose="02040502050405020303" charset="0"/>
                <a:ea typeface="Calibri" panose="020F0502020204030204" charset="0"/>
                <a:cs typeface="Georgia" panose="02040502050405020303" charset="0"/>
              </a:endParaRPr>
            </a:p>
          </p:txBody>
        </p:sp>
      </p:grpSp>
      <p:pic>
        <p:nvPicPr>
          <p:cNvPr id="12" name="Picture 11"/>
          <p:cNvPicPr/>
          <p:nvPr/>
        </p:nvPicPr>
        <p:blipFill>
          <a:blip r:embed="rId3"/>
          <a:stretch>
            <a:fillRect/>
          </a:stretch>
        </p:blipFill>
        <p:spPr>
          <a:xfrm>
            <a:off x="1153795" y="753110"/>
            <a:ext cx="1407160" cy="1202055"/>
          </a:xfrm>
          <a:prstGeom prst="rect">
            <a:avLst/>
          </a:prstGeom>
        </p:spPr>
      </p:pic>
      <p:sp>
        <p:nvSpPr>
          <p:cNvPr id="13" name="Text Box 12"/>
          <p:cNvSpPr txBox="1"/>
          <p:nvPr/>
        </p:nvSpPr>
        <p:spPr>
          <a:xfrm>
            <a:off x="4053840" y="3901440"/>
            <a:ext cx="4631690" cy="1630045"/>
          </a:xfrm>
          <a:prstGeom prst="rect">
            <a:avLst/>
          </a:prstGeom>
          <a:noFill/>
        </p:spPr>
        <p:txBody>
          <a:bodyPr wrap="square" rtlCol="0">
            <a:spAutoFit/>
          </a:bodyPr>
          <a:p>
            <a:r>
              <a:rPr lang="en-US" sz="2000">
                <a:solidFill>
                  <a:srgbClr val="55B4BF"/>
                </a:solidFill>
                <a:latin typeface="Times New Roman" panose="02020603050405020304" charset="0"/>
                <a:cs typeface="Times New Roman" panose="02020603050405020304" charset="0"/>
              </a:rPr>
              <a:t>Ch. Chiranjeevi Sainath - 22KN1A4222</a:t>
            </a:r>
            <a:endParaRPr lang="en-US" sz="2000">
              <a:solidFill>
                <a:srgbClr val="55B4BF"/>
              </a:solidFill>
              <a:latin typeface="Times New Roman" panose="02020603050405020304" charset="0"/>
              <a:cs typeface="Times New Roman" panose="02020603050405020304" charset="0"/>
            </a:endParaRPr>
          </a:p>
          <a:p>
            <a:r>
              <a:rPr lang="en-US" sz="2000">
                <a:solidFill>
                  <a:srgbClr val="55B4BF"/>
                </a:solidFill>
                <a:latin typeface="Times New Roman" panose="02020603050405020304" charset="0"/>
                <a:cs typeface="Times New Roman" panose="02020603050405020304" charset="0"/>
              </a:rPr>
              <a:t>G.Selvin - 22KN1A4222</a:t>
            </a:r>
            <a:endParaRPr lang="en-US" sz="2000">
              <a:solidFill>
                <a:srgbClr val="55B4BF"/>
              </a:solidFill>
              <a:latin typeface="Times New Roman" panose="02020603050405020304" charset="0"/>
              <a:cs typeface="Times New Roman" panose="02020603050405020304" charset="0"/>
            </a:endParaRPr>
          </a:p>
          <a:p>
            <a:r>
              <a:rPr lang="en-US" sz="2000">
                <a:solidFill>
                  <a:srgbClr val="55B4BF"/>
                </a:solidFill>
                <a:latin typeface="Times New Roman" panose="02020603050405020304" charset="0"/>
                <a:cs typeface="Times New Roman" panose="02020603050405020304" charset="0"/>
              </a:rPr>
              <a:t>B.Vamsi Krishna Reddy - 22KN1A4215</a:t>
            </a:r>
            <a:endParaRPr lang="en-US" sz="2000">
              <a:solidFill>
                <a:srgbClr val="55B4BF"/>
              </a:solidFill>
              <a:latin typeface="Times New Roman" panose="02020603050405020304" charset="0"/>
              <a:cs typeface="Times New Roman" panose="02020603050405020304" charset="0"/>
            </a:endParaRPr>
          </a:p>
          <a:p>
            <a:r>
              <a:rPr lang="en-US" sz="2000">
                <a:solidFill>
                  <a:srgbClr val="55B4BF"/>
                </a:solidFill>
                <a:latin typeface="Times New Roman" panose="02020603050405020304" charset="0"/>
                <a:cs typeface="Times New Roman" panose="02020603050405020304" charset="0"/>
              </a:rPr>
              <a:t>D.Amaranarayana - 22KN1A4233</a:t>
            </a:r>
            <a:endParaRPr lang="en-US" sz="2000">
              <a:solidFill>
                <a:srgbClr val="55B4BF"/>
              </a:solidFill>
              <a:latin typeface="Times New Roman" panose="02020603050405020304" charset="0"/>
              <a:cs typeface="Times New Roman" panose="02020603050405020304" charset="0"/>
            </a:endParaRPr>
          </a:p>
          <a:p>
            <a:r>
              <a:rPr lang="en-US" sz="2000">
                <a:solidFill>
                  <a:srgbClr val="55B4BF"/>
                </a:solidFill>
                <a:latin typeface="Times New Roman" panose="02020603050405020304" charset="0"/>
                <a:cs typeface="Times New Roman" panose="02020603050405020304" charset="0"/>
              </a:rPr>
              <a:t>G.Revanth Lakshmi Prasad - 22KN1A4244</a:t>
            </a:r>
            <a:endParaRPr lang="en-US" sz="2000">
              <a:solidFill>
                <a:srgbClr val="55B4BF"/>
              </a:solidFill>
              <a:latin typeface="Times New Roman" panose="02020603050405020304" charset="0"/>
              <a:cs typeface="Times New Roman" panose="02020603050405020304" charset="0"/>
            </a:endParaRPr>
          </a:p>
        </p:txBody>
      </p:sp>
      <p:sp>
        <p:nvSpPr>
          <p:cNvPr id="14" name="Text Box 13"/>
          <p:cNvSpPr txBox="1"/>
          <p:nvPr/>
        </p:nvSpPr>
        <p:spPr>
          <a:xfrm>
            <a:off x="2468880" y="3593465"/>
            <a:ext cx="4064000" cy="429895"/>
          </a:xfrm>
          <a:prstGeom prst="rect">
            <a:avLst/>
          </a:prstGeom>
          <a:noFill/>
        </p:spPr>
        <p:txBody>
          <a:bodyPr wrap="square" rtlCol="0">
            <a:spAutoFit/>
          </a:bodyPr>
          <a:p>
            <a:r>
              <a:rPr lang="en-US" sz="2200">
                <a:solidFill>
                  <a:srgbClr val="55B4BF"/>
                </a:solidFill>
                <a:latin typeface="Times New Roman" panose="02020603050405020304" charset="0"/>
                <a:cs typeface="Times New Roman" panose="02020603050405020304" charset="0"/>
              </a:rPr>
              <a:t>Presented </a:t>
            </a:r>
            <a:r>
              <a:rPr lang="en-US" sz="2000">
                <a:solidFill>
                  <a:srgbClr val="55B4BF"/>
                </a:solidFill>
                <a:latin typeface="Times New Roman" panose="02020603050405020304" charset="0"/>
                <a:cs typeface="Times New Roman" panose="02020603050405020304" charset="0"/>
              </a:rPr>
              <a:t>By:</a:t>
            </a:r>
            <a:endParaRPr lang="en-US" sz="2000">
              <a:solidFill>
                <a:srgbClr val="55B4BF"/>
              </a:solidFill>
              <a:latin typeface="Times New Roman" panose="02020603050405020304" charset="0"/>
              <a:cs typeface="Times New Roman" panose="02020603050405020304" charset="0"/>
            </a:endParaRPr>
          </a:p>
        </p:txBody>
      </p:sp>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366520" y="1943100"/>
            <a:ext cx="8768080" cy="3822065"/>
          </a:xfrm>
          <a:prstGeom prst="rect">
            <a:avLst/>
          </a:prstGeom>
          <a:noFill/>
        </p:spPr>
        <p:txBody>
          <a:bodyPr wrap="square" rtlCol="0">
            <a:noAutofit/>
          </a:bodyPr>
          <a:p>
            <a:pPr marL="457200" indent="-457200">
              <a:buFont typeface="Wingdings" panose="05000000000000000000" charset="0"/>
              <a:buChar char="Ø"/>
            </a:pPr>
            <a:r>
              <a:rPr lang="en-US" altLang="en-US" sz="2200">
                <a:latin typeface="Times New Roman" panose="02020603050405020304" charset="0"/>
                <a:cs typeface="Times New Roman" panose="02020603050405020304" charset="0"/>
              </a:rPr>
              <a:t>Sample Prediction: Demonstrates a real example by predicting price for a random test case and comparing it with the actual value.</a:t>
            </a:r>
            <a:endParaRPr lang="en-US" altLang="en-US" sz="2200">
              <a:latin typeface="Times New Roman" panose="02020603050405020304" charset="0"/>
              <a:cs typeface="Times New Roman" panose="02020603050405020304" charset="0"/>
            </a:endParaRPr>
          </a:p>
          <a:p>
            <a:pPr marL="457200" indent="-457200">
              <a:buFont typeface="Wingdings" panose="05000000000000000000" charset="0"/>
              <a:buChar char="Ø"/>
            </a:pPr>
            <a:endParaRPr lang="en-US" altLang="en-US" sz="2200">
              <a:latin typeface="Times New Roman" panose="02020603050405020304" charset="0"/>
              <a:cs typeface="Times New Roman" panose="02020603050405020304" charset="0"/>
            </a:endParaRPr>
          </a:p>
          <a:p>
            <a:pPr indent="0" algn="just">
              <a:buFont typeface="Wingdings" panose="05000000000000000000" charset="0"/>
              <a:buNone/>
            </a:pPr>
            <a:r>
              <a:rPr lang="en-US" altLang="en-US" sz="2200">
                <a:latin typeface="Times New Roman" panose="02020603050405020304" charset="0"/>
                <a:cs typeface="Times New Roman" panose="02020603050405020304" charset="0"/>
              </a:rPr>
              <a:t>This architecture represents a complete and scalable machine learning workflow. It handles real-world data challenges (like outliers, missing values, and mixed data types) and produces accurate, interpretable price forecasts. The project not only aids individual buyers and sellers but also offers strategic insights for dealers, financial institutions, and manufacturers.</a:t>
            </a:r>
            <a:endParaRPr lang="en-US" altLang="en-US" sz="2200">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7110" y="955040"/>
            <a:ext cx="9407525" cy="583565"/>
          </a:xfrm>
          <a:prstGeom prst="rect">
            <a:avLst/>
          </a:prstGeom>
          <a:noFill/>
        </p:spPr>
        <p:txBody>
          <a:bodyPr wrap="square" rtlCol="0">
            <a:spAutoFit/>
          </a:bodyPr>
          <a:p>
            <a:pPr algn="ctr"/>
            <a:r>
              <a:rPr lang="en-US" sz="3200">
                <a:solidFill>
                  <a:srgbClr val="41A7AA"/>
                </a:solidFill>
                <a:latin typeface="Georgia" panose="02040502050405020303" charset="0"/>
                <a:cs typeface="Georgia" panose="02040502050405020303" charset="0"/>
              </a:rPr>
              <a:t>ABOUT LIBRARIES</a:t>
            </a:r>
            <a:endParaRPr lang="en-US" sz="3200">
              <a:solidFill>
                <a:srgbClr val="41A7AA"/>
              </a:solidFill>
              <a:latin typeface="Georgia" panose="02040502050405020303" charset="0"/>
              <a:cs typeface="Georgia" panose="02040502050405020303" charset="0"/>
            </a:endParaRPr>
          </a:p>
        </p:txBody>
      </p:sp>
      <p:sp>
        <p:nvSpPr>
          <p:cNvPr id="2" name="Text Box 1"/>
          <p:cNvSpPr txBox="1"/>
          <p:nvPr/>
        </p:nvSpPr>
        <p:spPr>
          <a:xfrm>
            <a:off x="1281430" y="2042160"/>
            <a:ext cx="8858885" cy="3649980"/>
          </a:xfrm>
          <a:prstGeom prst="rect">
            <a:avLst/>
          </a:prstGeom>
          <a:noFill/>
        </p:spPr>
        <p:txBody>
          <a:bodyPr wrap="square" rtlCol="0">
            <a:noAutofit/>
          </a:bodyPr>
          <a:p>
            <a:pPr indent="0">
              <a:buFont typeface="+mj-lt"/>
              <a:buNone/>
            </a:pPr>
            <a:r>
              <a:rPr lang="en-US" altLang="en-US" sz="2000">
                <a:latin typeface="Times New Roman" panose="02020603050405020304" charset="0"/>
                <a:cs typeface="Times New Roman" panose="02020603050405020304" charset="0"/>
              </a:rPr>
              <a:t>Libraries Used and Their Roles:</a:t>
            </a:r>
            <a:endParaRPr lang="en-US" altLang="en-US" sz="2000">
              <a:latin typeface="Times New Roman" panose="02020603050405020304" charset="0"/>
              <a:cs typeface="Times New Roman" panose="02020603050405020304" charset="0"/>
            </a:endParaRPr>
          </a:p>
          <a:p>
            <a:pPr marL="457200" indent="-457200">
              <a:buFont typeface="+mj-lt"/>
              <a:buAutoNum type="arabicPeriod"/>
            </a:pPr>
            <a:endParaRPr lang="en-US" altLang="en-US" sz="2000">
              <a:latin typeface="Times New Roman" panose="02020603050405020304" charset="0"/>
              <a:cs typeface="Times New Roman" panose="02020603050405020304" charset="0"/>
            </a:endParaRPr>
          </a:p>
          <a:p>
            <a:pPr marL="457200" indent="-457200">
              <a:buFont typeface="+mj-lt"/>
              <a:buAutoNum type="arabicPeriod"/>
            </a:pPr>
            <a:r>
              <a:rPr lang="en-US" altLang="en-US" sz="2000">
                <a:latin typeface="Times New Roman" panose="02020603050405020304" charset="0"/>
                <a:cs typeface="Times New Roman" panose="02020603050405020304" charset="0"/>
              </a:rPr>
              <a:t>Pandas: For data loading, cleaning, filtering, and inspection.</a:t>
            </a:r>
            <a:endParaRPr lang="en-US" altLang="en-US" sz="2000">
              <a:latin typeface="Times New Roman" panose="02020603050405020304" charset="0"/>
              <a:cs typeface="Times New Roman" panose="02020603050405020304" charset="0"/>
            </a:endParaRPr>
          </a:p>
          <a:p>
            <a:pPr marL="457200" indent="-457200">
              <a:buFont typeface="+mj-lt"/>
              <a:buAutoNum type="arabicPeriod"/>
            </a:pPr>
            <a:endParaRPr lang="en-US" altLang="en-US" sz="2000">
              <a:latin typeface="Times New Roman" panose="02020603050405020304" charset="0"/>
              <a:cs typeface="Times New Roman" panose="02020603050405020304" charset="0"/>
            </a:endParaRPr>
          </a:p>
          <a:p>
            <a:pPr marL="457200" indent="-457200">
              <a:buFont typeface="+mj-lt"/>
              <a:buAutoNum type="arabicPeriod"/>
            </a:pPr>
            <a:r>
              <a:rPr lang="en-US" altLang="en-US" sz="2000">
                <a:latin typeface="Times New Roman" panose="02020603050405020304" charset="0"/>
                <a:cs typeface="Times New Roman" panose="02020603050405020304" charset="0"/>
              </a:rPr>
              <a:t>NumPy: For numerical operations, especially RMSE calculation.</a:t>
            </a:r>
            <a:endParaRPr lang="en-US" altLang="en-US" sz="2000">
              <a:latin typeface="Times New Roman" panose="02020603050405020304" charset="0"/>
              <a:cs typeface="Times New Roman" panose="02020603050405020304" charset="0"/>
            </a:endParaRPr>
          </a:p>
          <a:p>
            <a:pPr marL="457200" indent="-457200">
              <a:buFont typeface="+mj-lt"/>
              <a:buAutoNum type="arabicPeriod"/>
            </a:pPr>
            <a:endParaRPr lang="en-US" altLang="en-US" sz="2000">
              <a:latin typeface="Times New Roman" panose="02020603050405020304" charset="0"/>
              <a:cs typeface="Times New Roman" panose="02020603050405020304" charset="0"/>
            </a:endParaRPr>
          </a:p>
          <a:p>
            <a:pPr marL="457200" indent="-457200">
              <a:buFont typeface="+mj-lt"/>
              <a:buAutoNum type="arabicPeriod"/>
            </a:pPr>
            <a:r>
              <a:rPr lang="en-US" altLang="en-US" sz="2000">
                <a:latin typeface="Times New Roman" panose="02020603050405020304" charset="0"/>
                <a:cs typeface="Times New Roman" panose="02020603050405020304" charset="0"/>
              </a:rPr>
              <a:t>Matplotlib: For creating basic plots and customizing visuals.</a:t>
            </a:r>
            <a:endParaRPr lang="en-US" altLang="en-US" sz="2000">
              <a:latin typeface="Times New Roman" panose="02020603050405020304" charset="0"/>
              <a:cs typeface="Times New Roman" panose="02020603050405020304" charset="0"/>
            </a:endParaRPr>
          </a:p>
          <a:p>
            <a:pPr marL="457200" indent="-457200">
              <a:buFont typeface="+mj-lt"/>
              <a:buAutoNum type="arabicPeriod"/>
            </a:pPr>
            <a:endParaRPr lang="en-US" altLang="en-US" sz="2000">
              <a:latin typeface="Times New Roman" panose="02020603050405020304" charset="0"/>
              <a:cs typeface="Times New Roman" panose="02020603050405020304" charset="0"/>
            </a:endParaRPr>
          </a:p>
          <a:p>
            <a:pPr marL="457200" indent="-457200">
              <a:buFont typeface="+mj-lt"/>
              <a:buAutoNum type="arabicPeriod"/>
            </a:pPr>
            <a:r>
              <a:rPr lang="en-US" altLang="en-US" sz="2000">
                <a:latin typeface="Times New Roman" panose="02020603050405020304" charset="0"/>
                <a:cs typeface="Times New Roman" panose="02020603050405020304" charset="0"/>
              </a:rPr>
              <a:t>Seaborn: For advanced, statistical visualizations (e.g., histograms, scatter plots).</a:t>
            </a:r>
            <a:endParaRPr lang="en-US" altLang="en-US" sz="2000">
              <a:latin typeface="Times New Roman" panose="02020603050405020304" charset="0"/>
              <a:cs typeface="Times New Roman" panose="02020603050405020304" charset="0"/>
            </a:endParaRPr>
          </a:p>
          <a:p>
            <a:pPr marL="457200" indent="-457200">
              <a:buFont typeface="+mj-lt"/>
              <a:buAutoNum type="arabicPeriod"/>
            </a:pPr>
            <a:endParaRPr lang="en-US" altLang="en-US" sz="2000">
              <a:latin typeface="Times New Roman" panose="02020603050405020304" charset="0"/>
              <a:cs typeface="Times New Roman" panose="02020603050405020304" charset="0"/>
            </a:endParaRPr>
          </a:p>
          <a:p>
            <a:pPr marL="457200" indent="-457200">
              <a:buFont typeface="+mj-lt"/>
              <a:buAutoNum type="arabicPeriod"/>
            </a:pPr>
            <a:r>
              <a:rPr lang="en-US" altLang="en-US" sz="2000">
                <a:latin typeface="Times New Roman" panose="02020603050405020304" charset="0"/>
                <a:cs typeface="Times New Roman" panose="02020603050405020304" charset="0"/>
              </a:rPr>
              <a:t>Train_Test_Split: Splits data into training and testing sets.</a:t>
            </a:r>
            <a:endParaRPr lang="en-US" altLang="en-US" sz="2000">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366520" y="1709420"/>
            <a:ext cx="8768080" cy="4055745"/>
          </a:xfrm>
          <a:prstGeom prst="rect">
            <a:avLst/>
          </a:prstGeom>
          <a:noFill/>
        </p:spPr>
        <p:txBody>
          <a:bodyPr wrap="square" rtlCol="0">
            <a:noAutofit/>
          </a:bodyPr>
          <a:p>
            <a:pPr marL="457200" indent="-457200">
              <a:buFont typeface="Wingdings" panose="05000000000000000000" charset="0"/>
              <a:buChar char="v"/>
            </a:pPr>
            <a:r>
              <a:rPr lang="en-US" altLang="en-US" sz="2000">
                <a:latin typeface="Times New Roman" panose="02020603050405020304" charset="0"/>
                <a:cs typeface="Times New Roman" panose="02020603050405020304" charset="0"/>
                <a:sym typeface="+mn-ea"/>
              </a:rPr>
              <a:t>Linear Regression: Core machine learning model for prediction.</a:t>
            </a: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r>
              <a:rPr lang="en-US" altLang="en-US" sz="2000">
                <a:latin typeface="Times New Roman" panose="02020603050405020304" charset="0"/>
                <a:cs typeface="Times New Roman" panose="02020603050405020304" charset="0"/>
                <a:sym typeface="+mn-ea"/>
              </a:rPr>
              <a:t>Mean Squared Error &amp; R² Score: Evaluate model accuracy.</a:t>
            </a: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r>
              <a:rPr lang="en-US" altLang="en-US" sz="2000">
                <a:latin typeface="Times New Roman" panose="02020603050405020304" charset="0"/>
                <a:cs typeface="Times New Roman" panose="02020603050405020304" charset="0"/>
                <a:sym typeface="+mn-ea"/>
              </a:rPr>
              <a:t>OneHotEncoder: Converts categorical data into numeric format.</a:t>
            </a: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r>
              <a:rPr lang="en-US" altLang="en-US" sz="2000">
                <a:latin typeface="Times New Roman" panose="02020603050405020304" charset="0"/>
                <a:cs typeface="Times New Roman" panose="02020603050405020304" charset="0"/>
                <a:sym typeface="+mn-ea"/>
              </a:rPr>
              <a:t>ColumnTransformer: Applies appropriate preprocessing to different data types.</a:t>
            </a: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r>
              <a:rPr lang="en-US" altLang="en-US" sz="2000">
                <a:latin typeface="Times New Roman" panose="02020603050405020304" charset="0"/>
                <a:cs typeface="Times New Roman" panose="02020603050405020304" charset="0"/>
                <a:sym typeface="+mn-ea"/>
              </a:rPr>
              <a:t>Pipeline: Combines preprocessing and modeling into one streamlined flow.</a:t>
            </a: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r>
              <a:rPr lang="en-US" altLang="en-US" sz="2000">
                <a:latin typeface="Times New Roman" panose="02020603050405020304" charset="0"/>
                <a:cs typeface="Times New Roman" panose="02020603050405020304" charset="0"/>
                <a:sym typeface="+mn-ea"/>
              </a:rPr>
              <a:t>Warnings: Suppresses unnecessary warning messages.</a:t>
            </a: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endParaRPr lang="en-US" altLang="en-US" sz="2000">
              <a:latin typeface="Times New Roman" panose="02020603050405020304" charset="0"/>
              <a:cs typeface="Times New Roman" panose="02020603050405020304" charset="0"/>
            </a:endParaRPr>
          </a:p>
          <a:p>
            <a:pPr marL="457200" indent="-457200">
              <a:buFont typeface="Wingdings" panose="05000000000000000000" charset="0"/>
              <a:buChar char="v"/>
            </a:pPr>
            <a:r>
              <a:rPr lang="en-US" altLang="en-US" sz="2000">
                <a:latin typeface="Times New Roman" panose="02020603050405020304" charset="0"/>
                <a:cs typeface="Times New Roman" panose="02020603050405020304" charset="0"/>
                <a:sym typeface="+mn-ea"/>
              </a:rPr>
              <a:t>Random: Selects random test cases for prediction demonstration.</a:t>
            </a:r>
            <a:endParaRPr lang="en-US" altLang="en-US" sz="2000">
              <a:latin typeface="Times New Roman" panose="02020603050405020304" charset="0"/>
              <a:cs typeface="Times New Roman" panose="02020603050405020304" charset="0"/>
            </a:endParaRPr>
          </a:p>
          <a:p>
            <a:pPr marL="342900" indent="-342900">
              <a:buFont typeface="Wingdings" panose="05000000000000000000" charset="0"/>
              <a:buChar char="v"/>
            </a:pPr>
            <a:endParaRPr lang="en-US" sz="2000"/>
          </a:p>
        </p:txBody>
      </p:sp>
    </p:spTree>
    <p:custDataLst>
      <p:tags r:id="rId2"/>
    </p:custData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7110" y="955040"/>
            <a:ext cx="9407525" cy="583565"/>
          </a:xfrm>
          <a:prstGeom prst="rect">
            <a:avLst/>
          </a:prstGeom>
          <a:noFill/>
        </p:spPr>
        <p:txBody>
          <a:bodyPr wrap="square" rtlCol="0">
            <a:spAutoFit/>
          </a:bodyPr>
          <a:p>
            <a:pPr algn="ctr"/>
            <a:r>
              <a:rPr lang="en-US" sz="3200">
                <a:solidFill>
                  <a:srgbClr val="41A7AA"/>
                </a:solidFill>
                <a:latin typeface="Georgia" panose="02040502050405020303" charset="0"/>
                <a:cs typeface="Georgia" panose="02040502050405020303" charset="0"/>
              </a:rPr>
              <a:t>PROJECT RESULTS</a:t>
            </a:r>
            <a:endParaRPr lang="en-US" sz="3200">
              <a:solidFill>
                <a:srgbClr val="41A7AA"/>
              </a:solidFill>
              <a:latin typeface="Georgia" panose="02040502050405020303" charset="0"/>
              <a:cs typeface="Georgia" panose="02040502050405020303" charset="0"/>
            </a:endParaRPr>
          </a:p>
        </p:txBody>
      </p:sp>
      <p:sp>
        <p:nvSpPr>
          <p:cNvPr id="2" name="Text Box 1"/>
          <p:cNvSpPr txBox="1"/>
          <p:nvPr/>
        </p:nvSpPr>
        <p:spPr>
          <a:xfrm>
            <a:off x="1295400" y="2103120"/>
            <a:ext cx="4754880" cy="398780"/>
          </a:xfrm>
          <a:prstGeom prst="rect">
            <a:avLst/>
          </a:prstGeom>
          <a:noFill/>
        </p:spPr>
        <p:txBody>
          <a:bodyPr wrap="square" rtlCol="0">
            <a:spAutoFit/>
          </a:bodyPr>
          <a:p>
            <a:r>
              <a:rPr sz="2000" b="1">
                <a:latin typeface="Times New Roman" panose="02020603050405020304" charset="0"/>
                <a:cs typeface="Times New Roman" panose="02020603050405020304" charset="0"/>
                <a:sym typeface="+mn-ea"/>
              </a:rPr>
              <a:t>Realistic predictions from trained model</a:t>
            </a:r>
            <a:r>
              <a:rPr lang="en-US" sz="2000" b="1">
                <a:latin typeface="Times New Roman" panose="02020603050405020304" charset="0"/>
                <a:cs typeface="Times New Roman" panose="02020603050405020304" charset="0"/>
                <a:sym typeface="+mn-ea"/>
              </a:rPr>
              <a:t>:</a:t>
            </a:r>
            <a:endParaRPr lang="en-US" sz="2000" b="1">
              <a:latin typeface="Times New Roman" panose="02020603050405020304" charset="0"/>
              <a:cs typeface="Times New Roman" panose="02020603050405020304" charset="0"/>
              <a:sym typeface="+mn-ea"/>
            </a:endParaRPr>
          </a:p>
        </p:txBody>
      </p:sp>
      <p:pic>
        <p:nvPicPr>
          <p:cNvPr id="3" name="Picture 2" descr="Screenshot 2025-06-26 101041"/>
          <p:cNvPicPr>
            <a:picLocks noChangeAspect="1"/>
          </p:cNvPicPr>
          <p:nvPr/>
        </p:nvPicPr>
        <p:blipFill>
          <a:blip r:embed="rId2"/>
          <a:stretch>
            <a:fillRect/>
          </a:stretch>
        </p:blipFill>
        <p:spPr>
          <a:xfrm>
            <a:off x="1789430" y="2698750"/>
            <a:ext cx="7697470" cy="2659380"/>
          </a:xfrm>
          <a:prstGeom prst="rect">
            <a:avLst/>
          </a:prstGeom>
        </p:spPr>
      </p:pic>
    </p:spTree>
    <p:custDataLst>
      <p:tags r:id="rId3"/>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122680" y="1673860"/>
            <a:ext cx="2306320" cy="398780"/>
          </a:xfrm>
          <a:prstGeom prst="rect">
            <a:avLst/>
          </a:prstGeom>
          <a:noFill/>
        </p:spPr>
        <p:txBody>
          <a:bodyPr wrap="square" rtlCol="0">
            <a:spAutoFit/>
          </a:bodyPr>
          <a:p>
            <a:r>
              <a:rPr sz="2000" b="1">
                <a:latin typeface="Times New Roman" panose="02020603050405020304" charset="0"/>
                <a:cs typeface="Times New Roman" panose="02020603050405020304" charset="0"/>
                <a:sym typeface="+mn-ea"/>
              </a:rPr>
              <a:t>Price Distribution</a:t>
            </a:r>
            <a:r>
              <a:rPr lang="en-US" sz="2000" b="1">
                <a:latin typeface="Times New Roman" panose="02020603050405020304" charset="0"/>
                <a:cs typeface="Times New Roman" panose="02020603050405020304" charset="0"/>
                <a:sym typeface="+mn-ea"/>
              </a:rPr>
              <a:t>:</a:t>
            </a:r>
            <a:endParaRPr lang="en-US" sz="2000" b="1">
              <a:latin typeface="Times New Roman" panose="02020603050405020304" charset="0"/>
              <a:cs typeface="Times New Roman" panose="02020603050405020304" charset="0"/>
              <a:sym typeface="+mn-ea"/>
            </a:endParaRPr>
          </a:p>
        </p:txBody>
      </p:sp>
      <p:pic>
        <p:nvPicPr>
          <p:cNvPr id="3" name="Picture 2" descr="histplot"/>
          <p:cNvPicPr>
            <a:picLocks noChangeAspect="1"/>
          </p:cNvPicPr>
          <p:nvPr/>
        </p:nvPicPr>
        <p:blipFill>
          <a:blip r:embed="rId2"/>
          <a:stretch>
            <a:fillRect/>
          </a:stretch>
        </p:blipFill>
        <p:spPr>
          <a:xfrm>
            <a:off x="2209800" y="2133600"/>
            <a:ext cx="6950710" cy="4163060"/>
          </a:xfrm>
          <a:prstGeom prst="rect">
            <a:avLst/>
          </a:prstGeom>
        </p:spPr>
      </p:pic>
      <p:sp>
        <p:nvSpPr>
          <p:cNvPr id="8" name="Text Box 7"/>
          <p:cNvSpPr txBox="1"/>
          <p:nvPr/>
        </p:nvSpPr>
        <p:spPr>
          <a:xfrm>
            <a:off x="1000760" y="677545"/>
            <a:ext cx="4064000" cy="460375"/>
          </a:xfrm>
          <a:prstGeom prst="rect">
            <a:avLst/>
          </a:prstGeom>
          <a:noFill/>
        </p:spPr>
        <p:txBody>
          <a:bodyPr wrap="square" rtlCol="0">
            <a:spAutoFit/>
          </a:bodyPr>
          <a:p>
            <a:r>
              <a:rPr lang="en-US" sz="2400" b="1">
                <a:latin typeface="Georgia" panose="02040502050405020303" charset="0"/>
                <a:cs typeface="Georgia" panose="02040502050405020303" charset="0"/>
              </a:rPr>
              <a:t>Visualizations:</a:t>
            </a:r>
            <a:endParaRPr lang="en-US" sz="2400" b="1">
              <a:latin typeface="Georgia" panose="02040502050405020303" charset="0"/>
              <a:cs typeface="Georgia" panose="02040502050405020303" charset="0"/>
            </a:endParaRPr>
          </a:p>
        </p:txBody>
      </p:sp>
    </p:spTree>
    <p:custDataLst>
      <p:tags r:id="rId3"/>
    </p:custData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pic>
        <p:nvPicPr>
          <p:cNvPr id="4" name="Picture 3" descr="scatterplot"/>
          <p:cNvPicPr>
            <a:picLocks noChangeAspect="1"/>
          </p:cNvPicPr>
          <p:nvPr/>
        </p:nvPicPr>
        <p:blipFill>
          <a:blip r:embed="rId2"/>
          <a:stretch>
            <a:fillRect/>
          </a:stretch>
        </p:blipFill>
        <p:spPr>
          <a:xfrm>
            <a:off x="1849755" y="1600200"/>
            <a:ext cx="7752080" cy="4608195"/>
          </a:xfrm>
          <a:prstGeom prst="rect">
            <a:avLst/>
          </a:prstGeom>
        </p:spPr>
      </p:pic>
      <p:sp>
        <p:nvSpPr>
          <p:cNvPr id="5" name="Text Box 4"/>
          <p:cNvSpPr txBox="1"/>
          <p:nvPr/>
        </p:nvSpPr>
        <p:spPr>
          <a:xfrm>
            <a:off x="6951345" y="883920"/>
            <a:ext cx="2134235" cy="398780"/>
          </a:xfrm>
          <a:prstGeom prst="rect">
            <a:avLst/>
          </a:prstGeom>
          <a:noFill/>
        </p:spPr>
        <p:txBody>
          <a:bodyPr wrap="square" rtlCol="0">
            <a:spAutoFit/>
          </a:bodyPr>
          <a:p>
            <a:r>
              <a:rPr sz="2000" b="1">
                <a:latin typeface="Times New Roman" panose="02020603050405020304" charset="0"/>
                <a:cs typeface="Times New Roman" panose="02020603050405020304" charset="0"/>
                <a:sym typeface="+mn-ea"/>
              </a:rPr>
              <a:t>Mileage vs Price</a:t>
            </a:r>
            <a:r>
              <a:rPr lang="en-US" sz="2000" b="1">
                <a:latin typeface="Times New Roman" panose="02020603050405020304" charset="0"/>
                <a:cs typeface="Times New Roman" panose="02020603050405020304" charset="0"/>
                <a:sym typeface="+mn-ea"/>
              </a:rPr>
              <a:t>:</a:t>
            </a:r>
            <a:endParaRPr lang="en-US" sz="2000" b="1">
              <a:latin typeface="Times New Roman" panose="02020603050405020304" charset="0"/>
              <a:cs typeface="Times New Roman" panose="02020603050405020304" charset="0"/>
              <a:sym typeface="+mn-ea"/>
            </a:endParaRPr>
          </a:p>
        </p:txBody>
      </p:sp>
    </p:spTree>
    <p:custDataLst>
      <p:tags r:id="rId3"/>
    </p:custData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0760" y="1320800"/>
            <a:ext cx="2560320" cy="398780"/>
          </a:xfrm>
          <a:prstGeom prst="rect">
            <a:avLst/>
          </a:prstGeom>
          <a:noFill/>
        </p:spPr>
        <p:txBody>
          <a:bodyPr wrap="square" rtlCol="0">
            <a:spAutoFit/>
          </a:bodyPr>
          <a:p>
            <a:r>
              <a:rPr sz="2000" b="1">
                <a:latin typeface="Times New Roman" panose="02020603050405020304" charset="0"/>
                <a:cs typeface="Times New Roman" panose="02020603050405020304" charset="0"/>
                <a:sym typeface="+mn-ea"/>
              </a:rPr>
              <a:t>Owner Type vs Price</a:t>
            </a:r>
            <a:r>
              <a:rPr lang="en-US" sz="2000" b="1">
                <a:latin typeface="Times New Roman" panose="02020603050405020304" charset="0"/>
                <a:cs typeface="Times New Roman" panose="02020603050405020304" charset="0"/>
                <a:sym typeface="+mn-ea"/>
              </a:rPr>
              <a:t>:</a:t>
            </a:r>
            <a:endParaRPr lang="en-US" sz="2000" b="1">
              <a:latin typeface="Times New Roman" panose="02020603050405020304" charset="0"/>
              <a:cs typeface="Times New Roman" panose="02020603050405020304" charset="0"/>
              <a:sym typeface="+mn-ea"/>
            </a:endParaRPr>
          </a:p>
        </p:txBody>
      </p:sp>
      <p:pic>
        <p:nvPicPr>
          <p:cNvPr id="6" name="Picture 5" descr="barplot1"/>
          <p:cNvPicPr>
            <a:picLocks noChangeAspect="1"/>
          </p:cNvPicPr>
          <p:nvPr/>
        </p:nvPicPr>
        <p:blipFill>
          <a:blip r:embed="rId2"/>
          <a:stretch>
            <a:fillRect/>
          </a:stretch>
        </p:blipFill>
        <p:spPr>
          <a:xfrm>
            <a:off x="2443480" y="1719580"/>
            <a:ext cx="6203315" cy="4521200"/>
          </a:xfrm>
          <a:prstGeom prst="rect">
            <a:avLst/>
          </a:prstGeom>
        </p:spPr>
      </p:pic>
    </p:spTree>
    <p:custDataLst>
      <p:tags r:id="rId3"/>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p:sp>
        <p:nvSpPr>
          <p:cNvPr id="2" name="Text Box 1"/>
          <p:cNvSpPr txBox="1"/>
          <p:nvPr/>
        </p:nvSpPr>
        <p:spPr>
          <a:xfrm>
            <a:off x="1375410" y="2022475"/>
            <a:ext cx="2823845" cy="398780"/>
          </a:xfrm>
          <a:prstGeom prst="rect">
            <a:avLst/>
          </a:prstGeom>
          <a:noFill/>
        </p:spPr>
        <p:txBody>
          <a:bodyPr wrap="square" rtlCol="0">
            <a:spAutoFit/>
          </a:bodyPr>
          <a:p>
            <a:r>
              <a:rPr sz="2000" b="1">
                <a:latin typeface="Times New Roman" panose="02020603050405020304" charset="0"/>
                <a:cs typeface="Times New Roman" panose="02020603050405020304" charset="0"/>
                <a:sym typeface="+mn-ea"/>
              </a:rPr>
              <a:t>Fuel Type </a:t>
            </a:r>
            <a:r>
              <a:rPr lang="en-US" sz="2000" b="1">
                <a:latin typeface="Times New Roman" panose="02020603050405020304" charset="0"/>
                <a:cs typeface="Times New Roman" panose="02020603050405020304" charset="0"/>
                <a:sym typeface="+mn-ea"/>
              </a:rPr>
              <a:t>Distribution:</a:t>
            </a:r>
            <a:endParaRPr lang="en-US" sz="2000" b="1">
              <a:latin typeface="Times New Roman" panose="02020603050405020304" charset="0"/>
              <a:cs typeface="Times New Roman" panose="02020603050405020304" charset="0"/>
              <a:sym typeface="+mn-ea"/>
            </a:endParaRPr>
          </a:p>
        </p:txBody>
      </p:sp>
      <p:graphicFrame>
        <p:nvGraphicFramePr>
          <p:cNvPr id="3" name="Chart 2"/>
          <p:cNvGraphicFramePr/>
          <p:nvPr/>
        </p:nvGraphicFramePr>
        <p:xfrm>
          <a:off x="3258185" y="1443355"/>
          <a:ext cx="6052185" cy="4658360"/>
        </p:xfrm>
        <a:graphic>
          <a:graphicData uri="http://schemas.openxmlformats.org/drawingml/2006/chart">
            <c:chart xmlns:c="http://schemas.openxmlformats.org/drawingml/2006/chart" xmlns:r="http://schemas.openxmlformats.org/officeDocument/2006/relationships" r:id="rId1"/>
          </a:graphicData>
        </a:graphic>
      </p:graphicFrame>
    </p:spTree>
    <p:custDataLst>
      <p:tags r:id="rId3"/>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2230120" y="1727200"/>
            <a:ext cx="2753995" cy="398780"/>
          </a:xfrm>
          <a:prstGeom prst="rect">
            <a:avLst/>
          </a:prstGeom>
          <a:noFill/>
        </p:spPr>
        <p:txBody>
          <a:bodyPr wrap="square" rtlCol="0">
            <a:spAutoFit/>
          </a:bodyPr>
          <a:p>
            <a:r>
              <a:rPr sz="2000" b="1">
                <a:latin typeface="Times New Roman" panose="02020603050405020304" charset="0"/>
                <a:cs typeface="Times New Roman" panose="02020603050405020304" charset="0"/>
                <a:sym typeface="+mn-ea"/>
              </a:rPr>
              <a:t>Avg Price by Location</a:t>
            </a:r>
            <a:r>
              <a:rPr lang="en-US" sz="2000" b="1">
                <a:latin typeface="Times New Roman" panose="02020603050405020304" charset="0"/>
                <a:cs typeface="Times New Roman" panose="02020603050405020304" charset="0"/>
                <a:sym typeface="+mn-ea"/>
              </a:rPr>
              <a:t>:</a:t>
            </a:r>
            <a:endParaRPr lang="en-US" sz="2000" b="1">
              <a:latin typeface="Times New Roman" panose="02020603050405020304" charset="0"/>
              <a:cs typeface="Times New Roman" panose="02020603050405020304" charset="0"/>
              <a:sym typeface="+mn-ea"/>
            </a:endParaRPr>
          </a:p>
        </p:txBody>
      </p:sp>
      <p:pic>
        <p:nvPicPr>
          <p:cNvPr id="3" name="Picture 2" descr="barplot2"/>
          <p:cNvPicPr>
            <a:picLocks noChangeAspect="1"/>
          </p:cNvPicPr>
          <p:nvPr/>
        </p:nvPicPr>
        <p:blipFill>
          <a:blip r:embed="rId2"/>
          <a:stretch>
            <a:fillRect/>
          </a:stretch>
        </p:blipFill>
        <p:spPr>
          <a:xfrm>
            <a:off x="1639570" y="2186940"/>
            <a:ext cx="8404860" cy="3947160"/>
          </a:xfrm>
          <a:prstGeom prst="rect">
            <a:avLst/>
          </a:prstGeom>
        </p:spPr>
      </p:pic>
    </p:spTree>
    <p:custDataLst>
      <p:tags r:id="rId3"/>
    </p:custData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7110" y="955040"/>
            <a:ext cx="9407525" cy="583565"/>
          </a:xfrm>
          <a:prstGeom prst="rect">
            <a:avLst/>
          </a:prstGeom>
          <a:noFill/>
        </p:spPr>
        <p:txBody>
          <a:bodyPr wrap="square" rtlCol="0">
            <a:spAutoFit/>
          </a:bodyPr>
          <a:p>
            <a:pPr algn="ctr"/>
            <a:r>
              <a:rPr lang="en-US" sz="3200">
                <a:solidFill>
                  <a:srgbClr val="41A7AA"/>
                </a:solidFill>
                <a:latin typeface="Georgia" panose="02040502050405020303" charset="0"/>
                <a:cs typeface="Georgia" panose="02040502050405020303" charset="0"/>
              </a:rPr>
              <a:t>CONCLUSION</a:t>
            </a:r>
            <a:endParaRPr lang="en-US" sz="3200">
              <a:solidFill>
                <a:srgbClr val="41A7AA"/>
              </a:solidFill>
              <a:latin typeface="Georgia" panose="02040502050405020303" charset="0"/>
              <a:cs typeface="Georgia" panose="02040502050405020303" charset="0"/>
            </a:endParaRPr>
          </a:p>
        </p:txBody>
      </p:sp>
      <p:sp>
        <p:nvSpPr>
          <p:cNvPr id="2" name="Text Box 1"/>
          <p:cNvSpPr txBox="1"/>
          <p:nvPr/>
        </p:nvSpPr>
        <p:spPr>
          <a:xfrm>
            <a:off x="1189355" y="2194560"/>
            <a:ext cx="8413115" cy="3629025"/>
          </a:xfrm>
          <a:prstGeom prst="rect">
            <a:avLst/>
          </a:prstGeom>
          <a:noFill/>
        </p:spPr>
        <p:txBody>
          <a:bodyPr wrap="square" rtlCol="0">
            <a:noAutofit/>
          </a:bodyPr>
          <a:p>
            <a:pPr marL="342900" indent="-342900" algn="just">
              <a:buFont typeface="Wingdings" panose="05000000000000000000" charset="0"/>
              <a:buChar char="v"/>
            </a:pPr>
            <a:r>
              <a:rPr lang="en-US" altLang="en-US" sz="2400">
                <a:latin typeface="Times New Roman" panose="02020603050405020304" charset="0"/>
                <a:cs typeface="Times New Roman" panose="02020603050405020304" charset="0"/>
              </a:rPr>
              <a:t>This project achieved accurate pre-owned car price predictions using key factors like age, mileage, and brand. </a:t>
            </a:r>
            <a:endParaRPr lang="en-US" altLang="en-US" sz="2400">
              <a:latin typeface="Times New Roman" panose="02020603050405020304" charset="0"/>
              <a:cs typeface="Times New Roman" panose="02020603050405020304" charset="0"/>
            </a:endParaRPr>
          </a:p>
          <a:p>
            <a:pPr marL="342900" indent="-342900" algn="just">
              <a:buFont typeface="Wingdings" panose="05000000000000000000" charset="0"/>
              <a:buChar char="v"/>
            </a:pPr>
            <a:r>
              <a:rPr lang="en-US" altLang="en-US" sz="2400">
                <a:latin typeface="Times New Roman" panose="02020603050405020304" charset="0"/>
                <a:cs typeface="Times New Roman" panose="02020603050405020304" charset="0"/>
              </a:rPr>
              <a:t>Insights revealed diesel cars retain value better, first ownership boosts luxury car prices, and auto transmissions are more valued in cities. Regional price differences and engine power impacts were also identified. </a:t>
            </a:r>
            <a:endParaRPr lang="en-US" altLang="en-US" sz="2400">
              <a:latin typeface="Times New Roman" panose="02020603050405020304" charset="0"/>
              <a:cs typeface="Times New Roman" panose="02020603050405020304" charset="0"/>
            </a:endParaRPr>
          </a:p>
          <a:p>
            <a:pPr marL="342900" indent="-342900" algn="just">
              <a:buFont typeface="Wingdings" panose="05000000000000000000" charset="0"/>
              <a:buChar char="v"/>
            </a:pPr>
            <a:r>
              <a:rPr lang="en-US" altLang="en-US" sz="2400">
                <a:latin typeface="Times New Roman" panose="02020603050405020304" charset="0"/>
                <a:cs typeface="Times New Roman" panose="02020603050405020304" charset="0"/>
              </a:rPr>
              <a:t>The robust ML pipeline handled data issues well, benefiting consumers, dealers, banks, and manufacturers with actionable insights.</a:t>
            </a:r>
            <a:endParaRPr lang="en-US" altLang="en-US" sz="2400">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文本框 2"/>
          <p:cNvSpPr txBox="1"/>
          <p:nvPr/>
        </p:nvSpPr>
        <p:spPr>
          <a:xfrm>
            <a:off x="4639334" y="930275"/>
            <a:ext cx="2912745" cy="706755"/>
          </a:xfrm>
          <a:prstGeom prst="rect">
            <a:avLst/>
          </a:prstGeom>
          <a:noFill/>
        </p:spPr>
        <p:txBody>
          <a:bodyPr wrap="none" rtlCol="0" anchor="t">
            <a:spAutoFit/>
          </a:bodyPr>
          <a:p>
            <a:pPr algn="ctr"/>
            <a:r>
              <a:rPr lang="en-US" altLang="zh-CN" sz="4000">
                <a:solidFill>
                  <a:srgbClr val="354D91"/>
                </a:solidFill>
                <a:latin typeface="Georgia" panose="02040502050405020303" charset="0"/>
                <a:ea typeface="Calibri" panose="020F0502020204030204" charset="0"/>
                <a:cs typeface="Georgia" panose="02040502050405020303" charset="0"/>
              </a:rPr>
              <a:t>CONTENTS</a:t>
            </a:r>
            <a:endParaRPr lang="en-US" altLang="zh-CN" sz="4000">
              <a:solidFill>
                <a:srgbClr val="354D91"/>
              </a:solidFill>
              <a:latin typeface="Georgia" panose="02040502050405020303" charset="0"/>
              <a:ea typeface="Calibri" panose="020F0502020204030204" charset="0"/>
              <a:cs typeface="Georgia" panose="02040502050405020303" charset="0"/>
            </a:endParaRPr>
          </a:p>
        </p:txBody>
      </p:sp>
      <p:sp>
        <p:nvSpPr>
          <p:cNvPr id="4" name="Rounded Rectangle 3"/>
          <p:cNvSpPr/>
          <p:nvPr/>
        </p:nvSpPr>
        <p:spPr>
          <a:xfrm>
            <a:off x="1312545" y="1874520"/>
            <a:ext cx="658909" cy="673004"/>
          </a:xfrm>
          <a:prstGeom prst="roundRect">
            <a:avLst>
              <a:gd name="adj" fmla="val 50000"/>
            </a:avLst>
          </a:prstGeom>
          <a:solidFill>
            <a:srgbClr val="91CBC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en-AU" sz="2000" dirty="0">
                <a:solidFill>
                  <a:schemeClr val="bg1"/>
                </a:solidFill>
                <a:latin typeface="Times New Roman" panose="02020603050405020304" charset="0"/>
                <a:ea typeface="Calibri" panose="020F0502020204030204" charset="0"/>
                <a:cs typeface="Times New Roman" panose="02020603050405020304" charset="0"/>
              </a:rPr>
              <a:t>1</a:t>
            </a:r>
            <a:endParaRPr lang="en-US" altLang="en-AU" sz="2000"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9" name="Rounded Rectangle 8"/>
          <p:cNvSpPr/>
          <p:nvPr/>
        </p:nvSpPr>
        <p:spPr>
          <a:xfrm>
            <a:off x="1312545" y="2950210"/>
            <a:ext cx="658909" cy="673004"/>
          </a:xfrm>
          <a:prstGeom prst="roundRect">
            <a:avLst>
              <a:gd name="adj" fmla="val 50000"/>
            </a:avLst>
          </a:prstGeom>
          <a:solidFill>
            <a:srgbClr val="91CBC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en-AU" sz="2000" dirty="0">
                <a:solidFill>
                  <a:schemeClr val="bg1"/>
                </a:solidFill>
                <a:latin typeface="Times New Roman" panose="02020603050405020304" charset="0"/>
                <a:ea typeface="Calibri" panose="020F0502020204030204" charset="0"/>
                <a:cs typeface="Times New Roman" panose="02020603050405020304" charset="0"/>
              </a:rPr>
              <a:t>2</a:t>
            </a:r>
            <a:endParaRPr lang="en-US" altLang="en-AU" sz="2000"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10" name="Rounded Rectangle 9"/>
          <p:cNvSpPr/>
          <p:nvPr/>
        </p:nvSpPr>
        <p:spPr>
          <a:xfrm>
            <a:off x="1312545" y="4025900"/>
            <a:ext cx="658909" cy="673004"/>
          </a:xfrm>
          <a:prstGeom prst="roundRect">
            <a:avLst>
              <a:gd name="adj" fmla="val 50000"/>
            </a:avLst>
          </a:prstGeom>
          <a:solidFill>
            <a:srgbClr val="91CBC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en-AU" sz="2000" dirty="0">
                <a:solidFill>
                  <a:schemeClr val="bg1"/>
                </a:solidFill>
                <a:latin typeface="Times New Roman" panose="02020603050405020304" charset="0"/>
                <a:ea typeface="Calibri" panose="020F0502020204030204" charset="0"/>
                <a:cs typeface="Times New Roman" panose="02020603050405020304" charset="0"/>
              </a:rPr>
              <a:t>3</a:t>
            </a:r>
            <a:endParaRPr lang="en-US" altLang="en-AU" sz="2000"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11" name="Rounded Rectangle 10"/>
          <p:cNvSpPr/>
          <p:nvPr/>
        </p:nvSpPr>
        <p:spPr>
          <a:xfrm>
            <a:off x="1312545" y="5101590"/>
            <a:ext cx="658909" cy="673004"/>
          </a:xfrm>
          <a:prstGeom prst="roundRect">
            <a:avLst>
              <a:gd name="adj" fmla="val 50000"/>
            </a:avLst>
          </a:prstGeom>
          <a:solidFill>
            <a:srgbClr val="91CBC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en-AU" sz="2000" dirty="0">
                <a:solidFill>
                  <a:schemeClr val="bg1"/>
                </a:solidFill>
                <a:latin typeface="Times New Roman" panose="02020603050405020304" charset="0"/>
                <a:ea typeface="Calibri" panose="020F0502020204030204" charset="0"/>
                <a:cs typeface="Times New Roman" panose="02020603050405020304" charset="0"/>
              </a:rPr>
              <a:t>4</a:t>
            </a:r>
            <a:endParaRPr lang="en-US" altLang="en-AU" sz="2000"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23" name="Rounded Rectangle 22"/>
          <p:cNvSpPr/>
          <p:nvPr/>
        </p:nvSpPr>
        <p:spPr>
          <a:xfrm>
            <a:off x="5766435" y="1874520"/>
            <a:ext cx="658909" cy="673004"/>
          </a:xfrm>
          <a:prstGeom prst="roundRect">
            <a:avLst>
              <a:gd name="adj" fmla="val 50000"/>
            </a:avLst>
          </a:prstGeom>
          <a:solidFill>
            <a:srgbClr val="91CBC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en-AU" sz="2000" dirty="0">
                <a:solidFill>
                  <a:schemeClr val="bg1"/>
                </a:solidFill>
                <a:latin typeface="Times New Roman" panose="02020603050405020304" charset="0"/>
                <a:ea typeface="Calibri" panose="020F0502020204030204" charset="0"/>
                <a:cs typeface="Times New Roman" panose="02020603050405020304" charset="0"/>
              </a:rPr>
              <a:t>5</a:t>
            </a:r>
            <a:endParaRPr lang="en-US" altLang="en-AU" sz="2000"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24" name="Rounded Rectangle 23"/>
          <p:cNvSpPr/>
          <p:nvPr/>
        </p:nvSpPr>
        <p:spPr>
          <a:xfrm>
            <a:off x="5766435" y="2950210"/>
            <a:ext cx="658909" cy="673004"/>
          </a:xfrm>
          <a:prstGeom prst="roundRect">
            <a:avLst>
              <a:gd name="adj" fmla="val 50000"/>
            </a:avLst>
          </a:prstGeom>
          <a:solidFill>
            <a:srgbClr val="91CBC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en-AU" sz="2000" dirty="0">
                <a:solidFill>
                  <a:schemeClr val="bg1"/>
                </a:solidFill>
                <a:latin typeface="Times New Roman" panose="02020603050405020304" charset="0"/>
                <a:ea typeface="Calibri" panose="020F0502020204030204" charset="0"/>
                <a:cs typeface="Times New Roman" panose="02020603050405020304" charset="0"/>
              </a:rPr>
              <a:t>6</a:t>
            </a:r>
            <a:endParaRPr lang="en-US" altLang="en-AU" sz="2000"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25" name="Rounded Rectangle 24"/>
          <p:cNvSpPr/>
          <p:nvPr/>
        </p:nvSpPr>
        <p:spPr>
          <a:xfrm>
            <a:off x="5766435" y="4025900"/>
            <a:ext cx="658909" cy="673004"/>
          </a:xfrm>
          <a:prstGeom prst="roundRect">
            <a:avLst>
              <a:gd name="adj" fmla="val 50000"/>
            </a:avLst>
          </a:prstGeom>
          <a:solidFill>
            <a:srgbClr val="91CBC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en-AU" sz="2000" dirty="0">
                <a:solidFill>
                  <a:schemeClr val="bg1"/>
                </a:solidFill>
                <a:latin typeface="Times New Roman" panose="02020603050405020304" charset="0"/>
                <a:ea typeface="Calibri" panose="020F0502020204030204" charset="0"/>
                <a:cs typeface="Times New Roman" panose="02020603050405020304" charset="0"/>
              </a:rPr>
              <a:t>7</a:t>
            </a:r>
            <a:endParaRPr lang="en-US" altLang="en-AU" sz="2000"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26" name="Rounded Rectangle 25"/>
          <p:cNvSpPr/>
          <p:nvPr/>
        </p:nvSpPr>
        <p:spPr>
          <a:xfrm>
            <a:off x="5766435" y="5101590"/>
            <a:ext cx="658909" cy="673004"/>
          </a:xfrm>
          <a:prstGeom prst="roundRect">
            <a:avLst>
              <a:gd name="adj" fmla="val 50000"/>
            </a:avLst>
          </a:prstGeom>
          <a:solidFill>
            <a:srgbClr val="91CBC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r>
              <a:rPr lang="en-US" altLang="en-AU" sz="2000" dirty="0">
                <a:solidFill>
                  <a:schemeClr val="bg1"/>
                </a:solidFill>
                <a:latin typeface="Times New Roman" panose="02020603050405020304" charset="0"/>
                <a:ea typeface="Calibri" panose="020F0502020204030204" charset="0"/>
                <a:cs typeface="Times New Roman" panose="02020603050405020304" charset="0"/>
              </a:rPr>
              <a:t>8</a:t>
            </a:r>
            <a:endParaRPr lang="en-US" altLang="en-AU" sz="2000" dirty="0">
              <a:solidFill>
                <a:schemeClr val="bg1"/>
              </a:solidFill>
              <a:latin typeface="Times New Roman" panose="02020603050405020304" charset="0"/>
              <a:ea typeface="Calibri" panose="020F0502020204030204" charset="0"/>
              <a:cs typeface="Times New Roman" panose="02020603050405020304" charset="0"/>
            </a:endParaRPr>
          </a:p>
        </p:txBody>
      </p:sp>
      <p:sp>
        <p:nvSpPr>
          <p:cNvPr id="27" name="Text Box 26"/>
          <p:cNvSpPr txBox="1"/>
          <p:nvPr/>
        </p:nvSpPr>
        <p:spPr>
          <a:xfrm>
            <a:off x="2366010" y="2004060"/>
            <a:ext cx="1625600" cy="414020"/>
          </a:xfrm>
          <a:prstGeom prst="rect">
            <a:avLst/>
          </a:prstGeom>
          <a:noFill/>
        </p:spPr>
        <p:txBody>
          <a:bodyPr wrap="square" rtlCol="0">
            <a:noAutofit/>
          </a:bodyPr>
          <a:p>
            <a:r>
              <a:rPr lang="en-US" sz="2000">
                <a:solidFill>
                  <a:srgbClr val="11A492"/>
                </a:solidFill>
                <a:latin typeface="Times New Roman" panose="02020603050405020304" charset="0"/>
                <a:cs typeface="Times New Roman" panose="02020603050405020304" charset="0"/>
              </a:rPr>
              <a:t>ABSTRACT</a:t>
            </a:r>
            <a:endParaRPr lang="en-US" sz="2000">
              <a:solidFill>
                <a:srgbClr val="11A492"/>
              </a:solidFill>
              <a:latin typeface="Times New Roman" panose="02020603050405020304" charset="0"/>
              <a:cs typeface="Times New Roman" panose="02020603050405020304" charset="0"/>
            </a:endParaRPr>
          </a:p>
        </p:txBody>
      </p:sp>
      <p:sp>
        <p:nvSpPr>
          <p:cNvPr id="28" name="Text Box 27"/>
          <p:cNvSpPr txBox="1"/>
          <p:nvPr/>
        </p:nvSpPr>
        <p:spPr>
          <a:xfrm>
            <a:off x="2366010" y="3110865"/>
            <a:ext cx="2108200" cy="414020"/>
          </a:xfrm>
          <a:prstGeom prst="rect">
            <a:avLst/>
          </a:prstGeom>
          <a:noFill/>
        </p:spPr>
        <p:txBody>
          <a:bodyPr wrap="square" rtlCol="0">
            <a:noAutofit/>
          </a:bodyPr>
          <a:p>
            <a:r>
              <a:rPr lang="en-US" sz="2000">
                <a:solidFill>
                  <a:srgbClr val="11A492"/>
                </a:solidFill>
                <a:latin typeface="Times New Roman" panose="02020603050405020304" charset="0"/>
                <a:cs typeface="Times New Roman" panose="02020603050405020304" charset="0"/>
              </a:rPr>
              <a:t>INTRODUCTION</a:t>
            </a:r>
            <a:endParaRPr lang="en-US" sz="2000">
              <a:solidFill>
                <a:srgbClr val="11A492"/>
              </a:solidFill>
              <a:latin typeface="Times New Roman" panose="02020603050405020304" charset="0"/>
              <a:cs typeface="Times New Roman" panose="02020603050405020304" charset="0"/>
            </a:endParaRPr>
          </a:p>
        </p:txBody>
      </p:sp>
      <p:sp>
        <p:nvSpPr>
          <p:cNvPr id="29" name="Text Box 28"/>
          <p:cNvSpPr txBox="1"/>
          <p:nvPr/>
        </p:nvSpPr>
        <p:spPr>
          <a:xfrm>
            <a:off x="2366010" y="4217670"/>
            <a:ext cx="3268345" cy="414020"/>
          </a:xfrm>
          <a:prstGeom prst="rect">
            <a:avLst/>
          </a:prstGeom>
          <a:noFill/>
        </p:spPr>
        <p:txBody>
          <a:bodyPr wrap="square" rtlCol="0">
            <a:noAutofit/>
          </a:bodyPr>
          <a:p>
            <a:r>
              <a:rPr lang="en-US" sz="2000">
                <a:solidFill>
                  <a:srgbClr val="11A492"/>
                </a:solidFill>
                <a:latin typeface="Times New Roman" panose="02020603050405020304" charset="0"/>
                <a:cs typeface="Times New Roman" panose="02020603050405020304" charset="0"/>
              </a:rPr>
              <a:t>SYSTEM REQUIREMENTS</a:t>
            </a:r>
            <a:endParaRPr lang="en-US" sz="2000">
              <a:solidFill>
                <a:srgbClr val="11A492"/>
              </a:solidFill>
              <a:latin typeface="Times New Roman" panose="02020603050405020304" charset="0"/>
              <a:cs typeface="Times New Roman" panose="02020603050405020304" charset="0"/>
            </a:endParaRPr>
          </a:p>
        </p:txBody>
      </p:sp>
      <p:sp>
        <p:nvSpPr>
          <p:cNvPr id="30" name="Text Box 29"/>
          <p:cNvSpPr txBox="1"/>
          <p:nvPr/>
        </p:nvSpPr>
        <p:spPr>
          <a:xfrm>
            <a:off x="2366010" y="5231130"/>
            <a:ext cx="2241550" cy="414020"/>
          </a:xfrm>
          <a:prstGeom prst="rect">
            <a:avLst/>
          </a:prstGeom>
          <a:noFill/>
        </p:spPr>
        <p:txBody>
          <a:bodyPr wrap="square" rtlCol="0">
            <a:noAutofit/>
          </a:bodyPr>
          <a:p>
            <a:r>
              <a:rPr lang="en-US" sz="2000">
                <a:solidFill>
                  <a:srgbClr val="11A492"/>
                </a:solidFill>
                <a:latin typeface="Times New Roman" panose="02020603050405020304" charset="0"/>
                <a:cs typeface="Times New Roman" panose="02020603050405020304" charset="0"/>
              </a:rPr>
              <a:t>ADVANTAGES</a:t>
            </a:r>
            <a:endParaRPr lang="en-US" sz="2000">
              <a:solidFill>
                <a:srgbClr val="11A492"/>
              </a:solidFill>
              <a:latin typeface="Times New Roman" panose="02020603050405020304" charset="0"/>
              <a:cs typeface="Times New Roman" panose="02020603050405020304" charset="0"/>
            </a:endParaRPr>
          </a:p>
        </p:txBody>
      </p:sp>
      <p:sp>
        <p:nvSpPr>
          <p:cNvPr id="31" name="Text Box 30"/>
          <p:cNvSpPr txBox="1"/>
          <p:nvPr/>
        </p:nvSpPr>
        <p:spPr>
          <a:xfrm>
            <a:off x="7019925" y="2004060"/>
            <a:ext cx="2294890" cy="414020"/>
          </a:xfrm>
          <a:prstGeom prst="rect">
            <a:avLst/>
          </a:prstGeom>
          <a:noFill/>
        </p:spPr>
        <p:txBody>
          <a:bodyPr wrap="square" rtlCol="0">
            <a:noAutofit/>
          </a:bodyPr>
          <a:p>
            <a:r>
              <a:rPr lang="en-US" sz="2000">
                <a:solidFill>
                  <a:srgbClr val="11A492"/>
                </a:solidFill>
                <a:latin typeface="Times New Roman" panose="02020603050405020304" charset="0"/>
                <a:cs typeface="Times New Roman" panose="02020603050405020304" charset="0"/>
                <a:sym typeface="+mn-ea"/>
              </a:rPr>
              <a:t>ARCHITECTURE</a:t>
            </a:r>
            <a:endParaRPr lang="en-US" sz="2000">
              <a:solidFill>
                <a:srgbClr val="11A492"/>
              </a:solidFill>
              <a:latin typeface="Times New Roman" panose="02020603050405020304" charset="0"/>
              <a:cs typeface="Times New Roman" panose="02020603050405020304" charset="0"/>
              <a:sym typeface="+mn-ea"/>
            </a:endParaRPr>
          </a:p>
        </p:txBody>
      </p:sp>
      <p:sp>
        <p:nvSpPr>
          <p:cNvPr id="32" name="Text Box 31"/>
          <p:cNvSpPr txBox="1"/>
          <p:nvPr/>
        </p:nvSpPr>
        <p:spPr>
          <a:xfrm>
            <a:off x="7019925" y="3079750"/>
            <a:ext cx="1625600" cy="414020"/>
          </a:xfrm>
          <a:prstGeom prst="rect">
            <a:avLst/>
          </a:prstGeom>
          <a:noFill/>
        </p:spPr>
        <p:txBody>
          <a:bodyPr wrap="square" rtlCol="0">
            <a:noAutofit/>
          </a:bodyPr>
          <a:p>
            <a:r>
              <a:rPr lang="en-US" sz="2000">
                <a:solidFill>
                  <a:srgbClr val="11A492"/>
                </a:solidFill>
                <a:latin typeface="Times New Roman" panose="02020603050405020304" charset="0"/>
                <a:cs typeface="Times New Roman" panose="02020603050405020304" charset="0"/>
              </a:rPr>
              <a:t>LIBRARIES</a:t>
            </a:r>
            <a:endParaRPr lang="en-US" sz="2000">
              <a:solidFill>
                <a:srgbClr val="11A492"/>
              </a:solidFill>
              <a:latin typeface="Times New Roman" panose="02020603050405020304" charset="0"/>
              <a:cs typeface="Times New Roman" panose="02020603050405020304" charset="0"/>
            </a:endParaRPr>
          </a:p>
        </p:txBody>
      </p:sp>
      <p:sp>
        <p:nvSpPr>
          <p:cNvPr id="33" name="Text Box 32"/>
          <p:cNvSpPr txBox="1"/>
          <p:nvPr/>
        </p:nvSpPr>
        <p:spPr>
          <a:xfrm>
            <a:off x="7019925" y="4217670"/>
            <a:ext cx="2457450" cy="414020"/>
          </a:xfrm>
          <a:prstGeom prst="rect">
            <a:avLst/>
          </a:prstGeom>
          <a:noFill/>
        </p:spPr>
        <p:txBody>
          <a:bodyPr wrap="square" rtlCol="0">
            <a:noAutofit/>
          </a:bodyPr>
          <a:p>
            <a:r>
              <a:rPr lang="en-US" sz="2000">
                <a:solidFill>
                  <a:srgbClr val="11A492"/>
                </a:solidFill>
                <a:latin typeface="Times New Roman" panose="02020603050405020304" charset="0"/>
                <a:cs typeface="Times New Roman" panose="02020603050405020304" charset="0"/>
              </a:rPr>
              <a:t>PROJECT RESULTS</a:t>
            </a:r>
            <a:endParaRPr lang="en-US" sz="2000">
              <a:solidFill>
                <a:srgbClr val="11A492"/>
              </a:solidFill>
              <a:latin typeface="Times New Roman" panose="02020603050405020304" charset="0"/>
              <a:cs typeface="Times New Roman" panose="02020603050405020304" charset="0"/>
            </a:endParaRPr>
          </a:p>
        </p:txBody>
      </p:sp>
      <p:sp>
        <p:nvSpPr>
          <p:cNvPr id="34" name="Text Box 33"/>
          <p:cNvSpPr txBox="1"/>
          <p:nvPr/>
        </p:nvSpPr>
        <p:spPr>
          <a:xfrm>
            <a:off x="7019925" y="5231130"/>
            <a:ext cx="1960245" cy="414020"/>
          </a:xfrm>
          <a:prstGeom prst="rect">
            <a:avLst/>
          </a:prstGeom>
          <a:noFill/>
        </p:spPr>
        <p:txBody>
          <a:bodyPr wrap="square" rtlCol="0">
            <a:noAutofit/>
          </a:bodyPr>
          <a:p>
            <a:r>
              <a:rPr lang="en-US" sz="2000">
                <a:solidFill>
                  <a:srgbClr val="11A492"/>
                </a:solidFill>
                <a:latin typeface="Times New Roman" panose="02020603050405020304" charset="0"/>
                <a:cs typeface="Times New Roman" panose="02020603050405020304" charset="0"/>
              </a:rPr>
              <a:t>CONCLUSION</a:t>
            </a:r>
            <a:endParaRPr lang="en-US" sz="2000">
              <a:solidFill>
                <a:srgbClr val="11A492"/>
              </a:solidFill>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2" name="Text Box 1"/>
          <p:cNvSpPr txBox="1"/>
          <p:nvPr/>
        </p:nvSpPr>
        <p:spPr>
          <a:xfrm>
            <a:off x="1366520" y="1709420"/>
            <a:ext cx="8768080" cy="4055745"/>
          </a:xfrm>
          <a:prstGeom prst="rect">
            <a:avLst/>
          </a:prstGeom>
          <a:noFill/>
        </p:spPr>
        <p:txBody>
          <a:bodyPr wrap="square" rtlCol="0">
            <a:noAutofit/>
          </a:bodyPr>
          <a:p>
            <a:pPr marL="342900" indent="-342900">
              <a:buFont typeface="Wingdings" panose="05000000000000000000" charset="0"/>
              <a:buChar char="v"/>
            </a:pPr>
            <a:endParaRPr lang="en-US" sz="2000"/>
          </a:p>
        </p:txBody>
      </p:sp>
    </p:spTree>
    <p:custDataLst>
      <p:tags r:id="rId2"/>
    </p:custData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grpSp>
        <p:nvGrpSpPr>
          <p:cNvPr id="7" name="组合 6"/>
          <p:cNvGrpSpPr/>
          <p:nvPr/>
        </p:nvGrpSpPr>
        <p:grpSpPr>
          <a:xfrm>
            <a:off x="2392483" y="2357288"/>
            <a:ext cx="7407035" cy="2143424"/>
            <a:chOff x="5078" y="4017"/>
            <a:chExt cx="9044" cy="2617"/>
          </a:xfrm>
        </p:grpSpPr>
        <p:sp>
          <p:nvSpPr>
            <p:cNvPr id="9" name="文本框 8"/>
            <p:cNvSpPr txBox="1"/>
            <p:nvPr/>
          </p:nvSpPr>
          <p:spPr>
            <a:xfrm>
              <a:off x="5078" y="4017"/>
              <a:ext cx="9044" cy="11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5400" dirty="0">
                  <a:solidFill>
                    <a:schemeClr val="accent6">
                      <a:lumMod val="60000"/>
                      <a:lumOff val="40000"/>
                    </a:schemeClr>
                  </a:solidFill>
                  <a:latin typeface="Calibri" panose="020F0502020204030204" charset="0"/>
                  <a:ea typeface="Calibri" panose="020F0502020204030204" charset="0"/>
                </a:rPr>
                <a:t>THANK YOU</a:t>
              </a:r>
              <a:endParaRPr lang="en-US" altLang="zh-CN" sz="5400" dirty="0">
                <a:solidFill>
                  <a:schemeClr val="accent6">
                    <a:lumMod val="60000"/>
                    <a:lumOff val="40000"/>
                  </a:schemeClr>
                </a:solidFill>
                <a:latin typeface="Calibri" panose="020F0502020204030204" charset="0"/>
                <a:ea typeface="Calibri" panose="020F0502020204030204" charset="0"/>
              </a:endParaRPr>
            </a:p>
          </p:txBody>
        </p:sp>
        <p:sp>
          <p:nvSpPr>
            <p:cNvPr id="10" name="文本框 9"/>
            <p:cNvSpPr txBox="1"/>
            <p:nvPr/>
          </p:nvSpPr>
          <p:spPr>
            <a:xfrm>
              <a:off x="5720" y="5997"/>
              <a:ext cx="7760" cy="637"/>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1400" b="0" dirty="0">
                  <a:solidFill>
                    <a:schemeClr val="bg1">
                      <a:lumMod val="75000"/>
                    </a:schemeClr>
                  </a:solidFill>
                  <a:latin typeface="Arial" panose="020B0604020202020204" pitchFamily="34" charset="0"/>
                  <a:ea typeface="Calibri" panose="020F0502020204030204" charset="0"/>
                  <a:cs typeface="Arial" panose="020B0604020202020204" pitchFamily="34" charset="0"/>
                </a:rPr>
                <a:t>Standing on high and learn to lay down the body Windy will understand muzzled some clothes</a:t>
              </a:r>
              <a:endParaRPr lang="en-US" altLang="zh-CN" sz="1400" b="0" dirty="0">
                <a:solidFill>
                  <a:schemeClr val="bg1">
                    <a:lumMod val="75000"/>
                  </a:schemeClr>
                </a:solidFill>
                <a:latin typeface="Arial" panose="020B0604020202020204" pitchFamily="34" charset="0"/>
                <a:ea typeface="Calibri" panose="020F0502020204030204" charset="0"/>
                <a:cs typeface="Arial" panose="020B0604020202020204" pitchFamily="34" charset="0"/>
              </a:endParaRPr>
            </a:p>
          </p:txBody>
        </p:sp>
        <p:sp>
          <p:nvSpPr>
            <p:cNvPr id="11" name="文本框 10"/>
            <p:cNvSpPr txBox="1"/>
            <p:nvPr/>
          </p:nvSpPr>
          <p:spPr>
            <a:xfrm>
              <a:off x="5553" y="5172"/>
              <a:ext cx="8093" cy="713"/>
            </a:xfrm>
            <a:prstGeom prst="rect">
              <a:avLst/>
            </a:prstGeom>
            <a:noFill/>
            <a:ln w="3175">
              <a:noFill/>
              <a:prstDash val="solid"/>
            </a:ln>
          </p:spPr>
          <p:txBody>
            <a:bodyPr wrap="square" rtlCol="0">
              <a:spAutoFit/>
            </a:bodyPr>
            <a:lstStyle>
              <a:defPPr>
                <a:defRPr lang="zh-CN"/>
              </a:defPPr>
              <a:lvl1pPr algn="ctr">
                <a:defRPr sz="6000" b="1">
                  <a:blipFill dpi="0" rotWithShape="1">
                    <a:blip r:embed="rId2"/>
                    <a:srcRect/>
                    <a:stretch>
                      <a:fillRect/>
                    </a:stretch>
                  </a:blipFill>
                </a:defRPr>
              </a:lvl1pPr>
            </a:lstStyle>
            <a:p>
              <a:r>
                <a:rPr lang="en-US" altLang="zh-CN" sz="3200" b="0" dirty="0">
                  <a:solidFill>
                    <a:schemeClr val="tx1">
                      <a:lumMod val="65000"/>
                      <a:lumOff val="35000"/>
                    </a:schemeClr>
                  </a:solidFill>
                  <a:latin typeface="Calibri" panose="020F0502020204030204" charset="0"/>
                  <a:ea typeface="Calibri" panose="020F0502020204030204" charset="0"/>
                </a:rPr>
                <a:t>PROFESSIONAL  POWERPOINT</a:t>
              </a:r>
              <a:endParaRPr lang="en-US" altLang="zh-CN" sz="3200" b="0" dirty="0">
                <a:solidFill>
                  <a:schemeClr val="tx1">
                    <a:lumMod val="65000"/>
                    <a:lumOff val="35000"/>
                  </a:schemeClr>
                </a:solidFill>
                <a:latin typeface="Calibri" panose="020F0502020204030204" charset="0"/>
                <a:ea typeface="Calibri" panose="020F0502020204030204" charset="0"/>
              </a:endParaRPr>
            </a:p>
          </p:txBody>
        </p:sp>
      </p:grpSp>
    </p:spTree>
    <p:custDataLst>
      <p:tags r:id="rId3"/>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7110" y="955040"/>
            <a:ext cx="9407525" cy="583565"/>
          </a:xfrm>
          <a:prstGeom prst="rect">
            <a:avLst/>
          </a:prstGeom>
          <a:noFill/>
        </p:spPr>
        <p:txBody>
          <a:bodyPr wrap="square" rtlCol="0">
            <a:spAutoFit/>
          </a:bodyPr>
          <a:p>
            <a:pPr algn="ctr"/>
            <a:r>
              <a:rPr lang="en-US" sz="3200">
                <a:solidFill>
                  <a:srgbClr val="41A7AA"/>
                </a:solidFill>
                <a:latin typeface="Georgia" panose="02040502050405020303" charset="0"/>
                <a:cs typeface="Georgia" panose="02040502050405020303" charset="0"/>
              </a:rPr>
              <a:t>ABSTRACT</a:t>
            </a:r>
            <a:endParaRPr lang="en-US" sz="3200">
              <a:solidFill>
                <a:srgbClr val="41A7AA"/>
              </a:solidFill>
              <a:latin typeface="Georgia" panose="02040502050405020303" charset="0"/>
              <a:cs typeface="Georgia" panose="02040502050405020303" charset="0"/>
            </a:endParaRPr>
          </a:p>
        </p:txBody>
      </p:sp>
      <p:sp>
        <p:nvSpPr>
          <p:cNvPr id="6" name="Text Box 5"/>
          <p:cNvSpPr txBox="1"/>
          <p:nvPr/>
        </p:nvSpPr>
        <p:spPr>
          <a:xfrm>
            <a:off x="1006475" y="1785620"/>
            <a:ext cx="8929370" cy="4486275"/>
          </a:xfrm>
          <a:prstGeom prst="rect">
            <a:avLst/>
          </a:prstGeom>
          <a:noFill/>
        </p:spPr>
        <p:txBody>
          <a:bodyPr wrap="square" rtlCol="0">
            <a:noAutofit/>
          </a:bodyPr>
          <a:p>
            <a:pPr marL="504825" lvl="1" indent="-285750" algn="just">
              <a:lnSpc>
                <a:spcPts val="2840"/>
              </a:lnSpc>
              <a:buFont typeface="Wingdings" panose="05000000000000000000" charset="0"/>
              <a:buChar char="v"/>
            </a:pPr>
            <a:r>
              <a:rPr lang="en-US" altLang="en-US" sz="2000">
                <a:latin typeface="Times New Roman" panose="02020603050405020304" charset="0"/>
                <a:cs typeface="Times New Roman" panose="02020603050405020304" charset="0"/>
              </a:rPr>
              <a:t>The project forecasts the Total Cost of Ownership (TCO) for used cars, aiding buyers in long-term financial planning.</a:t>
            </a:r>
            <a:endParaRPr lang="en-US" altLang="en-US" sz="2000">
              <a:latin typeface="Times New Roman" panose="02020603050405020304" charset="0"/>
              <a:cs typeface="Times New Roman" panose="02020603050405020304" charset="0"/>
            </a:endParaRPr>
          </a:p>
          <a:p>
            <a:pPr marL="504825" lvl="1" indent="-285750" algn="just">
              <a:lnSpc>
                <a:spcPts val="2840"/>
              </a:lnSpc>
              <a:buFont typeface="Wingdings" panose="05000000000000000000" charset="0"/>
              <a:buChar char="v"/>
            </a:pPr>
            <a:r>
              <a:rPr lang="en-US" altLang="en-US" sz="2000">
                <a:latin typeface="Times New Roman" panose="02020603050405020304" charset="0"/>
                <a:cs typeface="Times New Roman" panose="02020603050405020304" charset="0"/>
              </a:rPr>
              <a:t>It considers costs beyond the purchase price, including maintenance, repairs, insurance, fuel, and depreciation.</a:t>
            </a:r>
            <a:endParaRPr lang="en-US" altLang="en-US" sz="2000">
              <a:latin typeface="Times New Roman" panose="02020603050405020304" charset="0"/>
              <a:cs typeface="Times New Roman" panose="02020603050405020304" charset="0"/>
            </a:endParaRPr>
          </a:p>
          <a:p>
            <a:pPr marL="504825" lvl="1" indent="-285750" algn="just">
              <a:lnSpc>
                <a:spcPts val="2840"/>
              </a:lnSpc>
              <a:buFont typeface="Wingdings" panose="05000000000000000000" charset="0"/>
              <a:buChar char="v"/>
            </a:pPr>
            <a:r>
              <a:rPr lang="en-US" altLang="en-US" sz="2000">
                <a:latin typeface="Times New Roman" panose="02020603050405020304" charset="0"/>
                <a:cs typeface="Times New Roman" panose="02020603050405020304" charset="0"/>
              </a:rPr>
              <a:t>A predictive model is built using data from car listings, maintenance logs, and reliability reports.</a:t>
            </a:r>
            <a:endParaRPr lang="en-US" altLang="en-US" sz="2000">
              <a:latin typeface="Times New Roman" panose="02020603050405020304" charset="0"/>
              <a:cs typeface="Times New Roman" panose="02020603050405020304" charset="0"/>
            </a:endParaRPr>
          </a:p>
          <a:p>
            <a:pPr marL="504825" lvl="1" indent="-285750" algn="just">
              <a:lnSpc>
                <a:spcPts val="2840"/>
              </a:lnSpc>
              <a:buFont typeface="Wingdings" panose="05000000000000000000" charset="0"/>
              <a:buChar char="v"/>
            </a:pPr>
            <a:r>
              <a:rPr lang="en-US" altLang="en-US" sz="2000">
                <a:latin typeface="Times New Roman" panose="02020603050405020304" charset="0"/>
                <a:cs typeface="Times New Roman" panose="02020603050405020304" charset="0"/>
              </a:rPr>
              <a:t>The project delivers a robust tool that estimates ownership costs, helping consumers make informed financial decisions.</a:t>
            </a:r>
            <a:endParaRPr lang="en-US" altLang="en-US" sz="2000">
              <a:latin typeface="Times New Roman" panose="02020603050405020304" charset="0"/>
              <a:cs typeface="Times New Roman" panose="02020603050405020304" charset="0"/>
            </a:endParaRPr>
          </a:p>
          <a:p>
            <a:pPr marL="504825" lvl="1" indent="-285750" algn="just">
              <a:lnSpc>
                <a:spcPts val="2840"/>
              </a:lnSpc>
              <a:buFont typeface="Wingdings" panose="05000000000000000000" charset="0"/>
              <a:buChar char="v"/>
            </a:pPr>
            <a:r>
              <a:rPr lang="en-US" altLang="en-US" sz="2000">
                <a:latin typeface="Times New Roman" panose="02020603050405020304" charset="0"/>
                <a:cs typeface="Times New Roman" panose="02020603050405020304" charset="0"/>
              </a:rPr>
              <a:t> It also supports dealerships and financial institutions in pricing and loan evaluations.</a:t>
            </a:r>
            <a:endParaRPr lang="en-US" altLang="en-US" sz="2000">
              <a:latin typeface="Times New Roman" panose="02020603050405020304" charset="0"/>
              <a:cs typeface="Times New Roman" panose="02020603050405020304" charset="0"/>
            </a:endParaRPr>
          </a:p>
          <a:p>
            <a:pPr marL="504825" lvl="1" indent="-285750" algn="just">
              <a:lnSpc>
                <a:spcPts val="2840"/>
              </a:lnSpc>
              <a:buFont typeface="Wingdings" panose="05000000000000000000" charset="0"/>
              <a:buChar char="v"/>
            </a:pPr>
            <a:r>
              <a:rPr lang="en-US" altLang="en-US" sz="2000">
                <a:latin typeface="Times New Roman" panose="02020603050405020304" charset="0"/>
                <a:cs typeface="Times New Roman" panose="02020603050405020304" charset="0"/>
              </a:rPr>
              <a:t> Overall, it showcases the practical use of data science in personal finance and automotive analytics.</a:t>
            </a:r>
            <a:endParaRPr lang="en-US" altLang="en-US" sz="2000">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7110" y="955040"/>
            <a:ext cx="9407525" cy="583565"/>
          </a:xfrm>
          <a:prstGeom prst="rect">
            <a:avLst/>
          </a:prstGeom>
          <a:noFill/>
        </p:spPr>
        <p:txBody>
          <a:bodyPr wrap="square" rtlCol="0">
            <a:spAutoFit/>
          </a:bodyPr>
          <a:p>
            <a:pPr algn="ctr"/>
            <a:r>
              <a:rPr lang="en-US" sz="3200">
                <a:solidFill>
                  <a:srgbClr val="41A7AA"/>
                </a:solidFill>
                <a:latin typeface="Georgia" panose="02040502050405020303" charset="0"/>
                <a:cs typeface="Georgia" panose="02040502050405020303" charset="0"/>
              </a:rPr>
              <a:t>INTRODUCTION</a:t>
            </a:r>
            <a:endParaRPr lang="en-US" sz="3200">
              <a:solidFill>
                <a:srgbClr val="41A7AA"/>
              </a:solidFill>
              <a:latin typeface="Georgia" panose="02040502050405020303" charset="0"/>
              <a:cs typeface="Georgia" panose="02040502050405020303" charset="0"/>
            </a:endParaRPr>
          </a:p>
        </p:txBody>
      </p:sp>
      <p:sp>
        <p:nvSpPr>
          <p:cNvPr id="3" name="Text Box 2"/>
          <p:cNvSpPr txBox="1"/>
          <p:nvPr/>
        </p:nvSpPr>
        <p:spPr>
          <a:xfrm>
            <a:off x="1006475" y="1927860"/>
            <a:ext cx="8990330" cy="4046220"/>
          </a:xfrm>
          <a:prstGeom prst="rect">
            <a:avLst/>
          </a:prstGeom>
          <a:noFill/>
        </p:spPr>
        <p:txBody>
          <a:bodyPr wrap="square" rtlCol="0">
            <a:noAutofit/>
          </a:bodyPr>
          <a:p>
            <a:pPr marL="285750" indent="-285750" algn="just">
              <a:buFont typeface="Wingdings" panose="05000000000000000000" charset="0"/>
              <a:buChar char="v"/>
            </a:pPr>
            <a:r>
              <a:rPr lang="en-US" altLang="en-US">
                <a:latin typeface="Times New Roman" panose="02020603050405020304" charset="0"/>
                <a:cs typeface="Times New Roman" panose="02020603050405020304" charset="0"/>
              </a:rPr>
              <a:t>The used car market is a complex ecosystem where pricing inefficiencies result in significant financial losses for both buyers and sellers. Traditional valuation methods, often based on manual appraisals, fail to account for key factors such as regional demand variations, intricate feature interactions, and hidden depreciation trends. </a:t>
            </a:r>
            <a:endParaRPr lang="en-US" altLang="en-US">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US" altLang="en-US">
                <a:latin typeface="Times New Roman" panose="02020603050405020304" charset="0"/>
                <a:cs typeface="Times New Roman" panose="02020603050405020304" charset="0"/>
              </a:rPr>
              <a:t>This project aims to bridge these gaps by creating a data-driven price prediction system tailored for India’s pre-owned car market, using advanced analytics to replace subjective estimations with objective, data-backed valuations.</a:t>
            </a:r>
            <a:endParaRPr lang="en-US" altLang="en-US">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US" altLang="en-US">
                <a:latin typeface="Times New Roman" panose="02020603050405020304" charset="0"/>
                <a:cs typeface="Times New Roman" panose="02020603050405020304" charset="0"/>
              </a:rPr>
              <a:t>At its core, this initiative addresses a key market imbalance: sellers often overprice vehicles due to emotional attachment, while buyers struggle to assess fair value beyond simple factors like mileage and age. </a:t>
            </a:r>
            <a:endParaRPr lang="en-US" altLang="en-US">
              <a:latin typeface="Times New Roman" panose="02020603050405020304" charset="0"/>
              <a:cs typeface="Times New Roman" panose="02020603050405020304" charset="0"/>
            </a:endParaRPr>
          </a:p>
          <a:p>
            <a:pPr marL="285750" indent="-285750" algn="just">
              <a:buFont typeface="Wingdings" panose="05000000000000000000" charset="0"/>
              <a:buChar char="v"/>
            </a:pPr>
            <a:r>
              <a:rPr lang="en-US" altLang="en-US">
                <a:latin typeface="Times New Roman" panose="02020603050405020304" charset="0"/>
                <a:cs typeface="Times New Roman" panose="02020603050405020304" charset="0"/>
              </a:rPr>
              <a:t>By analyzing over 15 critical variables, the project uncovers pricing influences overlooked by traditional valuation methods. Through a reproducible pipeline combining data cleaning, visual analytics, and machine learning, it quantifies the impact of specific features—such as a Ford EcoSport's diesel engine or third-owner status—on resale value.</a:t>
            </a:r>
            <a:endParaRPr lang="en-US" altLang="en-US">
              <a:latin typeface="Times New Roman" panose="02020603050405020304" charset="0"/>
              <a:cs typeface="Times New Roman" panose="02020603050405020304" charset="0"/>
            </a:endParaRPr>
          </a:p>
          <a:p>
            <a:endParaRPr lang="en-US" altLang="en-US">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7110" y="955040"/>
            <a:ext cx="9407525" cy="583565"/>
          </a:xfrm>
          <a:prstGeom prst="rect">
            <a:avLst/>
          </a:prstGeom>
          <a:noFill/>
        </p:spPr>
        <p:txBody>
          <a:bodyPr wrap="square" rtlCol="0">
            <a:spAutoFit/>
          </a:bodyPr>
          <a:p>
            <a:pPr algn="ctr"/>
            <a:r>
              <a:rPr lang="en-US" sz="3200">
                <a:solidFill>
                  <a:srgbClr val="41A7AA"/>
                </a:solidFill>
                <a:latin typeface="Georgia" panose="02040502050405020303" charset="0"/>
                <a:cs typeface="Georgia" panose="02040502050405020303" charset="0"/>
              </a:rPr>
              <a:t>SYSTEM REQUIREMENTS</a:t>
            </a:r>
            <a:endParaRPr lang="en-US" sz="3200">
              <a:solidFill>
                <a:srgbClr val="41A7AA"/>
              </a:solidFill>
              <a:latin typeface="Georgia" panose="02040502050405020303" charset="0"/>
              <a:cs typeface="Georgia" panose="02040502050405020303" charset="0"/>
            </a:endParaRPr>
          </a:p>
        </p:txBody>
      </p:sp>
      <p:sp>
        <p:nvSpPr>
          <p:cNvPr id="2" name="Text Box 1"/>
          <p:cNvSpPr txBox="1"/>
          <p:nvPr/>
        </p:nvSpPr>
        <p:spPr>
          <a:xfrm>
            <a:off x="1708150" y="2165350"/>
            <a:ext cx="8152130" cy="3638550"/>
          </a:xfrm>
          <a:prstGeom prst="rect">
            <a:avLst/>
          </a:prstGeom>
          <a:noFill/>
        </p:spPr>
        <p:txBody>
          <a:bodyPr wrap="square" rtlCol="0">
            <a:noAutofit/>
          </a:bodyPr>
          <a:p>
            <a:pPr marL="342900" indent="-342900">
              <a:buAutoNum type="arabicPeriod"/>
            </a:pPr>
            <a:r>
              <a:rPr sz="2400">
                <a:latin typeface="Times New Roman" panose="02020603050405020304" charset="0"/>
                <a:cs typeface="Times New Roman" panose="02020603050405020304" charset="0"/>
                <a:sym typeface="+mn-ea"/>
              </a:rPr>
              <a:t>Software:</a:t>
            </a:r>
            <a:endParaRPr sz="2400">
              <a:latin typeface="Times New Roman" panose="02020603050405020304" charset="0"/>
              <a:cs typeface="Times New Roman" panose="02020603050405020304" charset="0"/>
              <a:sym typeface="+mn-ea"/>
            </a:endParaRPr>
          </a:p>
          <a:p>
            <a:pPr marL="742950" lvl="1" indent="-285750">
              <a:buFont typeface="Wingdings" panose="05000000000000000000" charset="0"/>
              <a:buChar char="Ø"/>
            </a:pPr>
            <a:r>
              <a:rPr sz="2400">
                <a:latin typeface="Times New Roman" panose="02020603050405020304" charset="0"/>
                <a:cs typeface="Times New Roman" panose="02020603050405020304" charset="0"/>
                <a:sym typeface="+mn-ea"/>
              </a:rPr>
              <a:t>OS: Windows 10/11, Linux, macOS</a:t>
            </a:r>
            <a:endParaRPr sz="2400">
              <a:latin typeface="Times New Roman" panose="02020603050405020304" charset="0"/>
              <a:cs typeface="Times New Roman" panose="02020603050405020304" charset="0"/>
              <a:sym typeface="+mn-ea"/>
            </a:endParaRPr>
          </a:p>
          <a:p>
            <a:pPr marL="742950" lvl="1" indent="-285750">
              <a:buFont typeface="Wingdings" panose="05000000000000000000" charset="0"/>
              <a:buChar char="Ø"/>
            </a:pPr>
            <a:r>
              <a:rPr sz="2400">
                <a:latin typeface="Times New Roman" panose="02020603050405020304" charset="0"/>
                <a:cs typeface="Times New Roman" panose="02020603050405020304" charset="0"/>
                <a:sym typeface="+mn-ea"/>
              </a:rPr>
              <a:t>Python 3.10+ on Google Colab</a:t>
            </a:r>
            <a:endParaRPr sz="2400">
              <a:latin typeface="Times New Roman" panose="02020603050405020304" charset="0"/>
              <a:cs typeface="Times New Roman" panose="02020603050405020304" charset="0"/>
              <a:sym typeface="+mn-ea"/>
            </a:endParaRPr>
          </a:p>
          <a:p>
            <a:pPr marL="742950" lvl="1" indent="-285750">
              <a:buFont typeface="Wingdings" panose="05000000000000000000" charset="0"/>
              <a:buChar char="Ø"/>
            </a:pPr>
            <a:r>
              <a:rPr sz="2400">
                <a:latin typeface="Times New Roman" panose="02020603050405020304" charset="0"/>
                <a:cs typeface="Times New Roman" panose="02020603050405020304" charset="0"/>
                <a:sym typeface="+mn-ea"/>
              </a:rPr>
              <a:t>Libraries: pandas, numpy, matplotlib, seaborn, scikit-learn</a:t>
            </a:r>
            <a:endParaRPr sz="2400">
              <a:latin typeface="Times New Roman" panose="02020603050405020304" charset="0"/>
              <a:cs typeface="Times New Roman" panose="02020603050405020304" charset="0"/>
              <a:sym typeface="+mn-ea"/>
            </a:endParaRPr>
          </a:p>
          <a:p>
            <a:pPr lvl="1" indent="0">
              <a:buFont typeface="Wingdings" panose="05000000000000000000" charset="0"/>
              <a:buNone/>
            </a:pPr>
            <a:endParaRPr lang="en-US" sz="2400">
              <a:latin typeface="Times New Roman" panose="02020603050405020304" charset="0"/>
              <a:cs typeface="Times New Roman" panose="02020603050405020304" charset="0"/>
            </a:endParaRPr>
          </a:p>
          <a:p>
            <a:pPr marL="342900" indent="-342900">
              <a:buAutoNum type="arabicPeriod"/>
            </a:pPr>
            <a:r>
              <a:rPr sz="2400">
                <a:latin typeface="Times New Roman" panose="02020603050405020304" charset="0"/>
                <a:cs typeface="Times New Roman" panose="02020603050405020304" charset="0"/>
                <a:sym typeface="+mn-ea"/>
              </a:rPr>
              <a:t>Hardware:</a:t>
            </a:r>
            <a:endParaRPr sz="2400">
              <a:latin typeface="Times New Roman" panose="02020603050405020304" charset="0"/>
              <a:cs typeface="Times New Roman" panose="02020603050405020304" charset="0"/>
              <a:sym typeface="+mn-ea"/>
            </a:endParaRPr>
          </a:p>
          <a:p>
            <a:pPr marL="800100" lvl="1" indent="-342900">
              <a:buFont typeface="Wingdings" panose="05000000000000000000" charset="0"/>
              <a:buChar char="Ø"/>
            </a:pPr>
            <a:r>
              <a:rPr sz="2400">
                <a:latin typeface="Times New Roman" panose="02020603050405020304" charset="0"/>
                <a:cs typeface="Times New Roman" panose="02020603050405020304" charset="0"/>
                <a:sym typeface="+mn-ea"/>
              </a:rPr>
              <a:t>- Google Colab IDE</a:t>
            </a:r>
            <a:endParaRPr sz="2400">
              <a:latin typeface="Times New Roman" panose="02020603050405020304" charset="0"/>
              <a:cs typeface="Times New Roman" panose="02020603050405020304" charset="0"/>
              <a:sym typeface="+mn-ea"/>
            </a:endParaRPr>
          </a:p>
          <a:p>
            <a:pPr marL="800100" lvl="1" indent="-342900">
              <a:buFont typeface="Wingdings" panose="05000000000000000000" charset="0"/>
              <a:buChar char="Ø"/>
            </a:pPr>
            <a:r>
              <a:rPr sz="2400">
                <a:latin typeface="Times New Roman" panose="02020603050405020304" charset="0"/>
                <a:cs typeface="Times New Roman" panose="02020603050405020304" charset="0"/>
                <a:sym typeface="+mn-ea"/>
              </a:rPr>
              <a:t>- Internet and moderate free storage</a:t>
            </a:r>
            <a:endParaRPr sz="2400">
              <a:latin typeface="Times New Roman" panose="02020603050405020304" charset="0"/>
              <a:cs typeface="Times New Roman" panose="02020603050405020304" charset="0"/>
              <a:sym typeface="+mn-ea"/>
            </a:endParaRPr>
          </a:p>
          <a:p>
            <a:pPr marL="800100" lvl="1" indent="-342900">
              <a:buFont typeface="Wingdings" panose="05000000000000000000" charset="0"/>
              <a:buChar char="Ø"/>
            </a:pPr>
            <a:endParaRPr lang="en-US" sz="2400">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7110" y="955040"/>
            <a:ext cx="9407525" cy="583565"/>
          </a:xfrm>
          <a:prstGeom prst="rect">
            <a:avLst/>
          </a:prstGeom>
          <a:noFill/>
        </p:spPr>
        <p:txBody>
          <a:bodyPr wrap="square" rtlCol="0">
            <a:spAutoFit/>
          </a:bodyPr>
          <a:p>
            <a:pPr algn="ctr"/>
            <a:r>
              <a:rPr lang="en-US" sz="3200">
                <a:solidFill>
                  <a:srgbClr val="41A7AA"/>
                </a:solidFill>
                <a:latin typeface="Georgia" panose="02040502050405020303" charset="0"/>
                <a:cs typeface="Georgia" panose="02040502050405020303" charset="0"/>
              </a:rPr>
              <a:t>ADVANTAGES</a:t>
            </a:r>
            <a:endParaRPr lang="en-US" sz="3200">
              <a:solidFill>
                <a:srgbClr val="41A7AA"/>
              </a:solidFill>
              <a:latin typeface="Georgia" panose="02040502050405020303" charset="0"/>
              <a:cs typeface="Georgia" panose="02040502050405020303" charset="0"/>
            </a:endParaRPr>
          </a:p>
        </p:txBody>
      </p:sp>
      <p:sp>
        <p:nvSpPr>
          <p:cNvPr id="2" name="Text Box 1"/>
          <p:cNvSpPr txBox="1"/>
          <p:nvPr/>
        </p:nvSpPr>
        <p:spPr>
          <a:xfrm>
            <a:off x="1758950" y="1991995"/>
            <a:ext cx="8208010" cy="3893185"/>
          </a:xfrm>
          <a:prstGeom prst="rect">
            <a:avLst/>
          </a:prstGeom>
          <a:noFill/>
        </p:spPr>
        <p:txBody>
          <a:bodyPr wrap="square" rtlCol="0">
            <a:noAutofit/>
          </a:bodyPr>
          <a:p>
            <a:pPr marL="457200" indent="-457200">
              <a:buFont typeface="Wingdings" panose="05000000000000000000" charset="0"/>
              <a:buChar char="v"/>
            </a:pPr>
            <a:r>
              <a:rPr sz="2400">
                <a:latin typeface="Times New Roman" panose="02020603050405020304" charset="0"/>
                <a:cs typeface="Times New Roman" panose="02020603050405020304" charset="0"/>
                <a:sym typeface="+mn-ea"/>
              </a:rPr>
              <a:t>Business Value:</a:t>
            </a:r>
            <a:endParaRPr sz="2400">
              <a:latin typeface="Times New Roman" panose="02020603050405020304" charset="0"/>
              <a:cs typeface="Times New Roman" panose="02020603050405020304" charset="0"/>
              <a:sym typeface="+mn-ea"/>
            </a:endParaRPr>
          </a:p>
          <a:p>
            <a:pPr marL="914400" lvl="1" indent="-457200">
              <a:buFont typeface="Wingdings" panose="05000000000000000000" charset="0"/>
              <a:buChar char="Ø"/>
            </a:pPr>
            <a:r>
              <a:rPr sz="2400">
                <a:latin typeface="Times New Roman" panose="02020603050405020304" charset="0"/>
                <a:cs typeface="Times New Roman" panose="02020603050405020304" charset="0"/>
                <a:sym typeface="+mn-ea"/>
              </a:rPr>
              <a:t>Transparent pricing</a:t>
            </a:r>
            <a:endParaRPr sz="2400">
              <a:latin typeface="Times New Roman" panose="02020603050405020304" charset="0"/>
              <a:cs typeface="Times New Roman" panose="02020603050405020304" charset="0"/>
              <a:sym typeface="+mn-ea"/>
            </a:endParaRPr>
          </a:p>
          <a:p>
            <a:pPr marL="914400" lvl="1" indent="-457200">
              <a:buFont typeface="Wingdings" panose="05000000000000000000" charset="0"/>
              <a:buChar char="Ø"/>
            </a:pPr>
            <a:r>
              <a:rPr lang="en-US" sz="2400">
                <a:latin typeface="Times New Roman" panose="02020603050405020304" charset="0"/>
                <a:cs typeface="Times New Roman" panose="02020603050405020304" charset="0"/>
                <a:sym typeface="+mn-ea"/>
              </a:rPr>
              <a:t>I</a:t>
            </a:r>
            <a:r>
              <a:rPr sz="2400">
                <a:latin typeface="Times New Roman" panose="02020603050405020304" charset="0"/>
                <a:cs typeface="Times New Roman" panose="02020603050405020304" charset="0"/>
                <a:sym typeface="+mn-ea"/>
              </a:rPr>
              <a:t>nventory insights</a:t>
            </a:r>
            <a:endParaRPr sz="2400">
              <a:latin typeface="Times New Roman" panose="02020603050405020304" charset="0"/>
              <a:cs typeface="Times New Roman" panose="02020603050405020304" charset="0"/>
              <a:sym typeface="+mn-ea"/>
            </a:endParaRPr>
          </a:p>
          <a:p>
            <a:pPr marL="457200" indent="-457200">
              <a:buFont typeface="Wingdings" panose="05000000000000000000" charset="0"/>
              <a:buChar char="v"/>
            </a:pPr>
            <a:r>
              <a:rPr sz="2400">
                <a:latin typeface="Times New Roman" panose="02020603050405020304" charset="0"/>
                <a:cs typeface="Times New Roman" panose="02020603050405020304" charset="0"/>
                <a:sym typeface="+mn-ea"/>
              </a:rPr>
              <a:t>User Benefits:</a:t>
            </a:r>
            <a:endParaRPr sz="2400">
              <a:latin typeface="Times New Roman" panose="02020603050405020304" charset="0"/>
              <a:cs typeface="Times New Roman" panose="02020603050405020304" charset="0"/>
              <a:sym typeface="+mn-ea"/>
            </a:endParaRPr>
          </a:p>
          <a:p>
            <a:pPr marL="914400" lvl="1" indent="-457200">
              <a:buFont typeface="Wingdings" panose="05000000000000000000" charset="0"/>
              <a:buChar char="Ø"/>
            </a:pPr>
            <a:r>
              <a:rPr sz="2400">
                <a:latin typeface="Times New Roman" panose="02020603050405020304" charset="0"/>
                <a:cs typeface="Times New Roman" panose="02020603050405020304" charset="0"/>
                <a:sym typeface="+mn-ea"/>
              </a:rPr>
              <a:t>Avoid overpaying</a:t>
            </a:r>
            <a:endParaRPr sz="2400">
              <a:latin typeface="Times New Roman" panose="02020603050405020304" charset="0"/>
              <a:cs typeface="Times New Roman" panose="02020603050405020304" charset="0"/>
              <a:sym typeface="+mn-ea"/>
            </a:endParaRPr>
          </a:p>
          <a:p>
            <a:pPr marL="914400" lvl="1" indent="-457200">
              <a:buFont typeface="Wingdings" panose="05000000000000000000" charset="0"/>
              <a:buChar char="Ø"/>
            </a:pPr>
            <a:r>
              <a:rPr lang="en-US" sz="2400">
                <a:latin typeface="Times New Roman" panose="02020603050405020304" charset="0"/>
                <a:cs typeface="Times New Roman" panose="02020603050405020304" charset="0"/>
                <a:sym typeface="+mn-ea"/>
              </a:rPr>
              <a:t>F</a:t>
            </a:r>
            <a:r>
              <a:rPr sz="2400">
                <a:latin typeface="Times New Roman" panose="02020603050405020304" charset="0"/>
                <a:cs typeface="Times New Roman" panose="02020603050405020304" charset="0"/>
                <a:sym typeface="+mn-ea"/>
              </a:rPr>
              <a:t>ind better deals</a:t>
            </a:r>
            <a:endParaRPr sz="2400">
              <a:latin typeface="Times New Roman" panose="02020603050405020304" charset="0"/>
              <a:cs typeface="Times New Roman" panose="02020603050405020304" charset="0"/>
              <a:sym typeface="+mn-ea"/>
            </a:endParaRPr>
          </a:p>
          <a:p>
            <a:pPr marL="457200" indent="-457200">
              <a:buFont typeface="Wingdings" panose="05000000000000000000" charset="0"/>
              <a:buChar char="v"/>
            </a:pPr>
            <a:r>
              <a:rPr sz="2400">
                <a:latin typeface="Times New Roman" panose="02020603050405020304" charset="0"/>
                <a:cs typeface="Times New Roman" panose="02020603050405020304" charset="0"/>
                <a:sym typeface="+mn-ea"/>
              </a:rPr>
              <a:t>Scalability:</a:t>
            </a:r>
            <a:endParaRPr sz="2400">
              <a:latin typeface="Times New Roman" panose="02020603050405020304" charset="0"/>
              <a:cs typeface="Times New Roman" panose="02020603050405020304" charset="0"/>
              <a:sym typeface="+mn-ea"/>
            </a:endParaRPr>
          </a:p>
          <a:p>
            <a:pPr marL="914400" lvl="1" indent="-457200">
              <a:buFont typeface="Wingdings" panose="05000000000000000000" charset="0"/>
              <a:buChar char="Ø"/>
            </a:pPr>
            <a:r>
              <a:rPr sz="2400">
                <a:latin typeface="Times New Roman" panose="02020603050405020304" charset="0"/>
                <a:cs typeface="Times New Roman" panose="02020603050405020304" charset="0"/>
                <a:sym typeface="+mn-ea"/>
              </a:rPr>
              <a:t>Adaptable to new data or regions</a:t>
            </a:r>
            <a:endParaRPr sz="2400">
              <a:latin typeface="Times New Roman" panose="02020603050405020304" charset="0"/>
              <a:cs typeface="Times New Roman" panose="02020603050405020304" charset="0"/>
              <a:sym typeface="+mn-ea"/>
            </a:endParaRPr>
          </a:p>
          <a:p>
            <a:pPr marL="457200" indent="-457200">
              <a:buFont typeface="Wingdings" panose="05000000000000000000" charset="0"/>
              <a:buChar char="v"/>
            </a:pPr>
            <a:r>
              <a:rPr sz="2400">
                <a:latin typeface="Times New Roman" panose="02020603050405020304" charset="0"/>
                <a:cs typeface="Times New Roman" panose="02020603050405020304" charset="0"/>
                <a:sym typeface="+mn-ea"/>
              </a:rPr>
              <a:t>Economic Impact:</a:t>
            </a:r>
            <a:endParaRPr sz="2400">
              <a:latin typeface="Times New Roman" panose="02020603050405020304" charset="0"/>
              <a:cs typeface="Times New Roman" panose="02020603050405020304" charset="0"/>
              <a:sym typeface="+mn-ea"/>
            </a:endParaRPr>
          </a:p>
          <a:p>
            <a:pPr marL="914400" lvl="1" indent="-457200">
              <a:buFont typeface="Wingdings" panose="05000000000000000000" charset="0"/>
              <a:buChar char="Ø"/>
            </a:pPr>
            <a:r>
              <a:rPr sz="2400">
                <a:latin typeface="Times New Roman" panose="02020603050405020304" charset="0"/>
                <a:cs typeface="Times New Roman" panose="02020603050405020304" charset="0"/>
                <a:sym typeface="+mn-ea"/>
              </a:rPr>
              <a:t>Reduces transaction inefficiencies</a:t>
            </a:r>
            <a:endParaRPr lang="en-US" sz="2400">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5" name="Text Box 4"/>
          <p:cNvSpPr txBox="1"/>
          <p:nvPr/>
        </p:nvSpPr>
        <p:spPr>
          <a:xfrm>
            <a:off x="1007110" y="955040"/>
            <a:ext cx="9407525" cy="583565"/>
          </a:xfrm>
          <a:prstGeom prst="rect">
            <a:avLst/>
          </a:prstGeom>
          <a:noFill/>
        </p:spPr>
        <p:txBody>
          <a:bodyPr wrap="square" rtlCol="0">
            <a:spAutoFit/>
          </a:bodyPr>
          <a:p>
            <a:pPr algn="ctr"/>
            <a:r>
              <a:rPr lang="en-US" sz="3200">
                <a:solidFill>
                  <a:srgbClr val="41A7AA"/>
                </a:solidFill>
                <a:latin typeface="Georgia" panose="02040502050405020303" charset="0"/>
                <a:cs typeface="Georgia" panose="02040502050405020303" charset="0"/>
              </a:rPr>
              <a:t>ARCHITECTURE</a:t>
            </a:r>
            <a:endParaRPr lang="en-US" sz="3200">
              <a:solidFill>
                <a:srgbClr val="41A7AA"/>
              </a:solidFill>
              <a:latin typeface="Georgia" panose="02040502050405020303" charset="0"/>
              <a:cs typeface="Georgia" panose="02040502050405020303" charset="0"/>
            </a:endParaRPr>
          </a:p>
        </p:txBody>
      </p:sp>
      <p:sp>
        <p:nvSpPr>
          <p:cNvPr id="2" name="Text Box 1"/>
          <p:cNvSpPr txBox="1"/>
          <p:nvPr/>
        </p:nvSpPr>
        <p:spPr>
          <a:xfrm>
            <a:off x="1311275" y="1820545"/>
            <a:ext cx="8482965" cy="4318635"/>
          </a:xfrm>
          <a:prstGeom prst="rect">
            <a:avLst/>
          </a:prstGeom>
          <a:noFill/>
        </p:spPr>
        <p:txBody>
          <a:bodyPr wrap="square" rtlCol="0">
            <a:noAutofit/>
          </a:bodyPr>
          <a:p>
            <a:pPr indent="0" algn="just">
              <a:buFont typeface="Wingdings" panose="05000000000000000000" charset="0"/>
              <a:buNone/>
            </a:pPr>
            <a:r>
              <a:rPr lang="en-US" altLang="en-US" sz="2200">
                <a:latin typeface="Times New Roman" panose="02020603050405020304" charset="0"/>
                <a:cs typeface="Times New Roman" panose="02020603050405020304" charset="0"/>
              </a:rPr>
              <a:t>The project follows a structured machine learning pipeline for predicting the price of used cars using Python. It includes:</a:t>
            </a:r>
            <a:endParaRPr lang="en-US" altLang="en-US" sz="2200">
              <a:latin typeface="Times New Roman" panose="02020603050405020304" charset="0"/>
              <a:cs typeface="Times New Roman" panose="02020603050405020304" charset="0"/>
            </a:endParaRPr>
          </a:p>
          <a:p>
            <a:pPr marL="342900" indent="-342900" algn="just">
              <a:lnSpc>
                <a:spcPct val="70000"/>
              </a:lnSpc>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rPr>
              <a:t>Library Import: </a:t>
            </a:r>
            <a:endParaRPr lang="en-US" altLang="en-US" sz="2200">
              <a:latin typeface="Times New Roman" panose="02020603050405020304" charset="0"/>
              <a:cs typeface="Times New Roman" panose="02020603050405020304" charset="0"/>
            </a:endParaRPr>
          </a:p>
          <a:p>
            <a:pPr lvl="1" indent="0" algn="just">
              <a:buFont typeface="Wingdings" panose="05000000000000000000" charset="0"/>
              <a:buNone/>
            </a:pPr>
            <a:r>
              <a:rPr lang="en-US" altLang="en-US" sz="2200">
                <a:latin typeface="Times New Roman" panose="02020603050405020304" charset="0"/>
                <a:cs typeface="Times New Roman" panose="02020603050405020304" charset="0"/>
              </a:rPr>
              <a:t>Uses essential tools like Pandas, NumPy, Matplotlib, Seaborn, Scikit-learn, and Random for data handling, visualization, and modeling.</a:t>
            </a:r>
            <a:endParaRPr lang="en-US" altLang="en-US" sz="2200">
              <a:latin typeface="Times New Roman" panose="02020603050405020304" charset="0"/>
              <a:cs typeface="Times New Roman" panose="02020603050405020304" charset="0"/>
            </a:endParaRPr>
          </a:p>
          <a:p>
            <a:pPr marL="342900" indent="-342900" algn="just">
              <a:lnSpc>
                <a:spcPct val="50000"/>
              </a:lnSpc>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rPr>
              <a:t>Data Acquisition: </a:t>
            </a:r>
            <a:endParaRPr lang="en-US" altLang="en-US" sz="2200">
              <a:latin typeface="Times New Roman" panose="02020603050405020304" charset="0"/>
              <a:cs typeface="Times New Roman" panose="02020603050405020304" charset="0"/>
            </a:endParaRPr>
          </a:p>
          <a:p>
            <a:pPr lvl="1" indent="0" algn="just">
              <a:buFont typeface="Wingdings" panose="05000000000000000000" charset="0"/>
              <a:buNone/>
            </a:pPr>
            <a:r>
              <a:rPr lang="en-US" altLang="en-US" sz="2200">
                <a:latin typeface="Times New Roman" panose="02020603050405020304" charset="0"/>
                <a:cs typeface="Times New Roman" panose="02020603050405020304" charset="0"/>
              </a:rPr>
              <a:t>Loads the dataset (pre_owned_cars_synthetic_dataset.csv) containing key car attributes.</a:t>
            </a:r>
            <a:endParaRPr lang="en-US" altLang="en-US" sz="2200">
              <a:latin typeface="Times New Roman" panose="02020603050405020304" charset="0"/>
              <a:cs typeface="Times New Roman" panose="02020603050405020304" charset="0"/>
            </a:endParaRPr>
          </a:p>
          <a:p>
            <a:pPr marL="342900" indent="-342900" algn="just">
              <a:lnSpc>
                <a:spcPct val="50000"/>
              </a:lnSpc>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rPr>
              <a:t>Data Analysis: </a:t>
            </a:r>
            <a:endParaRPr lang="en-US" altLang="en-US" sz="2200">
              <a:latin typeface="Times New Roman" panose="02020603050405020304" charset="0"/>
              <a:cs typeface="Times New Roman" panose="02020603050405020304" charset="0"/>
            </a:endParaRPr>
          </a:p>
          <a:p>
            <a:pPr lvl="1" indent="0" algn="just">
              <a:buFont typeface="Wingdings" panose="05000000000000000000" charset="0"/>
              <a:buNone/>
            </a:pPr>
            <a:r>
              <a:rPr lang="en-US" altLang="en-US" sz="2200">
                <a:latin typeface="Times New Roman" panose="02020603050405020304" charset="0"/>
                <a:cs typeface="Times New Roman" panose="02020603050405020304" charset="0"/>
              </a:rPr>
              <a:t>Examines dataset shape, structure, statistics, and missing values to understand the data.</a:t>
            </a:r>
            <a:endParaRPr lang="en-US" altLang="en-US" sz="2200">
              <a:latin typeface="Times New Roman" panose="02020603050405020304" charset="0"/>
              <a:cs typeface="Times New Roman" panose="02020603050405020304" charset="0"/>
            </a:endParaRPr>
          </a:p>
        </p:txBody>
      </p:sp>
    </p:spTree>
    <p:custDataLst>
      <p:tags r:id="rId2"/>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1346200" y="1869440"/>
            <a:ext cx="8676005" cy="3842385"/>
          </a:xfrm>
          <a:prstGeom prst="rect">
            <a:avLst/>
          </a:prstGeom>
          <a:noFill/>
        </p:spPr>
        <p:txBody>
          <a:bodyPr wrap="square" rtlCol="0">
            <a:noAutofit/>
          </a:bodyPr>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sym typeface="+mn-ea"/>
              </a:rPr>
              <a:t>Data Cleaning: Removes nulls, </a:t>
            </a:r>
            <a:r>
              <a:rPr lang="en-US" altLang="en-US" sz="2200">
                <a:latin typeface="Times New Roman" panose="02020603050405020304" charset="0"/>
                <a:cs typeface="Times New Roman" panose="02020603050405020304" charset="0"/>
                <a:sym typeface="+mn-ea"/>
              </a:rPr>
              <a:t>converts data types, eliminates duplicates and outliers to ensure data quality.</a:t>
            </a:r>
            <a:endParaRPr lang="en-US" altLang="en-US" sz="2200">
              <a:latin typeface="Times New Roman" panose="02020603050405020304" charset="0"/>
              <a:cs typeface="Times New Roman" panose="02020603050405020304" charset="0"/>
            </a:endParaRPr>
          </a:p>
          <a:p>
            <a:pPr marL="342900" indent="-342900" algn="just">
              <a:lnSpc>
                <a:spcPct val="90000"/>
              </a:lnSpc>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sym typeface="+mn-ea"/>
              </a:rPr>
              <a:t>Data Filtering: Retains only cars manufactured after the year 2000 for relevancy.</a:t>
            </a:r>
            <a:endParaRPr lang="en-US" altLang="en-US" sz="2200">
              <a:latin typeface="Times New Roman" panose="02020603050405020304" charset="0"/>
              <a:cs typeface="Times New Roman" panose="02020603050405020304" charset="0"/>
            </a:endParaRPr>
          </a:p>
          <a:p>
            <a:pPr marL="342900" indent="-342900" algn="just">
              <a:lnSpc>
                <a:spcPct val="90000"/>
              </a:lnSpc>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sym typeface="+mn-ea"/>
              </a:rPr>
              <a:t>Data Grouping &amp; Aggregation: Uses groupby() to analyze patterns by brand, fuel type, ownership, etc.</a:t>
            </a:r>
            <a:endParaRPr lang="en-US" altLang="en-US" sz="2200">
              <a:latin typeface="Times New Roman" panose="02020603050405020304" charset="0"/>
              <a:cs typeface="Times New Roman" panose="02020603050405020304" charset="0"/>
            </a:endParaRPr>
          </a:p>
          <a:p>
            <a:pPr marL="342900" indent="-342900" algn="just">
              <a:lnSpc>
                <a:spcPct val="90000"/>
              </a:lnSpc>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sym typeface="+mn-ea"/>
              </a:rPr>
              <a:t>Data Visualization: Generates plots (e.g., histograms, boxplots, scatterplots) to uncover trends and relationships in features like price, mileage, power, and fuel type.</a:t>
            </a:r>
            <a:endParaRPr lang="en-US" sz="2200"/>
          </a:p>
        </p:txBody>
      </p:sp>
    </p:spTree>
    <p:custDataLst>
      <p:tags r:id="rId2"/>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
        <p:nvSpPr>
          <p:cNvPr id="3" name="Text Box 2"/>
          <p:cNvSpPr txBox="1"/>
          <p:nvPr/>
        </p:nvSpPr>
        <p:spPr>
          <a:xfrm>
            <a:off x="1559560" y="2011680"/>
            <a:ext cx="8402320" cy="3782060"/>
          </a:xfrm>
          <a:prstGeom prst="rect">
            <a:avLst/>
          </a:prstGeom>
          <a:noFill/>
        </p:spPr>
        <p:txBody>
          <a:bodyPr wrap="square" rtlCol="0">
            <a:noAutofit/>
          </a:bodyPr>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sym typeface="+mn-ea"/>
              </a:rPr>
              <a:t>Feature Engineering &amp; Preprocessing: Selects key features and uses ColumnTransformer with OneHotEncoder for categorical data.</a:t>
            </a: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sym typeface="+mn-ea"/>
              </a:rPr>
              <a:t>Train-Test Split: Divides data into 80% training and 20% testing for evaluation.</a:t>
            </a: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sym typeface="+mn-ea"/>
              </a:rPr>
              <a:t>Model Building: Constructs a Pipeline combining preprocessing and a LinearRegression model.</a:t>
            </a: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endParaRPr lang="en-US" altLang="en-US" sz="2200">
              <a:latin typeface="Times New Roman" panose="02020603050405020304" charset="0"/>
              <a:cs typeface="Times New Roman" panose="02020603050405020304" charset="0"/>
            </a:endParaRPr>
          </a:p>
          <a:p>
            <a:pPr marL="342900" indent="-342900" algn="just">
              <a:buFont typeface="Wingdings" panose="05000000000000000000" charset="0"/>
              <a:buChar char="Ø"/>
            </a:pPr>
            <a:r>
              <a:rPr lang="en-US" altLang="en-US" sz="2200">
                <a:latin typeface="Times New Roman" panose="02020603050405020304" charset="0"/>
                <a:cs typeface="Times New Roman" panose="02020603050405020304" charset="0"/>
                <a:sym typeface="+mn-ea"/>
              </a:rPr>
              <a:t>Model Evaluation: Assesses accuracy using RMSE and R² score on test data.</a:t>
            </a:r>
            <a:endParaRPr lang="en-US" sz="2200"/>
          </a:p>
        </p:txBody>
      </p:sp>
    </p:spTree>
    <p:custDataLst>
      <p:tags r:id="rId2"/>
    </p:custDataLst>
  </p:cSld>
  <p:clrMapOvr>
    <a:masterClrMapping/>
  </p:clrMapOvr>
  <p:timing>
    <p:tnLst>
      <p:par>
        <p:cTn id="1" dur="indefinite" restart="never" nodeType="tmRoot"/>
      </p:par>
    </p:tnLst>
  </p:timing>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BEAUTIFY_FLAG" val="#wm#"/>
  <p:tag name="KSO_WM_TEMPLATE_CATEGORY" val="custom"/>
  <p:tag name="KSO_WM_TEMPLATE_INDEX" val="20184553"/>
</p:tagLst>
</file>

<file path=ppt/tags/tag11.xml><?xml version="1.0" encoding="utf-8"?>
<p:tagLst xmlns:p="http://schemas.openxmlformats.org/presentationml/2006/main">
  <p:tag name="KSO_WM_BEAUTIFY_FLAG" val="#wm#"/>
  <p:tag name="KSO_WM_TEMPLATE_CATEGORY" val="custom"/>
  <p:tag name="KSO_WM_TEMPLATE_INDEX" val="20184553"/>
</p:tagLst>
</file>

<file path=ppt/tags/tag12.xml><?xml version="1.0" encoding="utf-8"?>
<p:tagLst xmlns:p="http://schemas.openxmlformats.org/presentationml/2006/main">
  <p:tag name="KSO_WM_BEAUTIFY_FLAG" val="#wm#"/>
  <p:tag name="KSO_WM_TEMPLATE_CATEGORY" val="custom"/>
  <p:tag name="KSO_WM_TEMPLATE_INDEX" val="20184553"/>
</p:tagLst>
</file>

<file path=ppt/tags/tag13.xml><?xml version="1.0" encoding="utf-8"?>
<p:tagLst xmlns:p="http://schemas.openxmlformats.org/presentationml/2006/main">
  <p:tag name="KSO_WM_BEAUTIFY_FLAG" val="#wm#"/>
  <p:tag name="KSO_WM_TEMPLATE_CATEGORY" val="custom"/>
  <p:tag name="KSO_WM_TEMPLATE_INDEX" val="20184553"/>
</p:tagLst>
</file>

<file path=ppt/tags/tag14.xml><?xml version="1.0" encoding="utf-8"?>
<p:tagLst xmlns:p="http://schemas.openxmlformats.org/presentationml/2006/main">
  <p:tag name="KSO_WM_BEAUTIFY_FLAG" val="#wm#"/>
  <p:tag name="KSO_WM_TEMPLATE_CATEGORY" val="custom"/>
  <p:tag name="KSO_WM_TEMPLATE_INDEX" val="20184553"/>
</p:tagLst>
</file>

<file path=ppt/tags/tag15.xml><?xml version="1.0" encoding="utf-8"?>
<p:tagLst xmlns:p="http://schemas.openxmlformats.org/presentationml/2006/main">
  <p:tag name="KSO_WM_BEAUTIFY_FLAG" val="#wm#"/>
  <p:tag name="KSO_WM_TEMPLATE_CATEGORY" val="custom"/>
  <p:tag name="KSO_WM_TEMPLATE_INDEX" val="20184553"/>
</p:tagLst>
</file>

<file path=ppt/tags/tag16.xml><?xml version="1.0" encoding="utf-8"?>
<p:tagLst xmlns:p="http://schemas.openxmlformats.org/presentationml/2006/main">
  <p:tag name="KSO_WM_BEAUTIFY_FLAG" val="#wm#"/>
  <p:tag name="KSO_WM_TEMPLATE_CATEGORY" val="custom"/>
  <p:tag name="KSO_WM_TEMPLATE_INDEX" val="20184553"/>
</p:tagLst>
</file>

<file path=ppt/tags/tag17.xml><?xml version="1.0" encoding="utf-8"?>
<p:tagLst xmlns:p="http://schemas.openxmlformats.org/presentationml/2006/main">
  <p:tag name="KSO_WM_BEAUTIFY_FLAG" val="#wm#"/>
  <p:tag name="KSO_WM_TEMPLATE_CATEGORY" val="custom"/>
  <p:tag name="KSO_WM_TEMPLATE_INDEX" val="20184553"/>
</p:tagLst>
</file>

<file path=ppt/tags/tag18.xml><?xml version="1.0" encoding="utf-8"?>
<p:tagLst xmlns:p="http://schemas.openxmlformats.org/presentationml/2006/main">
  <p:tag name="KSO_WM_BEAUTIFY_FLAG" val="#wm#"/>
  <p:tag name="KSO_WM_TEMPLATE_CATEGORY" val="custom"/>
  <p:tag name="KSO_WM_TEMPLATE_INDEX" val="20184553"/>
</p:tagLst>
</file>

<file path=ppt/tags/tag19.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20.xml><?xml version="1.0" encoding="utf-8"?>
<p:tagLst xmlns:p="http://schemas.openxmlformats.org/presentationml/2006/main">
  <p:tag name="KSO_WM_BEAUTIFY_FLAG" val="#wm#"/>
  <p:tag name="KSO_WM_TEMPLATE_CATEGORY" val="custom"/>
  <p:tag name="KSO_WM_TEMPLATE_INDEX" val="20184553"/>
</p:tagLst>
</file>

<file path=ppt/tags/tag21.xml><?xml version="1.0" encoding="utf-8"?>
<p:tagLst xmlns:p="http://schemas.openxmlformats.org/presentationml/2006/main">
  <p:tag name="KSO_WM_BEAUTIFY_FLAG" val="#wm#"/>
  <p:tag name="KSO_WM_TEMPLATE_CATEGORY" val="custom"/>
  <p:tag name="KSO_WM_TEMPLATE_INDEX" val="20184553"/>
</p:tagLst>
</file>

<file path=ppt/tags/tag22.xml><?xml version="1.0" encoding="utf-8"?>
<p:tagLst xmlns:p="http://schemas.openxmlformats.org/presentationml/2006/main">
  <p:tag name="KSO_WM_BEAUTIFY_FLAG" val="#wm#"/>
  <p:tag name="KSO_WM_TEMPLATE_CATEGORY" val="custom"/>
  <p:tag name="KSO_WM_TEMPLATE_INDEX" val="20184553"/>
</p:tagLst>
</file>

<file path=ppt/tags/tag23.xml><?xml version="1.0" encoding="utf-8"?>
<p:tagLst xmlns:p="http://schemas.openxmlformats.org/presentationml/2006/main">
  <p:tag name="KSO_WM_BEAUTIFY_FLAG" val="#wm#"/>
  <p:tag name="KSO_WM_TEMPLATE_CATEGORY" val="custom"/>
  <p:tag name="KSO_WM_TEMPLATE_INDEX" val="20184553"/>
</p:tagLst>
</file>

<file path=ppt/tags/tag24.xml><?xml version="1.0" encoding="utf-8"?>
<p:tagLst xmlns:p="http://schemas.openxmlformats.org/presentationml/2006/main">
  <p:tag name="KSO_WM_BEAUTIFY_FLAG" val="#wm#"/>
  <p:tag name="KSO_WM_TEMPLATE_CATEGORY" val="custom"/>
  <p:tag name="KSO_WM_TEMPLATE_INDEX" val="20184553"/>
</p:tagLst>
</file>

<file path=ppt/tags/tag25.xml><?xml version="1.0" encoding="utf-8"?>
<p:tagLst xmlns:p="http://schemas.openxmlformats.org/presentationml/2006/main">
  <p:tag name="KSO_WM_DOC_GUID" val="{7d311b73-f9d3-4b91-b6f8-c98d9cfd796f}"/>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KSO_WM_BEAUTIFY_FLAG" val="#wm#"/>
  <p:tag name="KSO_WM_TEMPLATE_CATEGORY" val="custom"/>
  <p:tag name="KSO_WM_TEMPLATE_INDEX" val="20184553"/>
</p:tagLst>
</file>

<file path=ppt/tags/tag8.xml><?xml version="1.0" encoding="utf-8"?>
<p:tagLst xmlns:p="http://schemas.openxmlformats.org/presentationml/2006/main">
  <p:tag name="KSO_WM_BEAUTIFY_FLAG" val="#wm#"/>
  <p:tag name="KSO_WM_TEMPLATE_CATEGORY" val="custom"/>
  <p:tag name="KSO_WM_TEMPLATE_INDEX" val="20184553"/>
</p:tagLst>
</file>

<file path=ppt/tags/tag9.xml><?xml version="1.0" encoding="utf-8"?>
<p:tagLst xmlns:p="http://schemas.openxmlformats.org/presentationml/2006/main">
  <p:tag name="KSO_WM_BEAUTIFY_FLAG" val="#wm#"/>
  <p:tag name="KSO_WM_TEMPLATE_CATEGORY" val="custom"/>
  <p:tag name="KSO_WM_TEMPLATE_INDEX" val="20184553"/>
</p:tagLst>
</file>

<file path=ppt/theme/theme1.xml><?xml version="1.0" encoding="utf-8"?>
<a:theme xmlns:a="http://schemas.openxmlformats.org/drawingml/2006/main" name="Office Them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5947</Words>
  <Application>WPS Presentation</Application>
  <PresentationFormat>宽屏</PresentationFormat>
  <Paragraphs>178</Paragraphs>
  <Slides>21</Slides>
  <Notes>31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21</vt:i4>
      </vt:variant>
    </vt:vector>
  </HeadingPairs>
  <TitlesOfParts>
    <vt:vector size="41" baseType="lpstr">
      <vt:lpstr>Arial</vt:lpstr>
      <vt:lpstr>SimSun</vt:lpstr>
      <vt:lpstr>Wingdings</vt:lpstr>
      <vt:lpstr>Calibri</vt:lpstr>
      <vt:lpstr>Neris Thin</vt:lpstr>
      <vt:lpstr>Segoe Print</vt:lpstr>
      <vt:lpstr>Microsoft YaHei</vt:lpstr>
      <vt:lpstr>Arial Unicode MS</vt:lpstr>
      <vt:lpstr>Georgia</vt:lpstr>
      <vt:lpstr>HK Grotesk Italics</vt:lpstr>
      <vt:lpstr>Times New Roman</vt:lpstr>
      <vt:lpstr>Bodoni MT</vt:lpstr>
      <vt:lpstr>Pristina</vt:lpstr>
      <vt:lpstr>Arial</vt:lpstr>
      <vt:lpstr>Canva Sans</vt:lpstr>
      <vt:lpstr>Yu Gothic UI</vt:lpstr>
      <vt:lpstr>Wingdings</vt:lpstr>
      <vt:lpstr>Bodoni MT Black</vt:lpstr>
      <vt:lpstr>Blackadder ITC</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Chiranjeevi</cp:lastModifiedBy>
  <cp:revision>765</cp:revision>
  <dcterms:created xsi:type="dcterms:W3CDTF">2018-03-01T02:03:00Z</dcterms:created>
  <dcterms:modified xsi:type="dcterms:W3CDTF">2025-06-27T14:46:34Z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1033-12.2.0.21546</vt:lpwstr>
  </property>
  <property fmtid="{D5CDD505-2E9C-101B-9397-08002B2CF9AE}" pid="3" name="KSORubyTemplateID">
    <vt:lpwstr>2</vt:lpwstr>
  </property>
  <property fmtid="{D5CDD505-2E9C-101B-9397-08002B2CF9AE}" pid="4" name="ICV">
    <vt:lpwstr>D87C2417F4A44D9A80AE85B71B713E3B_13</vt:lpwstr>
  </property>
</Properties>
</file>