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59" r:id="rId4"/>
    <p:sldId id="260" r:id="rId5"/>
    <p:sldId id="265" r:id="rId6"/>
    <p:sldId id="266"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16428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132502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713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2162353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2500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416078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395107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190322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221535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A317C-357B-4F27-AF1C-0100D04D9357}"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351848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A317C-357B-4F27-AF1C-0100D04D935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269233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A317C-357B-4F27-AF1C-0100D04D9357}"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25464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A317C-357B-4F27-AF1C-0100D04D9357}"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66541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A317C-357B-4F27-AF1C-0100D04D9357}"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222238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A317C-357B-4F27-AF1C-0100D04D935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17630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6A317C-357B-4F27-AF1C-0100D04D9357}"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85A44-1600-4852-8349-A5CDC786E2F1}" type="slidenum">
              <a:rPr lang="en-US" smtClean="0"/>
              <a:t>‹#›</a:t>
            </a:fld>
            <a:endParaRPr lang="en-US"/>
          </a:p>
        </p:txBody>
      </p:sp>
    </p:spTree>
    <p:extLst>
      <p:ext uri="{BB962C8B-B14F-4D97-AF65-F5344CB8AC3E}">
        <p14:creationId xmlns:p14="http://schemas.microsoft.com/office/powerpoint/2010/main" val="318730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6A317C-357B-4F27-AF1C-0100D04D9357}" type="datetimeFigureOut">
              <a:rPr lang="en-US" smtClean="0"/>
              <a:t>5/20/2022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B85A44-1600-4852-8349-A5CDC786E2F1}" type="slidenum">
              <a:rPr lang="en-US" smtClean="0"/>
              <a:t>‹#›</a:t>
            </a:fld>
            <a:endParaRPr lang="en-US"/>
          </a:p>
        </p:txBody>
      </p:sp>
    </p:spTree>
    <p:extLst>
      <p:ext uri="{BB962C8B-B14F-4D97-AF65-F5344CB8AC3E}">
        <p14:creationId xmlns:p14="http://schemas.microsoft.com/office/powerpoint/2010/main" val="3661459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82D2C-E730-BF32-7D64-0344B450D8F9}"/>
              </a:ext>
            </a:extLst>
          </p:cNvPr>
          <p:cNvSpPr>
            <a:spLocks noGrp="1"/>
          </p:cNvSpPr>
          <p:nvPr>
            <p:ph idx="1"/>
          </p:nvPr>
        </p:nvSpPr>
        <p:spPr/>
        <p:txBody>
          <a:bodyPr/>
          <a:lstStyle/>
          <a:p>
            <a:endParaRPr lang="en-US"/>
          </a:p>
        </p:txBody>
      </p:sp>
      <p:pic>
        <p:nvPicPr>
          <p:cNvPr id="1026" name="Picture 2" descr="Windows Kernel-">
            <a:extLst>
              <a:ext uri="{FF2B5EF4-FFF2-40B4-BE49-F238E27FC236}">
                <a16:creationId xmlns:a16="http://schemas.microsoft.com/office/drawing/2014/main" id="{D425E1B6-239E-591B-76AA-F483C5329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38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BF897-3E5E-F201-F006-31CCBA298438}"/>
              </a:ext>
            </a:extLst>
          </p:cNvPr>
          <p:cNvSpPr>
            <a:spLocks noGrp="1"/>
          </p:cNvSpPr>
          <p:nvPr>
            <p:ph idx="1"/>
          </p:nvPr>
        </p:nvSpPr>
        <p:spPr>
          <a:xfrm>
            <a:off x="677334" y="677333"/>
            <a:ext cx="8596668" cy="5364029"/>
          </a:xfrm>
        </p:spPr>
        <p:txBody>
          <a:bodyPr/>
          <a:lstStyle/>
          <a:p>
            <a:r>
              <a:rPr lang="en-US" dirty="0"/>
              <a:t>What does a kernel mode driver </a:t>
            </a:r>
            <a:r>
              <a:rPr lang="en-US" dirty="0" err="1"/>
              <a:t>do?Kernel-mode</a:t>
            </a:r>
            <a:r>
              <a:rPr lang="en-US" dirty="0"/>
              <a:t> drivers execute in kernel mode as part of the executive, which consists of kernel-mode operating system components that manage I/O, Plug and Play memory, processes and threads, security, and so on. Kernel-mode drivers are typically layered.</a:t>
            </a:r>
          </a:p>
          <a:p>
            <a:pPr marL="0" indent="0" algn="l">
              <a:buNone/>
            </a:pP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RoadmapKernel</a:t>
            </a:r>
            <a:r>
              <a:rPr lang="en-US" b="0" i="0" dirty="0">
                <a:solidFill>
                  <a:srgbClr val="000000"/>
                </a:solidFill>
                <a:effectLst/>
                <a:latin typeface="Calibri" panose="020F0502020204030204" pitchFamily="34" charset="0"/>
              </a:rPr>
              <a:t> Basics</a:t>
            </a:r>
          </a:p>
          <a:p>
            <a:pPr algn="l">
              <a:buFont typeface="Arial" panose="020B0604020202020204" pitchFamily="34" charset="0"/>
              <a:buChar char="•"/>
            </a:pPr>
            <a:r>
              <a:rPr lang="en-US" b="0" i="0" dirty="0">
                <a:solidFill>
                  <a:srgbClr val="000000"/>
                </a:solidFill>
                <a:effectLst/>
                <a:latin typeface="Calibri" panose="020F0502020204030204" pitchFamily="34" charset="0"/>
              </a:rPr>
              <a:t>Kernel Modules</a:t>
            </a:r>
          </a:p>
          <a:p>
            <a:pPr algn="l">
              <a:buFont typeface="Arial" panose="020B0604020202020204" pitchFamily="34" charset="0"/>
              <a:buChar char="•"/>
            </a:pPr>
            <a:r>
              <a:rPr lang="en-US" b="0" i="0" dirty="0">
                <a:solidFill>
                  <a:srgbClr val="000000"/>
                </a:solidFill>
                <a:effectLst/>
                <a:latin typeface="Calibri" panose="020F0502020204030204" pitchFamily="34" charset="0"/>
              </a:rPr>
              <a:t>Example</a:t>
            </a:r>
          </a:p>
          <a:p>
            <a:pPr algn="l">
              <a:buFont typeface="Arial" panose="020B0604020202020204" pitchFamily="34" charset="0"/>
              <a:buChar char="•"/>
            </a:pPr>
            <a:r>
              <a:rPr lang="en-US" b="0" i="0" dirty="0">
                <a:solidFill>
                  <a:srgbClr val="000000"/>
                </a:solidFill>
                <a:effectLst/>
                <a:latin typeface="Calibri" panose="020F0502020204030204" pitchFamily="34" charset="0"/>
              </a:rPr>
              <a:t>Proc Filesystem</a:t>
            </a:r>
          </a:p>
          <a:p>
            <a:pPr algn="l">
              <a:buFont typeface="Arial" panose="020B0604020202020204" pitchFamily="34" charset="0"/>
              <a:buChar char="•"/>
            </a:pPr>
            <a:r>
              <a:rPr lang="en-US" b="0" i="0" dirty="0">
                <a:solidFill>
                  <a:srgbClr val="000000"/>
                </a:solidFill>
                <a:effectLst/>
                <a:latin typeface="Calibri" panose="020F0502020204030204" pitchFamily="34" charset="0"/>
              </a:rPr>
              <a:t>Example</a:t>
            </a:r>
          </a:p>
          <a:p>
            <a:pPr algn="l">
              <a:buFont typeface="Arial" panose="020B0604020202020204" pitchFamily="34" charset="0"/>
              <a:buChar char="•"/>
            </a:pPr>
            <a:r>
              <a:rPr lang="en-US" b="0" i="0" dirty="0">
                <a:solidFill>
                  <a:srgbClr val="000000"/>
                </a:solidFill>
                <a:effectLst/>
                <a:latin typeface="Calibri" panose="020F0502020204030204" pitchFamily="34" charset="0"/>
              </a:rPr>
              <a:t>Device Drivers</a:t>
            </a:r>
          </a:p>
          <a:p>
            <a:pPr algn="l">
              <a:buFont typeface="Arial" panose="020B0604020202020204" pitchFamily="34" charset="0"/>
              <a:buChar char="•"/>
            </a:pPr>
            <a:r>
              <a:rPr lang="en-US" b="0" i="0" dirty="0">
                <a:solidFill>
                  <a:srgbClr val="000000"/>
                </a:solidFill>
                <a:effectLst/>
                <a:latin typeface="Calibri" panose="020F0502020204030204" pitchFamily="34" charset="0"/>
              </a:rPr>
              <a:t>Example</a:t>
            </a:r>
            <a:endParaRPr lang="en-US" dirty="0"/>
          </a:p>
        </p:txBody>
      </p:sp>
    </p:spTree>
    <p:extLst>
      <p:ext uri="{BB962C8B-B14F-4D97-AF65-F5344CB8AC3E}">
        <p14:creationId xmlns:p14="http://schemas.microsoft.com/office/powerpoint/2010/main" val="230030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532E-907F-88AD-6955-383105FE8942}"/>
              </a:ext>
            </a:extLst>
          </p:cNvPr>
          <p:cNvSpPr>
            <a:spLocks noGrp="1"/>
          </p:cNvSpPr>
          <p:nvPr>
            <p:ph type="title"/>
          </p:nvPr>
        </p:nvSpPr>
        <p:spPr/>
        <p:txBody>
          <a:bodyPr/>
          <a:lstStyle/>
          <a:p>
            <a:r>
              <a:rPr lang="en-US" b="0" i="0" dirty="0">
                <a:solidFill>
                  <a:srgbClr val="000000"/>
                </a:solidFill>
                <a:effectLst/>
                <a:latin typeface="Calibri" panose="020F0502020204030204" pitchFamily="34" charset="0"/>
              </a:rPr>
              <a:t>Kernel Basics</a:t>
            </a:r>
            <a:endParaRPr lang="en-US" dirty="0"/>
          </a:p>
        </p:txBody>
      </p:sp>
      <p:sp>
        <p:nvSpPr>
          <p:cNvPr id="3" name="Content Placeholder 2">
            <a:extLst>
              <a:ext uri="{FF2B5EF4-FFF2-40B4-BE49-F238E27FC236}">
                <a16:creationId xmlns:a16="http://schemas.microsoft.com/office/drawing/2014/main" id="{C6909F1E-5C9A-C670-0E6D-2CC66AB71673}"/>
              </a:ext>
            </a:extLst>
          </p:cNvPr>
          <p:cNvSpPr>
            <a:spLocks noGrp="1"/>
          </p:cNvSpPr>
          <p:nvPr>
            <p:ph idx="1"/>
          </p:nvPr>
        </p:nvSpPr>
        <p:spPr/>
        <p:txBody>
          <a:bodyPr>
            <a:normAutofit lnSpcReduction="10000"/>
          </a:bodyPr>
          <a:lstStyle/>
          <a:p>
            <a:pPr marL="0" indent="0" algn="l">
              <a:buNone/>
            </a:pPr>
            <a:r>
              <a:rPr lang="en-US" b="0" i="0" dirty="0">
                <a:solidFill>
                  <a:srgbClr val="000000"/>
                </a:solidFill>
                <a:effectLst/>
                <a:latin typeface="Calibri" panose="020F0502020204030204" pitchFamily="34" charset="0"/>
              </a:rPr>
              <a:t>       Kernel </a:t>
            </a:r>
            <a:r>
              <a:rPr lang="en-US" b="0" i="0" dirty="0" err="1">
                <a:solidFill>
                  <a:srgbClr val="000000"/>
                </a:solidFill>
                <a:effectLst/>
                <a:latin typeface="Calibri" panose="020F0502020204030204" pitchFamily="34" charset="0"/>
              </a:rPr>
              <a:t>basicsNo</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libc</a:t>
            </a:r>
            <a:r>
              <a:rPr lang="en-US" b="0" i="0" dirty="0">
                <a:solidFill>
                  <a:srgbClr val="000000"/>
                </a:solidFill>
                <a:effectLst/>
                <a:latin typeface="Calibri" panose="020F0502020204030204" pitchFamily="34" charset="0"/>
              </a:rPr>
              <a:t> functions!!!</a:t>
            </a:r>
          </a:p>
          <a:p>
            <a:pPr algn="l">
              <a:buFont typeface="Arial" panose="020B0604020202020204" pitchFamily="34" charset="0"/>
              <a:buChar char="•"/>
            </a:pPr>
            <a:r>
              <a:rPr lang="en-US" b="0" i="0" dirty="0">
                <a:solidFill>
                  <a:srgbClr val="000000"/>
                </a:solidFill>
                <a:effectLst/>
                <a:latin typeface="Calibri" panose="020F0502020204030204" pitchFamily="34" charset="0"/>
              </a:rPr>
              <a:t>No </a:t>
            </a:r>
            <a:r>
              <a:rPr lang="en-US" b="0" i="0" dirty="0" err="1">
                <a:solidFill>
                  <a:srgbClr val="000000"/>
                </a:solidFill>
                <a:effectLst/>
                <a:latin typeface="Calibri" panose="020F0502020204030204" pitchFamily="34" charset="0"/>
              </a:rPr>
              <a:t>printf</a:t>
            </a:r>
            <a:r>
              <a:rPr lang="en-US" b="0" i="0" dirty="0">
                <a:solidFill>
                  <a:srgbClr val="000000"/>
                </a:solidFill>
                <a:effectLst/>
                <a:latin typeface="Calibri" panose="020F0502020204030204" pitchFamily="34" charset="0"/>
              </a:rPr>
              <a:t>, use </a:t>
            </a:r>
            <a:r>
              <a:rPr lang="en-US" b="0" i="0" dirty="0" err="1">
                <a:solidFill>
                  <a:srgbClr val="000000"/>
                </a:solidFill>
                <a:effectLst/>
                <a:latin typeface="Calibri" panose="020F0502020204030204" pitchFamily="34" charset="0"/>
              </a:rPr>
              <a:t>printk</a:t>
            </a:r>
            <a:r>
              <a:rPr lang="en-US" b="0" i="0" dirty="0">
                <a:solidFill>
                  <a:srgbClr val="000000"/>
                </a:solidFill>
                <a:effectLst/>
                <a:latin typeface="Calibri" panose="020F0502020204030204" pitchFamily="34" charset="0"/>
              </a:rPr>
              <a:t> instead</a:t>
            </a:r>
          </a:p>
          <a:p>
            <a:pPr algn="l">
              <a:buFont typeface="Arial" panose="020B0604020202020204" pitchFamily="34" charset="0"/>
              <a:buChar char="•"/>
            </a:pPr>
            <a:r>
              <a:rPr lang="en-US" b="0" i="0" dirty="0">
                <a:solidFill>
                  <a:srgbClr val="000000"/>
                </a:solidFill>
                <a:effectLst/>
                <a:latin typeface="Calibri" panose="020F0502020204030204" pitchFamily="34" charset="0"/>
              </a:rPr>
              <a:t>Some common functions implemented inside the</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kernel</a:t>
            </a:r>
          </a:p>
          <a:p>
            <a:pPr algn="l">
              <a:buFont typeface="Arial" panose="020B0604020202020204" pitchFamily="34" charset="0"/>
              <a:buChar char="•"/>
            </a:pPr>
            <a:r>
              <a:rPr lang="en-US" b="0" i="0" dirty="0">
                <a:solidFill>
                  <a:srgbClr val="000000"/>
                </a:solidFill>
                <a:effectLst/>
                <a:latin typeface="Calibri" panose="020F0502020204030204" pitchFamily="34" charset="0"/>
              </a:rPr>
              <a:t>No memory protection</a:t>
            </a:r>
          </a:p>
          <a:p>
            <a:pPr algn="l">
              <a:buFont typeface="Arial" panose="020B0604020202020204" pitchFamily="34" charset="0"/>
              <a:buChar char="•"/>
            </a:pPr>
            <a:r>
              <a:rPr lang="en-US" b="0" i="0" dirty="0">
                <a:solidFill>
                  <a:srgbClr val="000000"/>
                </a:solidFill>
                <a:effectLst/>
                <a:latin typeface="Calibri" panose="020F0502020204030204" pitchFamily="34" charset="0"/>
              </a:rPr>
              <a:t>Oops</a:t>
            </a:r>
          </a:p>
          <a:p>
            <a:pPr algn="l">
              <a:buFont typeface="Arial" panose="020B0604020202020204" pitchFamily="34" charset="0"/>
              <a:buChar char="•"/>
            </a:pPr>
            <a:r>
              <a:rPr lang="en-US" b="0" i="0" dirty="0">
                <a:solidFill>
                  <a:srgbClr val="000000"/>
                </a:solidFill>
                <a:effectLst/>
                <a:latin typeface="Calibri" panose="020F0502020204030204" pitchFamily="34" charset="0"/>
              </a:rPr>
              <a:t>Not Pageable</a:t>
            </a:r>
          </a:p>
          <a:p>
            <a:pPr algn="l">
              <a:buFont typeface="Arial" panose="020B0604020202020204" pitchFamily="34" charset="0"/>
              <a:buChar char="•"/>
            </a:pPr>
            <a:r>
              <a:rPr lang="en-US" b="0" i="0" dirty="0">
                <a:solidFill>
                  <a:srgbClr val="000000"/>
                </a:solidFill>
                <a:effectLst/>
                <a:latin typeface="Calibri" panose="020F0502020204030204" pitchFamily="34" charset="0"/>
              </a:rPr>
              <a:t>Small, fixed size stack</a:t>
            </a:r>
          </a:p>
          <a:p>
            <a:pPr algn="l">
              <a:buFont typeface="Arial" panose="020B0604020202020204" pitchFamily="34" charset="0"/>
              <a:buChar char="•"/>
            </a:pPr>
            <a:r>
              <a:rPr lang="en-US" b="0" i="0" dirty="0">
                <a:solidFill>
                  <a:srgbClr val="000000"/>
                </a:solidFill>
                <a:effectLst/>
                <a:latin typeface="Calibri" panose="020F0502020204030204" pitchFamily="34" charset="0"/>
              </a:rPr>
              <a:t>Synchronization and Concurrency issues</a:t>
            </a:r>
          </a:p>
          <a:p>
            <a:br>
              <a:rPr lang="en-US" dirty="0"/>
            </a:br>
            <a:endParaRPr lang="en-US" dirty="0"/>
          </a:p>
        </p:txBody>
      </p:sp>
    </p:spTree>
    <p:extLst>
      <p:ext uri="{BB962C8B-B14F-4D97-AF65-F5344CB8AC3E}">
        <p14:creationId xmlns:p14="http://schemas.microsoft.com/office/powerpoint/2010/main" val="352971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F3C11-143C-49FB-7A59-1B522E5F6338}"/>
              </a:ext>
            </a:extLst>
          </p:cNvPr>
          <p:cNvSpPr>
            <a:spLocks noGrp="1"/>
          </p:cNvSpPr>
          <p:nvPr>
            <p:ph idx="1"/>
          </p:nvPr>
        </p:nvSpPr>
        <p:spPr>
          <a:xfrm>
            <a:off x="677334" y="993422"/>
            <a:ext cx="8596668" cy="5565421"/>
          </a:xfrm>
        </p:spPr>
        <p:txBody>
          <a:bodyPr>
            <a:normAutofit/>
          </a:bodyPr>
          <a:lstStyle/>
          <a:p>
            <a:pPr marL="0" indent="0" algn="l">
              <a:buNone/>
            </a:pPr>
            <a:r>
              <a:rPr lang="en-US" b="0" i="0" dirty="0">
                <a:solidFill>
                  <a:srgbClr val="000000"/>
                </a:solidFill>
                <a:effectLst/>
                <a:latin typeface="Calibri" panose="020F0502020204030204" pitchFamily="34" charset="0"/>
              </a:rPr>
              <a:t>     </a:t>
            </a:r>
          </a:p>
          <a:p>
            <a:pPr marL="0" indent="0" algn="l">
              <a:buNone/>
            </a:pPr>
            <a:r>
              <a:rPr lang="en-US" b="0" i="0" dirty="0">
                <a:solidFill>
                  <a:srgbClr val="000000"/>
                </a:solidFill>
                <a:effectLst/>
                <a:latin typeface="Calibri" panose="020F0502020204030204" pitchFamily="34" charset="0"/>
              </a:rPr>
              <a:t>  Are kernel drivers </a:t>
            </a:r>
            <a:r>
              <a:rPr lang="en-US" b="0" i="0" dirty="0" err="1">
                <a:solidFill>
                  <a:srgbClr val="000000"/>
                </a:solidFill>
                <a:effectLst/>
                <a:latin typeface="Calibri" panose="020F0502020204030204" pitchFamily="34" charset="0"/>
              </a:rPr>
              <a:t>safe?Kernel</a:t>
            </a:r>
            <a:r>
              <a:rPr lang="en-US" b="0" i="0" dirty="0">
                <a:solidFill>
                  <a:srgbClr val="000000"/>
                </a:solidFill>
                <a:effectLst/>
                <a:latin typeface="Calibri" panose="020F0502020204030204" pitchFamily="34" charset="0"/>
              </a:rPr>
              <a:t> driver code that is used for development, testing, or manufacturing might include dangerous capabilities that pose a security risk. This dangerous code should never be signed with a certificate that is trusted by Windows.</a:t>
            </a:r>
          </a:p>
          <a:p>
            <a:pPr marL="0" indent="0" algn="l">
              <a:buNone/>
            </a:pPr>
            <a:endParaRPr lang="en-US" dirty="0">
              <a:solidFill>
                <a:srgbClr val="000000"/>
              </a:solidFill>
              <a:latin typeface="Calibri" panose="020F0502020204030204" pitchFamily="34" charset="0"/>
            </a:endParaRPr>
          </a:p>
          <a:p>
            <a:pPr marL="0" indent="0" algn="l">
              <a:buNone/>
            </a:pPr>
            <a:r>
              <a:rPr lang="en-US" b="0" i="0" dirty="0">
                <a:solidFill>
                  <a:srgbClr val="000000"/>
                </a:solidFill>
                <a:effectLst/>
                <a:latin typeface="Calibri" panose="020F0502020204030204" pitchFamily="34" charset="0"/>
              </a:rPr>
              <a:t>Kernel </a:t>
            </a:r>
            <a:r>
              <a:rPr lang="en-US" b="0" i="0" dirty="0" err="1">
                <a:solidFill>
                  <a:srgbClr val="000000"/>
                </a:solidFill>
                <a:effectLst/>
                <a:latin typeface="Calibri" panose="020F0502020204030204" pitchFamily="34" charset="0"/>
              </a:rPr>
              <a:t>Functionscopy_to_user</a:t>
            </a:r>
            <a:r>
              <a:rPr lang="en-US" b="0" i="0" dirty="0">
                <a:solidFill>
                  <a:srgbClr val="000000"/>
                </a:solidFill>
                <a:effectLst/>
                <a:latin typeface="Calibri" panose="020F0502020204030204" pitchFamily="34" charset="0"/>
              </a:rPr>
              <a:t>()</a:t>
            </a:r>
          </a:p>
          <a:p>
            <a:pPr algn="l">
              <a:buFont typeface="Arial" panose="020B0604020202020204" pitchFamily="34" charset="0"/>
              <a:buChar char="•"/>
            </a:pPr>
            <a:r>
              <a:rPr lang="en-US" b="0" i="0" dirty="0" err="1">
                <a:solidFill>
                  <a:srgbClr val="000000"/>
                </a:solidFill>
                <a:effectLst/>
                <a:latin typeface="Calibri" panose="020F0502020204030204" pitchFamily="34" charset="0"/>
              </a:rPr>
              <a:t>copy_from_user</a:t>
            </a:r>
            <a:r>
              <a:rPr lang="en-US" b="0" i="0" dirty="0">
                <a:solidFill>
                  <a:srgbClr val="000000"/>
                </a:solidFill>
                <a:effectLst/>
                <a:latin typeface="Calibri" panose="020F0502020204030204" pitchFamily="34" charset="0"/>
              </a:rPr>
              <a:t>()</a:t>
            </a:r>
          </a:p>
          <a:p>
            <a:pPr algn="l">
              <a:buFont typeface="Arial" panose="020B0604020202020204" pitchFamily="34" charset="0"/>
              <a:buChar char="•"/>
            </a:pPr>
            <a:r>
              <a:rPr lang="en-US" b="0" i="0" dirty="0" err="1">
                <a:solidFill>
                  <a:srgbClr val="000000"/>
                </a:solidFill>
                <a:effectLst/>
                <a:latin typeface="Calibri" panose="020F0502020204030204" pitchFamily="34" charset="0"/>
              </a:rPr>
              <a:t>vmalloc</a:t>
            </a:r>
            <a:r>
              <a:rPr lang="en-US" b="0" i="0" dirty="0">
                <a:solidFill>
                  <a:srgbClr val="000000"/>
                </a:solidFill>
                <a:effectLst/>
                <a:latin typeface="Calibri" panose="020F0502020204030204" pitchFamily="34" charset="0"/>
              </a:rPr>
              <a:t>()</a:t>
            </a:r>
          </a:p>
          <a:p>
            <a:pPr algn="l">
              <a:buFont typeface="Arial" panose="020B0604020202020204" pitchFamily="34" charset="0"/>
              <a:buChar char="•"/>
            </a:pPr>
            <a:r>
              <a:rPr lang="en-US" b="0" i="0" dirty="0" err="1">
                <a:solidFill>
                  <a:srgbClr val="000000"/>
                </a:solidFill>
                <a:effectLst/>
                <a:latin typeface="Calibri" panose="020F0502020204030204" pitchFamily="34" charset="0"/>
              </a:rPr>
              <a:t>alloc_pages</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alloc_page</a:t>
            </a:r>
            <a:r>
              <a:rPr lang="en-US" b="0" i="0" dirty="0">
                <a:solidFill>
                  <a:srgbClr val="000000"/>
                </a:solidFill>
                <a:effectLst/>
                <a:latin typeface="Calibri" panose="020F0502020204030204" pitchFamily="34" charset="0"/>
              </a:rPr>
              <a:t>()</a:t>
            </a:r>
          </a:p>
          <a:p>
            <a:pPr algn="l">
              <a:buFont typeface="Arial" panose="020B0604020202020204" pitchFamily="34" charset="0"/>
              <a:buChar char="•"/>
            </a:pPr>
            <a:r>
              <a:rPr lang="en-US" b="0" i="0" dirty="0" err="1">
                <a:solidFill>
                  <a:srgbClr val="000000"/>
                </a:solidFill>
                <a:effectLst/>
                <a:latin typeface="Calibri" panose="020F0502020204030204" pitchFamily="34" charset="0"/>
              </a:rPr>
              <a:t>free_pages</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free_page</a:t>
            </a:r>
            <a:r>
              <a:rPr lang="en-US" b="0" i="0" dirty="0">
                <a:solidFill>
                  <a:srgbClr val="000000"/>
                </a:solidFill>
                <a:effectLst/>
                <a:latin typeface="Calibri" panose="020F0502020204030204" pitchFamily="34" charset="0"/>
              </a:rPr>
              <a:t>()</a:t>
            </a:r>
          </a:p>
          <a:p>
            <a:pPr algn="l">
              <a:buFont typeface="Arial" panose="020B0604020202020204" pitchFamily="34" charset="0"/>
              <a:buChar char="•"/>
            </a:pPr>
            <a:r>
              <a:rPr lang="en-US" b="0" i="0" dirty="0" err="1">
                <a:solidFill>
                  <a:srgbClr val="000000"/>
                </a:solidFill>
                <a:effectLst/>
                <a:latin typeface="Calibri" panose="020F0502020204030204" pitchFamily="34" charset="0"/>
              </a:rPr>
              <a:t>kmalloc</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kfree</a:t>
            </a:r>
            <a:r>
              <a:rPr lang="en-US" b="0" i="0" dirty="0">
                <a:solidFill>
                  <a:srgbClr val="000000"/>
                </a:solidFill>
                <a:effectLst/>
                <a:latin typeface="Calibri" panose="020F0502020204030204" pitchFamily="34" charset="0"/>
              </a:rPr>
              <a:t>()</a:t>
            </a:r>
          </a:p>
          <a:p>
            <a:pPr algn="l">
              <a:buFont typeface="Arial" panose="020B0604020202020204" pitchFamily="34" charset="0"/>
              <a:buChar char="•"/>
            </a:pPr>
            <a:r>
              <a:rPr lang="en-US" b="0" i="0" dirty="0" err="1">
                <a:solidFill>
                  <a:srgbClr val="000000"/>
                </a:solidFill>
                <a:effectLst/>
                <a:latin typeface="Calibri" panose="020F0502020204030204" pitchFamily="34" charset="0"/>
              </a:rPr>
              <a:t>vmalloc</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vfree</a:t>
            </a:r>
            <a:r>
              <a:rPr lang="en-US" b="0" i="0" dirty="0">
                <a:solidFill>
                  <a:srgbClr val="000000"/>
                </a:solidFill>
                <a:effectLst/>
                <a:latin typeface="Calibri" panose="020F0502020204030204" pitchFamily="34" charset="0"/>
              </a:rPr>
              <a:t>()</a:t>
            </a:r>
          </a:p>
          <a:p>
            <a:br>
              <a:rPr lang="en-US" dirty="0"/>
            </a:br>
            <a:endParaRPr lang="en-US" dirty="0"/>
          </a:p>
        </p:txBody>
      </p:sp>
    </p:spTree>
    <p:extLst>
      <p:ext uri="{BB962C8B-B14F-4D97-AF65-F5344CB8AC3E}">
        <p14:creationId xmlns:p14="http://schemas.microsoft.com/office/powerpoint/2010/main" val="103077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02CC5-AE31-3379-DA01-B6ADF807A7BF}"/>
              </a:ext>
            </a:extLst>
          </p:cNvPr>
          <p:cNvSpPr>
            <a:spLocks noGrp="1"/>
          </p:cNvSpPr>
          <p:nvPr>
            <p:ph idx="1"/>
          </p:nvPr>
        </p:nvSpPr>
        <p:spPr>
          <a:xfrm>
            <a:off x="677334" y="1095023"/>
            <a:ext cx="8596668" cy="4946340"/>
          </a:xfrm>
        </p:spPr>
        <p:txBody>
          <a:bodyPr>
            <a:normAutofit fontScale="85000" lnSpcReduction="20000"/>
          </a:bodyPr>
          <a:lstStyle/>
          <a:p>
            <a:pPr marL="0" indent="0">
              <a:buNone/>
            </a:pPr>
            <a:r>
              <a:rPr lang="en-US" dirty="0">
                <a:effectLst/>
              </a:rPr>
              <a:t>      Proc Filesystem </a:t>
            </a:r>
            <a:r>
              <a:rPr lang="en-US" dirty="0" err="1">
                <a:effectLst/>
              </a:rPr>
              <a:t>Example</a:t>
            </a:r>
            <a:r>
              <a:rPr lang="en-US" b="0" i="0" dirty="0" err="1">
                <a:solidFill>
                  <a:srgbClr val="000000"/>
                </a:solidFill>
                <a:effectLst/>
                <a:latin typeface="Calibri" panose="020F0502020204030204" pitchFamily="34" charset="0"/>
              </a:rPr>
              <a:t>int</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procfile_read</a:t>
            </a:r>
            <a:r>
              <a:rPr lang="en-US" b="0" i="0" dirty="0">
                <a:solidFill>
                  <a:srgbClr val="000000"/>
                </a:solidFill>
                <a:effectLst/>
                <a:latin typeface="Calibri" panose="020F0502020204030204" pitchFamily="34" charset="0"/>
              </a:rPr>
              <a:t>(char buffer, char</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      </a:t>
            </a:r>
          </a:p>
          <a:p>
            <a:pPr marL="0" indent="0">
              <a:buNone/>
            </a:pP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buffer_location</a:t>
            </a:r>
            <a:r>
              <a:rPr lang="en-US" b="0" i="0" dirty="0">
                <a:solidFill>
                  <a:srgbClr val="000000"/>
                </a:solidFill>
                <a:effectLst/>
                <a:latin typeface="Calibri" panose="020F0502020204030204" pitchFamily="34" charset="0"/>
              </a:rPr>
              <a:t>,</a:t>
            </a:r>
          </a:p>
          <a:p>
            <a:pPr>
              <a:buFont typeface="Arial" panose="020B0604020202020204" pitchFamily="34" charset="0"/>
              <a:buChar char="•"/>
            </a:pPr>
            <a:r>
              <a:rPr lang="en-US" b="0" i="0" dirty="0" err="1">
                <a:solidFill>
                  <a:srgbClr val="000000"/>
                </a:solidFill>
                <a:effectLst/>
                <a:latin typeface="Calibri" panose="020F0502020204030204" pitchFamily="34" charset="0"/>
              </a:rPr>
              <a:t>off_t</a:t>
            </a:r>
            <a:r>
              <a:rPr lang="en-US" b="0" i="0" dirty="0">
                <a:solidFill>
                  <a:srgbClr val="000000"/>
                </a:solidFill>
                <a:effectLst/>
                <a:latin typeface="Calibri" panose="020F0502020204030204" pitchFamily="34" charset="0"/>
              </a:rPr>
              <a:t> offset, int </a:t>
            </a:r>
            <a:r>
              <a:rPr lang="en-US" b="0" i="0" dirty="0" err="1">
                <a:solidFill>
                  <a:srgbClr val="000000"/>
                </a:solidFill>
                <a:effectLst/>
                <a:latin typeface="Calibri" panose="020F0502020204030204" pitchFamily="34" charset="0"/>
              </a:rPr>
              <a:t>buffer_length</a:t>
            </a:r>
            <a:r>
              <a:rPr lang="en-US" b="0" i="0" dirty="0">
                <a:solidFill>
                  <a:srgbClr val="000000"/>
                </a:solidFill>
                <a:effectLst/>
                <a:latin typeface="Calibri" panose="020F0502020204030204" pitchFamily="34" charset="0"/>
              </a:rPr>
              <a:t>, int</a:t>
            </a:r>
            <a:br>
              <a:rPr lang="en-US" b="0" i="0" dirty="0">
                <a:solidFill>
                  <a:srgbClr val="000000"/>
                </a:solidFill>
                <a:effectLst/>
                <a:latin typeface="Calibri" panose="020F0502020204030204" pitchFamily="34" charset="0"/>
              </a:rPr>
            </a:br>
            <a:r>
              <a:rPr lang="en-US" b="0" i="0" dirty="0" err="1">
                <a:solidFill>
                  <a:srgbClr val="000000"/>
                </a:solidFill>
                <a:effectLst/>
                <a:latin typeface="Calibri" panose="020F0502020204030204" pitchFamily="34" charset="0"/>
              </a:rPr>
              <a:t>eof</a:t>
            </a:r>
            <a:r>
              <a:rPr lang="en-US" b="0" i="0" dirty="0">
                <a:solidFill>
                  <a:srgbClr val="000000"/>
                </a:solidFill>
                <a:effectLst/>
                <a:latin typeface="Calibri" panose="020F0502020204030204" pitchFamily="34" charset="0"/>
              </a:rPr>
              <a:t>, void data)</a:t>
            </a:r>
          </a:p>
          <a:p>
            <a:pPr>
              <a:buFont typeface="Arial" panose="020B0604020202020204" pitchFamily="34" charset="0"/>
              <a:buChar char="•"/>
            </a:pPr>
            <a:r>
              <a:rPr lang="en-US" b="0" i="0" dirty="0">
                <a:solidFill>
                  <a:srgbClr val="000000"/>
                </a:solidFill>
                <a:effectLst/>
                <a:latin typeface="Calibri" panose="020F0502020204030204" pitchFamily="34" charset="0"/>
              </a:rPr>
              <a:t>int ret</a:t>
            </a:r>
          </a:p>
          <a:p>
            <a:pPr>
              <a:buFont typeface="Arial" panose="020B0604020202020204" pitchFamily="34" charset="0"/>
              <a:buChar char="•"/>
            </a:pPr>
            <a:r>
              <a:rPr lang="en-US" b="0" i="0" dirty="0" err="1">
                <a:solidFill>
                  <a:srgbClr val="000000"/>
                </a:solidFill>
                <a:effectLst/>
                <a:latin typeface="Calibri" panose="020F0502020204030204" pitchFamily="34" charset="0"/>
              </a:rPr>
              <a:t>printk</a:t>
            </a:r>
            <a:r>
              <a:rPr lang="en-US" b="0" i="0" dirty="0">
                <a:solidFill>
                  <a:srgbClr val="000000"/>
                </a:solidFill>
                <a:effectLst/>
                <a:latin typeface="Calibri" panose="020F0502020204030204" pitchFamily="34" charset="0"/>
              </a:rPr>
              <a:t>(KERN_INFO </a:t>
            </a:r>
            <a:r>
              <a:rPr lang="en-US" b="0" i="0" dirty="0" err="1">
                <a:solidFill>
                  <a:srgbClr val="000000"/>
                </a:solidFill>
                <a:effectLst/>
                <a:latin typeface="Calibri" panose="020F0502020204030204" pitchFamily="34" charset="0"/>
              </a:rPr>
              <a:t>procfile_read</a:t>
            </a:r>
            <a:r>
              <a:rPr lang="en-US" b="0" i="0" dirty="0">
                <a:solidFill>
                  <a:srgbClr val="000000"/>
                </a:solidFill>
                <a:effectLst/>
                <a:latin typeface="Calibri" panose="020F0502020204030204" pitchFamily="34" charset="0"/>
              </a:rPr>
              <a:t> (/proc/s)</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called\n, </a:t>
            </a:r>
            <a:r>
              <a:rPr lang="en-US" b="0" i="0" dirty="0" err="1">
                <a:solidFill>
                  <a:srgbClr val="000000"/>
                </a:solidFill>
                <a:effectLst/>
                <a:latin typeface="Calibri" panose="020F0502020204030204" pitchFamily="34" charset="0"/>
              </a:rPr>
              <a:t>procfs_name</a:t>
            </a:r>
            <a:r>
              <a:rPr lang="en-US" b="0" i="0" dirty="0">
                <a:solidFill>
                  <a:srgbClr val="000000"/>
                </a:solidFill>
                <a:effectLst/>
                <a:latin typeface="Calibri" panose="020F0502020204030204" pitchFamily="34" charset="0"/>
              </a:rPr>
              <a:t>)</a:t>
            </a:r>
          </a:p>
          <a:p>
            <a:pPr>
              <a:buFont typeface="Arial" panose="020B0604020202020204" pitchFamily="34" charset="0"/>
              <a:buChar char="•"/>
            </a:pPr>
            <a:r>
              <a:rPr lang="en-US" b="0" i="0" dirty="0">
                <a:solidFill>
                  <a:srgbClr val="000000"/>
                </a:solidFill>
                <a:effectLst/>
                <a:latin typeface="Calibri" panose="020F0502020204030204" pitchFamily="34" charset="0"/>
              </a:rPr>
              <a:t>if (offset </a:t>
            </a:r>
            <a:r>
              <a:rPr lang="en-US" b="0" i="0" dirty="0" err="1">
                <a:solidFill>
                  <a:srgbClr val="000000"/>
                </a:solidFill>
                <a:effectLst/>
                <a:latin typeface="Calibri" panose="020F0502020204030204" pitchFamily="34" charset="0"/>
              </a:rPr>
              <a:t>gt</a:t>
            </a:r>
            <a:r>
              <a:rPr lang="en-US" b="0" i="0" dirty="0">
                <a:solidFill>
                  <a:srgbClr val="000000"/>
                </a:solidFill>
                <a:effectLst/>
                <a:latin typeface="Calibri" panose="020F0502020204030204" pitchFamily="34" charset="0"/>
              </a:rPr>
              <a:t> 0)</a:t>
            </a:r>
          </a:p>
          <a:p>
            <a:pPr>
              <a:buFont typeface="Arial" panose="020B0604020202020204" pitchFamily="34" charset="0"/>
              <a:buChar char="•"/>
            </a:pPr>
            <a:r>
              <a:rPr lang="en-US" b="0" i="0" dirty="0">
                <a:solidFill>
                  <a:srgbClr val="000000"/>
                </a:solidFill>
                <a:effectLst/>
                <a:latin typeface="Calibri" panose="020F0502020204030204" pitchFamily="34" charset="0"/>
              </a:rPr>
              <a:t>/ we have finished to read, return 0 /</a:t>
            </a:r>
          </a:p>
          <a:p>
            <a:pPr>
              <a:buFont typeface="Arial" panose="020B0604020202020204" pitchFamily="34" charset="0"/>
              <a:buChar char="•"/>
            </a:pPr>
            <a:r>
              <a:rPr lang="en-US" b="0" i="0" dirty="0">
                <a:solidFill>
                  <a:srgbClr val="000000"/>
                </a:solidFill>
                <a:effectLst/>
                <a:latin typeface="Calibri" panose="020F0502020204030204" pitchFamily="34" charset="0"/>
              </a:rPr>
              <a:t>ret 0</a:t>
            </a:r>
          </a:p>
          <a:p>
            <a:pPr>
              <a:buFont typeface="Arial" panose="020B0604020202020204" pitchFamily="34" charset="0"/>
              <a:buChar char="•"/>
            </a:pPr>
            <a:r>
              <a:rPr lang="en-US" b="0" i="0" dirty="0">
                <a:solidFill>
                  <a:srgbClr val="000000"/>
                </a:solidFill>
                <a:effectLst/>
                <a:latin typeface="Calibri" panose="020F0502020204030204" pitchFamily="34" charset="0"/>
              </a:rPr>
              <a:t>else</a:t>
            </a:r>
          </a:p>
          <a:p>
            <a:pPr>
              <a:buFont typeface="Arial" panose="020B0604020202020204" pitchFamily="34" charset="0"/>
              <a:buChar char="•"/>
            </a:pPr>
            <a:r>
              <a:rPr lang="en-US" b="0" i="0" dirty="0">
                <a:solidFill>
                  <a:srgbClr val="000000"/>
                </a:solidFill>
                <a:effectLst/>
                <a:latin typeface="Calibri" panose="020F0502020204030204" pitchFamily="34" charset="0"/>
              </a:rPr>
              <a:t>/ fill the buffer, return the buffer size /</a:t>
            </a:r>
          </a:p>
          <a:p>
            <a:pPr>
              <a:buFont typeface="Arial" panose="020B0604020202020204" pitchFamily="34" charset="0"/>
              <a:buChar char="•"/>
            </a:pPr>
            <a:r>
              <a:rPr lang="en-US" b="0" i="0" dirty="0">
                <a:solidFill>
                  <a:srgbClr val="000000"/>
                </a:solidFill>
                <a:effectLst/>
                <a:latin typeface="Calibri" panose="020F0502020204030204" pitchFamily="34" charset="0"/>
              </a:rPr>
              <a:t>ret </a:t>
            </a:r>
            <a:r>
              <a:rPr lang="en-US" b="0" i="0" dirty="0" err="1">
                <a:solidFill>
                  <a:srgbClr val="000000"/>
                </a:solidFill>
                <a:effectLst/>
                <a:latin typeface="Calibri" panose="020F0502020204030204" pitchFamily="34" charset="0"/>
              </a:rPr>
              <a:t>sprintf</a:t>
            </a:r>
            <a:r>
              <a:rPr lang="en-US" b="0" i="0" dirty="0">
                <a:solidFill>
                  <a:srgbClr val="000000"/>
                </a:solidFill>
                <a:effectLst/>
                <a:latin typeface="Calibri" panose="020F0502020204030204" pitchFamily="34" charset="0"/>
              </a:rPr>
              <a:t>(buffer, HelloWorld!\n)</a:t>
            </a:r>
          </a:p>
          <a:p>
            <a:pPr>
              <a:buFont typeface="Arial" panose="020B0604020202020204" pitchFamily="34" charset="0"/>
              <a:buChar char="•"/>
            </a:pPr>
            <a:r>
              <a:rPr lang="en-US" b="0" i="0" dirty="0">
                <a:solidFill>
                  <a:srgbClr val="000000"/>
                </a:solidFill>
                <a:effectLst/>
                <a:latin typeface="Calibri" panose="020F0502020204030204" pitchFamily="34" charset="0"/>
              </a:rPr>
              <a:t>return ret</a:t>
            </a:r>
          </a:p>
          <a:p>
            <a:br>
              <a:rPr lang="en-US" dirty="0">
                <a:effectLst/>
              </a:rPr>
            </a:br>
            <a:endParaRPr lang="en-US" dirty="0"/>
          </a:p>
        </p:txBody>
      </p:sp>
    </p:spTree>
    <p:extLst>
      <p:ext uri="{BB962C8B-B14F-4D97-AF65-F5344CB8AC3E}">
        <p14:creationId xmlns:p14="http://schemas.microsoft.com/office/powerpoint/2010/main" val="391503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A9EDB-CD6E-FEBB-ED71-9C9AE1EF9A53}"/>
              </a:ext>
            </a:extLst>
          </p:cNvPr>
          <p:cNvSpPr>
            <a:spLocks noGrp="1"/>
          </p:cNvSpPr>
          <p:nvPr>
            <p:ph idx="1"/>
          </p:nvPr>
        </p:nvSpPr>
        <p:spPr>
          <a:xfrm>
            <a:off x="677334" y="1049868"/>
            <a:ext cx="8596668" cy="5170310"/>
          </a:xfrm>
        </p:spPr>
        <p:txBody>
          <a:bodyPr>
            <a:normAutofit lnSpcReduction="10000"/>
          </a:bodyPr>
          <a:lstStyle/>
          <a:p>
            <a:pPr algn="l">
              <a:buFont typeface="Arial" panose="020B0604020202020204" pitchFamily="34" charset="0"/>
              <a:buChar char="•"/>
            </a:pPr>
            <a:endParaRPr lang="en-US" b="0" i="0" dirty="0">
              <a:solidFill>
                <a:srgbClr val="000000"/>
              </a:solidFill>
              <a:effectLst/>
              <a:latin typeface="Calibri" panose="020F0502020204030204" pitchFamily="34" charset="0"/>
            </a:endParaRPr>
          </a:p>
          <a:p>
            <a:pPr algn="l">
              <a:buFont typeface="Arial" panose="020B0604020202020204" pitchFamily="34" charset="0"/>
              <a:buChar char="•"/>
            </a:pPr>
            <a:r>
              <a:rPr lang="en-US" dirty="0">
                <a:solidFill>
                  <a:srgbClr val="000000"/>
                </a:solidFill>
                <a:latin typeface="Calibri" panose="020F0502020204030204" pitchFamily="34" charset="0"/>
              </a:rPr>
              <a:t>What does Intel graphics driver do?</a:t>
            </a:r>
          </a:p>
          <a:p>
            <a:pPr algn="l">
              <a:buFont typeface="Arial" panose="020B0604020202020204" pitchFamily="34" charset="0"/>
              <a:buChar char="•"/>
            </a:pPr>
            <a:r>
              <a:rPr lang="en-US" dirty="0">
                <a:solidFill>
                  <a:srgbClr val="000000"/>
                </a:solidFill>
                <a:latin typeface="Calibri" panose="020F0502020204030204" pitchFamily="34" charset="0"/>
              </a:rPr>
              <a:t>Intel HD Graphics Driver is responsible for running your graphics, aka your display. Without it, your screen would be black and you would never be able to see anything. If you did uninstall it, it might use the standard VGA adapter driver, which would still take up some space but your resolution would be terrible.</a:t>
            </a:r>
            <a:endParaRPr lang="en-US" b="0" i="0" dirty="0">
              <a:solidFill>
                <a:srgbClr val="000000"/>
              </a:solidFill>
              <a:effectLst/>
              <a:latin typeface="Calibri" panose="020F0502020204030204" pitchFamily="34" charset="0"/>
            </a:endParaRPr>
          </a:p>
          <a:p>
            <a:pPr marL="0" indent="0" algn="l">
              <a:buNone/>
            </a:pPr>
            <a:r>
              <a:rPr lang="en-US" b="0" i="0" dirty="0">
                <a:solidFill>
                  <a:srgbClr val="000000"/>
                </a:solidFill>
                <a:effectLst/>
                <a:latin typeface="Calibri" panose="020F0502020204030204" pitchFamily="34" charset="0"/>
              </a:rPr>
              <a:t>      Device </a:t>
            </a:r>
            <a:r>
              <a:rPr lang="en-US" b="0" i="0" dirty="0" err="1">
                <a:solidFill>
                  <a:srgbClr val="000000"/>
                </a:solidFill>
                <a:effectLst/>
                <a:latin typeface="Calibri" panose="020F0502020204030204" pitchFamily="34" charset="0"/>
              </a:rPr>
              <a:t>DriversCharacter</a:t>
            </a:r>
            <a:r>
              <a:rPr lang="en-US" b="0" i="0" dirty="0">
                <a:solidFill>
                  <a:srgbClr val="000000"/>
                </a:solidFill>
                <a:effectLst/>
                <a:latin typeface="Calibri" panose="020F0502020204030204" pitchFamily="34" charset="0"/>
              </a:rPr>
              <a:t> devices</a:t>
            </a:r>
          </a:p>
          <a:p>
            <a:pPr algn="l">
              <a:buFont typeface="Arial" panose="020B0604020202020204" pitchFamily="34" charset="0"/>
              <a:buChar char="•"/>
            </a:pPr>
            <a:r>
              <a:rPr lang="en-US" b="0" i="0" dirty="0">
                <a:solidFill>
                  <a:srgbClr val="000000"/>
                </a:solidFill>
                <a:effectLst/>
                <a:latin typeface="Calibri" panose="020F0502020204030204" pitchFamily="34" charset="0"/>
              </a:rPr>
              <a:t>Block devices</a:t>
            </a:r>
          </a:p>
          <a:p>
            <a:pPr algn="l">
              <a:buFont typeface="Arial" panose="020B0604020202020204" pitchFamily="34" charset="0"/>
              <a:buChar char="•"/>
            </a:pPr>
            <a:r>
              <a:rPr lang="en-US" b="0" i="0" dirty="0">
                <a:solidFill>
                  <a:srgbClr val="000000"/>
                </a:solidFill>
                <a:effectLst/>
                <a:latin typeface="Calibri" panose="020F0502020204030204" pitchFamily="34" charset="0"/>
              </a:rPr>
              <a:t>Major number</a:t>
            </a:r>
          </a:p>
          <a:p>
            <a:pPr algn="l">
              <a:buFont typeface="Arial" panose="020B0604020202020204" pitchFamily="34" charset="0"/>
              <a:buChar char="•"/>
            </a:pPr>
            <a:r>
              <a:rPr lang="en-US" b="0" i="0" dirty="0">
                <a:solidFill>
                  <a:srgbClr val="000000"/>
                </a:solidFill>
                <a:effectLst/>
                <a:latin typeface="Calibri" panose="020F0502020204030204" pitchFamily="34" charset="0"/>
              </a:rPr>
              <a:t>typically associated with the driver</a:t>
            </a:r>
          </a:p>
          <a:p>
            <a:pPr algn="l">
              <a:buFont typeface="Arial" panose="020B0604020202020204" pitchFamily="34" charset="0"/>
              <a:buChar char="•"/>
            </a:pPr>
            <a:r>
              <a:rPr lang="en-US" b="0" i="0" dirty="0">
                <a:solidFill>
                  <a:srgbClr val="000000"/>
                </a:solidFill>
                <a:effectLst/>
                <a:latin typeface="Calibri" panose="020F0502020204030204" pitchFamily="34" charset="0"/>
              </a:rPr>
              <a:t>Minor number</a:t>
            </a:r>
          </a:p>
          <a:p>
            <a:pPr algn="l">
              <a:buFont typeface="Arial" panose="020B0604020202020204" pitchFamily="34" charset="0"/>
              <a:buChar char="•"/>
            </a:pPr>
            <a:r>
              <a:rPr lang="en-US" b="0" i="0" dirty="0">
                <a:solidFill>
                  <a:srgbClr val="000000"/>
                </a:solidFill>
                <a:effectLst/>
                <a:latin typeface="Calibri" panose="020F0502020204030204" pitchFamily="34" charset="0"/>
              </a:rPr>
              <a:t>Typically associated with physical instance of</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device</a:t>
            </a:r>
          </a:p>
          <a:p>
            <a:br>
              <a:rPr lang="en-US" dirty="0"/>
            </a:br>
            <a:endParaRPr lang="en-US" dirty="0"/>
          </a:p>
        </p:txBody>
      </p:sp>
    </p:spTree>
    <p:extLst>
      <p:ext uri="{BB962C8B-B14F-4D97-AF65-F5344CB8AC3E}">
        <p14:creationId xmlns:p14="http://schemas.microsoft.com/office/powerpoint/2010/main" val="169420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CBEDB-1E44-1DB7-3C0A-8E189F64702D}"/>
              </a:ext>
            </a:extLst>
          </p:cNvPr>
          <p:cNvSpPr>
            <a:spLocks noGrp="1"/>
          </p:cNvSpPr>
          <p:nvPr>
            <p:ph idx="1"/>
          </p:nvPr>
        </p:nvSpPr>
        <p:spPr>
          <a:xfrm>
            <a:off x="677334" y="666044"/>
            <a:ext cx="8596668" cy="5475111"/>
          </a:xfrm>
        </p:spPr>
        <p:txBody>
          <a:bodyPr>
            <a:normAutofit fontScale="85000" lnSpcReduction="20000"/>
          </a:bodyPr>
          <a:lstStyle/>
          <a:p>
            <a:pPr marL="0" indent="0">
              <a:buNone/>
            </a:pPr>
            <a:r>
              <a:rPr lang="en-US" dirty="0">
                <a:effectLst/>
              </a:rPr>
              <a:t>      Character Device </a:t>
            </a:r>
            <a:r>
              <a:rPr lang="en-US" dirty="0" err="1">
                <a:effectLst/>
              </a:rPr>
              <a:t>Example</a:t>
            </a:r>
            <a:r>
              <a:rPr lang="en-US" b="0" i="0" dirty="0" err="1">
                <a:solidFill>
                  <a:srgbClr val="000000"/>
                </a:solidFill>
                <a:effectLst/>
                <a:latin typeface="Calibri" panose="020F0502020204030204" pitchFamily="34" charset="0"/>
              </a:rPr>
              <a:t>int</a:t>
            </a:r>
            <a:r>
              <a:rPr lang="en-US" b="0" i="0" dirty="0">
                <a:solidFill>
                  <a:srgbClr val="000000"/>
                </a:solidFill>
                <a:effectLst/>
                <a:latin typeface="Calibri" panose="020F0502020204030204" pitchFamily="34" charset="0"/>
              </a:rPr>
              <a:t> </a:t>
            </a:r>
            <a:r>
              <a:rPr lang="en-US" b="0" i="0" dirty="0" err="1">
                <a:solidFill>
                  <a:srgbClr val="000000"/>
                </a:solidFill>
                <a:effectLst/>
                <a:latin typeface="Calibri" panose="020F0502020204030204" pitchFamily="34" charset="0"/>
              </a:rPr>
              <a:t>init_mychardev</a:t>
            </a:r>
            <a:r>
              <a:rPr lang="en-US" b="0" i="0" dirty="0">
                <a:solidFill>
                  <a:srgbClr val="000000"/>
                </a:solidFill>
                <a:effectLst/>
                <a:latin typeface="Calibri" panose="020F0502020204030204" pitchFamily="34" charset="0"/>
              </a:rPr>
              <a:t>(void)</a:t>
            </a:r>
          </a:p>
          <a:p>
            <a:pPr>
              <a:buFont typeface="Arial" panose="020B0604020202020204" pitchFamily="34" charset="0"/>
              <a:buChar char="•"/>
            </a:pPr>
            <a:r>
              <a:rPr lang="en-US" b="0" i="0" dirty="0">
                <a:solidFill>
                  <a:srgbClr val="000000"/>
                </a:solidFill>
                <a:effectLst/>
                <a:latin typeface="Calibri" panose="020F0502020204030204" pitchFamily="34" charset="0"/>
              </a:rPr>
              <a:t>Major </a:t>
            </a:r>
            <a:r>
              <a:rPr lang="en-US" b="0" i="0" dirty="0" err="1">
                <a:solidFill>
                  <a:srgbClr val="000000"/>
                </a:solidFill>
                <a:effectLst/>
                <a:latin typeface="Calibri" panose="020F0502020204030204" pitchFamily="34" charset="0"/>
              </a:rPr>
              <a:t>register_chrdev</a:t>
            </a:r>
            <a:r>
              <a:rPr lang="en-US" b="0" i="0" dirty="0">
                <a:solidFill>
                  <a:srgbClr val="000000"/>
                </a:solidFill>
                <a:effectLst/>
                <a:latin typeface="Calibri" panose="020F0502020204030204" pitchFamily="34" charset="0"/>
              </a:rPr>
              <a:t>(0, DEVICE_NAME,</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fops)</a:t>
            </a:r>
          </a:p>
          <a:p>
            <a:pPr>
              <a:buFont typeface="Arial" panose="020B0604020202020204" pitchFamily="34" charset="0"/>
              <a:buChar char="•"/>
            </a:pPr>
            <a:r>
              <a:rPr lang="en-US" b="0" i="0" dirty="0">
                <a:solidFill>
                  <a:srgbClr val="000000"/>
                </a:solidFill>
                <a:effectLst/>
                <a:latin typeface="Calibri" panose="020F0502020204030204" pitchFamily="34" charset="0"/>
              </a:rPr>
              <a:t>if (Major </a:t>
            </a:r>
            <a:r>
              <a:rPr lang="en-US" b="0" i="0" dirty="0" err="1">
                <a:solidFill>
                  <a:srgbClr val="000000"/>
                </a:solidFill>
                <a:effectLst/>
                <a:latin typeface="Calibri" panose="020F0502020204030204" pitchFamily="34" charset="0"/>
              </a:rPr>
              <a:t>lt</a:t>
            </a:r>
            <a:r>
              <a:rPr lang="en-US" b="0" i="0" dirty="0">
                <a:solidFill>
                  <a:srgbClr val="000000"/>
                </a:solidFill>
                <a:effectLst/>
                <a:latin typeface="Calibri" panose="020F0502020204030204" pitchFamily="34" charset="0"/>
              </a:rPr>
              <a:t> 0)</a:t>
            </a:r>
          </a:p>
          <a:p>
            <a:pPr>
              <a:buFont typeface="Arial" panose="020B0604020202020204" pitchFamily="34" charset="0"/>
              <a:buChar char="•"/>
            </a:pPr>
            <a:r>
              <a:rPr lang="en-US" b="0" i="0" dirty="0" err="1">
                <a:solidFill>
                  <a:srgbClr val="000000"/>
                </a:solidFill>
                <a:effectLst/>
                <a:latin typeface="Calibri" panose="020F0502020204030204" pitchFamily="34" charset="0"/>
              </a:rPr>
              <a:t>printk</a:t>
            </a:r>
            <a:r>
              <a:rPr lang="en-US" b="0" i="0" dirty="0">
                <a:solidFill>
                  <a:srgbClr val="000000"/>
                </a:solidFill>
                <a:effectLst/>
                <a:latin typeface="Calibri" panose="020F0502020204030204" pitchFamily="34" charset="0"/>
              </a:rPr>
              <a:t> (Registering the character device</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failed with d\n, Major)</a:t>
            </a:r>
          </a:p>
          <a:p>
            <a:pPr>
              <a:buFont typeface="Arial" panose="020B0604020202020204" pitchFamily="34" charset="0"/>
              <a:buChar char="•"/>
            </a:pPr>
            <a:r>
              <a:rPr lang="en-US" b="0" i="0" dirty="0">
                <a:solidFill>
                  <a:srgbClr val="000000"/>
                </a:solidFill>
                <a:effectLst/>
                <a:latin typeface="Calibri" panose="020F0502020204030204" pitchFamily="34" charset="0"/>
              </a:rPr>
              <a:t>return Major</a:t>
            </a:r>
          </a:p>
          <a:p>
            <a:pPr>
              <a:buFont typeface="Arial" panose="020B0604020202020204" pitchFamily="34" charset="0"/>
              <a:buChar char="•"/>
            </a:pPr>
            <a:r>
              <a:rPr lang="en-US" b="0" i="0" dirty="0" err="1">
                <a:solidFill>
                  <a:srgbClr val="000000"/>
                </a:solidFill>
                <a:effectLst/>
                <a:latin typeface="Calibri" panose="020F0502020204030204" pitchFamily="34" charset="0"/>
              </a:rPr>
              <a:t>printk</a:t>
            </a:r>
            <a:r>
              <a:rPr lang="en-US" b="0" i="0" dirty="0">
                <a:solidFill>
                  <a:srgbClr val="000000"/>
                </a:solidFill>
                <a:effectLst/>
                <a:latin typeface="Calibri" panose="020F0502020204030204" pitchFamily="34" charset="0"/>
              </a:rPr>
              <a:t>(lt1gtI was assigned major number d.</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To talk to\n, Major)</a:t>
            </a:r>
          </a:p>
          <a:p>
            <a:pPr>
              <a:buFont typeface="Arial" panose="020B0604020202020204" pitchFamily="34" charset="0"/>
              <a:buChar char="•"/>
            </a:pPr>
            <a:r>
              <a:rPr lang="en-US" b="0" i="0" dirty="0" err="1">
                <a:solidFill>
                  <a:srgbClr val="000000"/>
                </a:solidFill>
                <a:effectLst/>
                <a:latin typeface="Calibri" panose="020F0502020204030204" pitchFamily="34" charset="0"/>
              </a:rPr>
              <a:t>printk</a:t>
            </a:r>
            <a:r>
              <a:rPr lang="en-US" b="0" i="0" dirty="0">
                <a:solidFill>
                  <a:srgbClr val="000000"/>
                </a:solidFill>
                <a:effectLst/>
                <a:latin typeface="Calibri" panose="020F0502020204030204" pitchFamily="34" charset="0"/>
              </a:rPr>
              <a:t>(lt1gtthe driver, create a dev file</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with\n)</a:t>
            </a:r>
          </a:p>
          <a:p>
            <a:pPr>
              <a:buFont typeface="Arial" panose="020B0604020202020204" pitchFamily="34" charset="0"/>
              <a:buChar char="•"/>
            </a:pPr>
            <a:r>
              <a:rPr lang="en-US" b="0" i="0" dirty="0" err="1">
                <a:solidFill>
                  <a:srgbClr val="000000"/>
                </a:solidFill>
                <a:effectLst/>
                <a:latin typeface="Calibri" panose="020F0502020204030204" pitchFamily="34" charset="0"/>
              </a:rPr>
              <a:t>printk</a:t>
            </a:r>
            <a:r>
              <a:rPr lang="en-US" b="0" i="0" dirty="0">
                <a:solidFill>
                  <a:srgbClr val="000000"/>
                </a:solidFill>
                <a:effectLst/>
                <a:latin typeface="Calibri" panose="020F0502020204030204" pitchFamily="34" charset="0"/>
              </a:rPr>
              <a:t>('</a:t>
            </a:r>
            <a:r>
              <a:rPr lang="en-US" b="0" i="0" dirty="0" err="1">
                <a:solidFill>
                  <a:srgbClr val="000000"/>
                </a:solidFill>
                <a:effectLst/>
                <a:latin typeface="Calibri" panose="020F0502020204030204" pitchFamily="34" charset="0"/>
              </a:rPr>
              <a:t>mknod</a:t>
            </a:r>
            <a:r>
              <a:rPr lang="en-US" b="0" i="0" dirty="0">
                <a:solidFill>
                  <a:srgbClr val="000000"/>
                </a:solidFill>
                <a:effectLst/>
                <a:latin typeface="Calibri" panose="020F0502020204030204" pitchFamily="34" charset="0"/>
              </a:rPr>
              <a:t> /dev/hello c d 0'.\n, Major)</a:t>
            </a:r>
          </a:p>
          <a:p>
            <a:pPr>
              <a:buFont typeface="Arial" panose="020B0604020202020204" pitchFamily="34" charset="0"/>
              <a:buChar char="•"/>
            </a:pPr>
            <a:r>
              <a:rPr lang="en-US" b="0" i="0" dirty="0" err="1">
                <a:solidFill>
                  <a:srgbClr val="000000"/>
                </a:solidFill>
                <a:effectLst/>
                <a:latin typeface="Calibri" panose="020F0502020204030204" pitchFamily="34" charset="0"/>
              </a:rPr>
              <a:t>printk</a:t>
            </a:r>
            <a:r>
              <a:rPr lang="en-US" b="0" i="0" dirty="0">
                <a:solidFill>
                  <a:srgbClr val="000000"/>
                </a:solidFill>
                <a:effectLst/>
                <a:latin typeface="Calibri" panose="020F0502020204030204" pitchFamily="34" charset="0"/>
              </a:rPr>
              <a:t>(lt1gtTry various minor numbers. Try to</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cat and echo to\n)</a:t>
            </a:r>
          </a:p>
          <a:p>
            <a:pPr>
              <a:buFont typeface="Arial" panose="020B0604020202020204" pitchFamily="34" charset="0"/>
              <a:buChar char="•"/>
            </a:pPr>
            <a:r>
              <a:rPr lang="en-US" b="0" i="0" dirty="0" err="1">
                <a:solidFill>
                  <a:srgbClr val="000000"/>
                </a:solidFill>
                <a:effectLst/>
                <a:latin typeface="Calibri" panose="020F0502020204030204" pitchFamily="34" charset="0"/>
              </a:rPr>
              <a:t>printk</a:t>
            </a:r>
            <a:r>
              <a:rPr lang="en-US" b="0" i="0" dirty="0">
                <a:solidFill>
                  <a:srgbClr val="000000"/>
                </a:solidFill>
                <a:effectLst/>
                <a:latin typeface="Calibri" panose="020F0502020204030204" pitchFamily="34" charset="0"/>
              </a:rPr>
              <a:t>(the device file.\n)</a:t>
            </a:r>
          </a:p>
          <a:p>
            <a:pPr>
              <a:buFont typeface="Arial" panose="020B0604020202020204" pitchFamily="34" charset="0"/>
              <a:buChar char="•"/>
            </a:pPr>
            <a:r>
              <a:rPr lang="en-US" b="0" i="0" dirty="0" err="1">
                <a:solidFill>
                  <a:srgbClr val="000000"/>
                </a:solidFill>
                <a:effectLst/>
                <a:latin typeface="Calibri" panose="020F0502020204030204" pitchFamily="34" charset="0"/>
              </a:rPr>
              <a:t>printk</a:t>
            </a:r>
            <a:r>
              <a:rPr lang="en-US" b="0" i="0" dirty="0">
                <a:solidFill>
                  <a:srgbClr val="000000"/>
                </a:solidFill>
                <a:effectLst/>
                <a:latin typeface="Calibri" panose="020F0502020204030204" pitchFamily="34" charset="0"/>
              </a:rPr>
              <a:t>(lt1gtRemove the device file and module</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when done.\n)</a:t>
            </a:r>
          </a:p>
          <a:p>
            <a:pPr>
              <a:buFont typeface="Arial" panose="020B0604020202020204" pitchFamily="34" charset="0"/>
              <a:buChar char="•"/>
            </a:pPr>
            <a:r>
              <a:rPr lang="en-US" b="0" i="0" dirty="0">
                <a:solidFill>
                  <a:srgbClr val="000000"/>
                </a:solidFill>
                <a:effectLst/>
                <a:latin typeface="Calibri" panose="020F0502020204030204" pitchFamily="34" charset="0"/>
              </a:rPr>
              <a:t>return 0</a:t>
            </a:r>
          </a:p>
          <a:p>
            <a:br>
              <a:rPr lang="en-US" dirty="0">
                <a:effectLst/>
              </a:rPr>
            </a:br>
            <a:endParaRPr lang="en-US" dirty="0"/>
          </a:p>
        </p:txBody>
      </p:sp>
    </p:spTree>
    <p:extLst>
      <p:ext uri="{BB962C8B-B14F-4D97-AF65-F5344CB8AC3E}">
        <p14:creationId xmlns:p14="http://schemas.microsoft.com/office/powerpoint/2010/main" val="39330030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520</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PowerPoint Presentation</vt:lpstr>
      <vt:lpstr>PowerPoint Presentation</vt:lpstr>
      <vt:lpstr>Kernel Basics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2020</dc:creator>
  <cp:lastModifiedBy>2020</cp:lastModifiedBy>
  <cp:revision>2</cp:revision>
  <dcterms:created xsi:type="dcterms:W3CDTF">2022-05-20T18:56:05Z</dcterms:created>
  <dcterms:modified xsi:type="dcterms:W3CDTF">2022-05-20T19:19:42Z</dcterms:modified>
</cp:coreProperties>
</file>