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2"/>
    <p:sldId id="257" r:id="rId3"/>
    <p:sldId id="258" r:id="rId4"/>
    <p:sldId id="260" r:id="rId5"/>
    <p:sldId id="259"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7305C3-066B-4882-A544-D0EAE1A5E252}"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7305C3-066B-4882-A544-D0EAE1A5E252}"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7305C3-066B-4882-A544-D0EAE1A5E252}"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7305C3-066B-4882-A544-D0EAE1A5E252}"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7305C3-066B-4882-A544-D0EAE1A5E252}"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7305C3-066B-4882-A544-D0EAE1A5E252}" type="datetimeFigureOut">
              <a:rPr lang="en-US" smtClean="0"/>
              <a:t>5/25/2022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7305C3-066B-4882-A544-D0EAE1A5E252}" type="datetimeFigureOut">
              <a:rPr lang="en-US" smtClean="0"/>
              <a:t>5/25/2022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7305C3-066B-4882-A544-D0EAE1A5E252}"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7305C3-066B-4882-A544-D0EAE1A5E252}"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7305C3-066B-4882-A544-D0EAE1A5E252}"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7305C3-066B-4882-A544-D0EAE1A5E252}"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7305C3-066B-4882-A544-D0EAE1A5E252}"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7305C3-066B-4882-A544-D0EAE1A5E252}"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7305C3-066B-4882-A544-D0EAE1A5E252}" type="datetimeFigureOut">
              <a:rPr lang="en-US" smtClean="0"/>
              <a:t>5/25/2022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7305C3-066B-4882-A544-D0EAE1A5E252}" type="datetimeFigureOut">
              <a:rPr lang="en-US" smtClean="0"/>
              <a:t>5/25/2022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07305C3-066B-4882-A544-D0EAE1A5E252}" type="datetimeFigureOut">
              <a:rPr lang="en-US" smtClean="0"/>
              <a:t>5/25/2022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7305C3-066B-4882-A544-D0EAE1A5E252}"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364109-B553-44F8-BECB-7A5374EE39A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a:fillRect/>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a:fillRect/>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7305C3-066B-4882-A544-D0EAE1A5E252}" type="datetimeFigureOut">
              <a:rPr lang="en-US" smtClean="0"/>
              <a:t>5/25/2022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4364109-B553-44F8-BECB-7A5374EE39A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different-types-ram-random-access-memor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631065"/>
            <a:ext cx="3732706" cy="5473521"/>
          </a:xfrm>
        </p:spPr>
        <p:txBody>
          <a:bodyPr/>
          <a:lstStyle/>
          <a:p>
            <a:br>
              <a:rPr lang="en-US" sz="6600" dirty="0">
                <a:latin typeface="Algerian" panose="04020705040A02060702" pitchFamily="82" charset="0"/>
                <a:cs typeface="Aharoni" panose="02010803020104030203" pitchFamily="2" charset="-79"/>
              </a:rPr>
            </a:br>
            <a:r>
              <a:rPr lang="en-US" sz="6600" dirty="0">
                <a:latin typeface="Algerian" panose="04020705040A02060702" pitchFamily="82" charset="0"/>
                <a:cs typeface="Aharoni" panose="02010803020104030203" pitchFamily="2" charset="-79"/>
              </a:rPr>
              <a:t>TEAM B</a:t>
            </a:r>
            <a:br>
              <a:rPr lang="en-US" dirty="0">
                <a:latin typeface="Algerian" panose="04020705040A02060702" pitchFamily="82" charset="0"/>
                <a:cs typeface="Aharoni" panose="02010803020104030203" pitchFamily="2" charset="-79"/>
              </a:rPr>
            </a:br>
            <a:r>
              <a:rPr lang="en-US" dirty="0">
                <a:latin typeface="Algerian" panose="04020705040A02060702" pitchFamily="82" charset="0"/>
                <a:cs typeface="Aharoni" panose="02010803020104030203" pitchFamily="2" charset="-79"/>
              </a:rPr>
              <a:t>HESENOVA FIRUZE</a:t>
            </a:r>
            <a:br>
              <a:rPr lang="en-US" dirty="0">
                <a:latin typeface="Algerian" panose="04020705040A02060702" pitchFamily="82" charset="0"/>
                <a:cs typeface="Aharoni" panose="02010803020104030203" pitchFamily="2" charset="-79"/>
              </a:rPr>
            </a:br>
            <a:r>
              <a:rPr lang="en-US" dirty="0">
                <a:latin typeface="Algerian" panose="04020705040A02060702" pitchFamily="82" charset="0"/>
                <a:cs typeface="Aharoni" panose="02010803020104030203" pitchFamily="2" charset="-79"/>
              </a:rPr>
              <a:t>Babayev </a:t>
            </a:r>
            <a:r>
              <a:rPr lang="en-US">
                <a:latin typeface="Algerian" panose="04020705040A02060702" pitchFamily="82" charset="0"/>
                <a:cs typeface="Aharoni" panose="02010803020104030203" pitchFamily="2" charset="-79"/>
              </a:rPr>
              <a:t>mehrali</a:t>
            </a:r>
            <a:endParaRPr lang="en-US" dirty="0">
              <a:latin typeface="Algerian" panose="04020705040A02060702" pitchFamily="82" charset="0"/>
              <a:cs typeface="Aharoni" panose="02010803020104030203" pitchFamily="2" charset="-79"/>
            </a:endParaRPr>
          </a:p>
        </p:txBody>
      </p:sp>
      <p:pic>
        <p:nvPicPr>
          <p:cNvPr id="4" name="Content Placeholder 3"/>
          <p:cNvPicPr>
            <a:picLocks noGrp="1" noChangeAspect="1"/>
          </p:cNvPicPr>
          <p:nvPr>
            <p:ph idx="1"/>
          </p:nvPr>
        </p:nvPicPr>
        <p:blipFill>
          <a:blip r:embed="rId2"/>
          <a:stretch>
            <a:fillRect/>
          </a:stretch>
        </p:blipFill>
        <p:spPr>
          <a:xfrm>
            <a:off x="5087155" y="1197734"/>
            <a:ext cx="6748530" cy="52932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dirty="0" err="1"/>
              <a:t>Peta</a:t>
            </a:r>
            <a:r>
              <a:rPr lang="en-US" dirty="0"/>
              <a:t> Byte</a:t>
            </a:r>
          </a:p>
          <a:p>
            <a:pPr fontAlgn="base"/>
            <a:r>
              <a:rPr lang="en-US" dirty="0"/>
              <a:t>One petabyte is equal to 1, 000 TBs and precedes the </a:t>
            </a:r>
            <a:r>
              <a:rPr lang="en-US" dirty="0" err="1"/>
              <a:t>exabyte</a:t>
            </a:r>
            <a:r>
              <a:rPr lang="en-US" dirty="0"/>
              <a:t> unit of memory measurement. A petabyte is 10</a:t>
            </a:r>
            <a:r>
              <a:rPr lang="en-US" baseline="30000" dirty="0"/>
              <a:t>15</a:t>
            </a:r>
            <a:r>
              <a:rPr lang="en-US" dirty="0"/>
              <a:t> or 1, 000, 000, 000, 000, 000 bytes and is abbreviated as “PB”. A petabyte is lesser in size than a </a:t>
            </a:r>
            <a:r>
              <a:rPr lang="en-US" dirty="0" err="1"/>
              <a:t>pebibyte</a:t>
            </a:r>
            <a:r>
              <a:rPr lang="en-US" dirty="0"/>
              <a:t>, which contains exactly 1, 125, 899, 906, 842, 624 (2</a:t>
            </a:r>
            <a:r>
              <a:rPr lang="en-US" baseline="30000" dirty="0"/>
              <a:t>50</a:t>
            </a:r>
            <a:r>
              <a:rPr lang="en-US" dirty="0"/>
              <a:t>) bytes. </a:t>
            </a:r>
            <a:br>
              <a:rPr lang="en-US" dirty="0"/>
            </a:br>
            <a:r>
              <a:rPr lang="en-US" dirty="0"/>
              <a:t>Most of the storage devices can hold a maximum of a few TBs, therefore, petabytes are rarely used to measure memory capacity of a single device. Instead, </a:t>
            </a:r>
            <a:r>
              <a:rPr lang="en-US" dirty="0" err="1"/>
              <a:t>PetaBytes</a:t>
            </a:r>
            <a:r>
              <a:rPr lang="en-US" dirty="0"/>
              <a:t> are used to measure the total data stored in large networks or server farms. For example, Internet Giants like Google and Facebook store more than over 100 PBs of data on their data servers. </a:t>
            </a:r>
            <a:br>
              <a:rPr lang="en-US" dirty="0"/>
            </a:br>
            <a:r>
              <a:rPr lang="en-US" dirty="0"/>
              <a:t>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r>
              <a:rPr lang="en-US" dirty="0" err="1"/>
              <a:t>Exa</a:t>
            </a:r>
            <a:r>
              <a:rPr lang="en-US" dirty="0"/>
              <a:t> Byte</a:t>
            </a:r>
          </a:p>
          <a:p>
            <a:pPr fontAlgn="base"/>
            <a:r>
              <a:rPr lang="en-US" dirty="0"/>
              <a:t>One </a:t>
            </a:r>
            <a:r>
              <a:rPr lang="en-US" dirty="0" err="1"/>
              <a:t>exabyte</a:t>
            </a:r>
            <a:r>
              <a:rPr lang="en-US" dirty="0"/>
              <a:t> is equal to 1, 000 PBs and precedes the </a:t>
            </a:r>
            <a:r>
              <a:rPr lang="en-US" dirty="0" err="1"/>
              <a:t>zettabyte</a:t>
            </a:r>
            <a:r>
              <a:rPr lang="en-US" dirty="0"/>
              <a:t> unit of memory measurement. An </a:t>
            </a:r>
            <a:r>
              <a:rPr lang="en-US" dirty="0" err="1"/>
              <a:t>exabyte</a:t>
            </a:r>
            <a:r>
              <a:rPr lang="en-US" dirty="0"/>
              <a:t> is 10</a:t>
            </a:r>
            <a:r>
              <a:rPr lang="en-US" baseline="30000" dirty="0"/>
              <a:t>18</a:t>
            </a:r>
            <a:r>
              <a:rPr lang="en-US" dirty="0"/>
              <a:t> or 1, 000, 000, 000, 000, 000, 000 bytes and is abbreviated as “EB”. </a:t>
            </a:r>
            <a:r>
              <a:rPr lang="en-US" dirty="0" err="1"/>
              <a:t>Exabytes</a:t>
            </a:r>
            <a:r>
              <a:rPr lang="en-US" dirty="0"/>
              <a:t> are lesser than </a:t>
            </a:r>
            <a:r>
              <a:rPr lang="en-US" dirty="0" err="1"/>
              <a:t>exbibytes</a:t>
            </a:r>
            <a:r>
              <a:rPr lang="en-US" dirty="0"/>
              <a:t>, which contain exactly 1, 152, 921, 504, 606, 846, 976 (2</a:t>
            </a:r>
            <a:r>
              <a:rPr lang="en-US" baseline="30000" dirty="0"/>
              <a:t>60</a:t>
            </a:r>
            <a:r>
              <a:rPr lang="en-US" dirty="0"/>
              <a:t>) bytes. </a:t>
            </a:r>
            <a:br>
              <a:rPr lang="en-US" dirty="0"/>
            </a:br>
            <a:r>
              <a:rPr lang="en-US" dirty="0"/>
              <a:t>The </a:t>
            </a:r>
            <a:r>
              <a:rPr lang="en-US" dirty="0" err="1"/>
              <a:t>exabyte</a:t>
            </a:r>
            <a:r>
              <a:rPr lang="en-US" dirty="0"/>
              <a:t> unit of memory measurement is so large, that it is not used to measure the capacity of storage devices. Even the data storage capacity of the biggest cloud storage centers is measured in </a:t>
            </a:r>
            <a:r>
              <a:rPr lang="en-US" dirty="0" err="1"/>
              <a:t>PetaBytes</a:t>
            </a:r>
            <a:r>
              <a:rPr lang="en-US" dirty="0"/>
              <a:t>, which is a fraction of 1 EB. Instead, </a:t>
            </a:r>
            <a:r>
              <a:rPr lang="en-US" dirty="0" err="1"/>
              <a:t>exabytes</a:t>
            </a:r>
            <a:r>
              <a:rPr lang="en-US" dirty="0"/>
              <a:t> measure the amount of data over multiple data storage networks or the amount of data that is being transferred over the Internet for a certain amount of time. E.g., several hundred </a:t>
            </a:r>
            <a:r>
              <a:rPr lang="en-US" dirty="0" err="1"/>
              <a:t>exabytes</a:t>
            </a:r>
            <a:r>
              <a:rPr lang="en-US" dirty="0"/>
              <a:t> of data is transferred over the Internet every year. </a:t>
            </a:r>
            <a:br>
              <a:rPr lang="en-US" dirty="0"/>
            </a:br>
            <a:r>
              <a:rPr lang="en-US" dirty="0"/>
              <a:t>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err="1"/>
              <a:t>Zetta</a:t>
            </a:r>
            <a:r>
              <a:rPr lang="en-US" dirty="0"/>
              <a:t> Byte</a:t>
            </a:r>
          </a:p>
          <a:p>
            <a:pPr fontAlgn="base"/>
            <a:r>
              <a:rPr lang="en-US" dirty="0"/>
              <a:t>One </a:t>
            </a:r>
            <a:r>
              <a:rPr lang="en-US" dirty="0" err="1"/>
              <a:t>zettabyte</a:t>
            </a:r>
            <a:r>
              <a:rPr lang="en-US" dirty="0"/>
              <a:t> is equal to 1, 000 </a:t>
            </a:r>
            <a:r>
              <a:rPr lang="en-US" dirty="0" err="1"/>
              <a:t>exabytes</a:t>
            </a:r>
            <a:r>
              <a:rPr lang="en-US" dirty="0"/>
              <a:t> or 10</a:t>
            </a:r>
            <a:r>
              <a:rPr lang="en-US" baseline="30000" dirty="0"/>
              <a:t>21</a:t>
            </a:r>
            <a:r>
              <a:rPr lang="en-US" dirty="0"/>
              <a:t> or 1, 000, 000, 000, 000, 000, 000, 000 bytes. A </a:t>
            </a:r>
            <a:r>
              <a:rPr lang="en-US" dirty="0" err="1"/>
              <a:t>zettabyte</a:t>
            </a:r>
            <a:r>
              <a:rPr lang="en-US" dirty="0"/>
              <a:t> is a little bit smaller than </a:t>
            </a:r>
            <a:r>
              <a:rPr lang="en-US" dirty="0" err="1"/>
              <a:t>zebibyte</a:t>
            </a:r>
            <a:r>
              <a:rPr lang="en-US" dirty="0"/>
              <a:t> that contains 1, 180, 591, 620, 717, 411, 303, 424 (2</a:t>
            </a:r>
            <a:r>
              <a:rPr lang="en-US" baseline="30000" dirty="0"/>
              <a:t>70</a:t>
            </a:r>
            <a:r>
              <a:rPr lang="en-US" dirty="0"/>
              <a:t>) bytes, and is abbreviated as “ZB”. One </a:t>
            </a:r>
            <a:r>
              <a:rPr lang="en-US" dirty="0" err="1"/>
              <a:t>zettabyte</a:t>
            </a:r>
            <a:r>
              <a:rPr lang="en-US" dirty="0"/>
              <a:t> contains one billion TBs or one sextillion bytes which means it will take one billion one terabyte hard drives to store one </a:t>
            </a:r>
            <a:r>
              <a:rPr lang="en-US" dirty="0" err="1"/>
              <a:t>zettabyte</a:t>
            </a:r>
            <a:r>
              <a:rPr lang="en-US" dirty="0"/>
              <a:t> of data. Generally, </a:t>
            </a:r>
            <a:r>
              <a:rPr lang="en-US" dirty="0" err="1"/>
              <a:t>Zettabyte</a:t>
            </a:r>
            <a:r>
              <a:rPr lang="en-US" dirty="0"/>
              <a:t> is used to measure the large amounts of data and all the data in the world is just a few </a:t>
            </a:r>
            <a:r>
              <a:rPr lang="en-US" dirty="0" err="1"/>
              <a:t>zettabytes</a:t>
            </a:r>
            <a:r>
              <a:rPr lang="en-US" dirty="0"/>
              <a:t>. </a:t>
            </a:r>
          </a:p>
          <a:p>
            <a:endParaRPr lang="en-US" dirty="0"/>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62132" y="669701"/>
          <a:ext cx="9826578" cy="5507259"/>
        </p:xfrm>
        <a:graphic>
          <a:graphicData uri="http://schemas.openxmlformats.org/drawingml/2006/table">
            <a:tbl>
              <a:tblPr/>
              <a:tblGrid>
                <a:gridCol w="3275526">
                  <a:extLst>
                    <a:ext uri="{9D8B030D-6E8A-4147-A177-3AD203B41FA5}">
                      <a16:colId xmlns:a16="http://schemas.microsoft.com/office/drawing/2014/main" val="20000"/>
                    </a:ext>
                  </a:extLst>
                </a:gridCol>
                <a:gridCol w="3275526">
                  <a:extLst>
                    <a:ext uri="{9D8B030D-6E8A-4147-A177-3AD203B41FA5}">
                      <a16:colId xmlns:a16="http://schemas.microsoft.com/office/drawing/2014/main" val="20001"/>
                    </a:ext>
                  </a:extLst>
                </a:gridCol>
                <a:gridCol w="3275526">
                  <a:extLst>
                    <a:ext uri="{9D8B030D-6E8A-4147-A177-3AD203B41FA5}">
                      <a16:colId xmlns:a16="http://schemas.microsoft.com/office/drawing/2014/main" val="20002"/>
                    </a:ext>
                  </a:extLst>
                </a:gridCol>
              </a:tblGrid>
              <a:tr h="409375">
                <a:tc>
                  <a:txBody>
                    <a:bodyPr/>
                    <a:lstStyle/>
                    <a:p>
                      <a:pPr algn="l" fontAlgn="base"/>
                      <a:r>
                        <a:rPr lang="en-US" sz="1100" b="0" dirty="0">
                          <a:effectLst/>
                        </a:rPr>
                        <a:t>Name</a:t>
                      </a:r>
                    </a:p>
                  </a:txBody>
                  <a:tcPr marL="76286" marR="76286" marT="76286" marB="76286" anchor="ctr">
                    <a:lnL>
                      <a:noFill/>
                    </a:lnL>
                    <a:lnR>
                      <a:noFill/>
                    </a:lnR>
                    <a:lnT>
                      <a:noFill/>
                    </a:lnT>
                    <a:lnB>
                      <a:noFill/>
                    </a:lnB>
                  </a:tcPr>
                </a:tc>
                <a:tc>
                  <a:txBody>
                    <a:bodyPr/>
                    <a:lstStyle/>
                    <a:p>
                      <a:pPr algn="l" fontAlgn="base"/>
                      <a:r>
                        <a:rPr lang="en-US" sz="1100" b="0">
                          <a:effectLst/>
                        </a:rPr>
                        <a:t>Equal To</a:t>
                      </a:r>
                    </a:p>
                  </a:txBody>
                  <a:tcPr marL="76286" marR="76286" marT="76286" marB="76286" anchor="ctr">
                    <a:lnL>
                      <a:noFill/>
                    </a:lnL>
                    <a:lnR>
                      <a:noFill/>
                    </a:lnR>
                    <a:lnT>
                      <a:noFill/>
                    </a:lnT>
                    <a:lnB>
                      <a:noFill/>
                    </a:lnB>
                  </a:tcPr>
                </a:tc>
                <a:tc>
                  <a:txBody>
                    <a:bodyPr/>
                    <a:lstStyle/>
                    <a:p>
                      <a:pPr algn="l" fontAlgn="base"/>
                      <a:r>
                        <a:rPr lang="en-US" sz="1100" b="0">
                          <a:effectLst/>
                        </a:rPr>
                        <a:t>Size(In Bytes)</a:t>
                      </a:r>
                    </a:p>
                  </a:txBody>
                  <a:tcPr marL="76286" marR="76286" marT="76286" marB="76286" anchor="ctr">
                    <a:lnL>
                      <a:noFill/>
                    </a:lnL>
                    <a:lnR>
                      <a:noFill/>
                    </a:lnR>
                    <a:lnT>
                      <a:noFill/>
                    </a:lnT>
                    <a:lnB>
                      <a:noFill/>
                    </a:lnB>
                  </a:tcPr>
                </a:tc>
                <a:extLst>
                  <a:ext uri="{0D108BD9-81ED-4DB2-BD59-A6C34878D82A}">
                    <a16:rowId xmlns:a16="http://schemas.microsoft.com/office/drawing/2014/main" val="10000"/>
                  </a:ext>
                </a:extLst>
              </a:tr>
              <a:tr h="463444">
                <a:tc>
                  <a:txBody>
                    <a:bodyPr/>
                    <a:lstStyle/>
                    <a:p>
                      <a:pPr algn="l" fontAlgn="base"/>
                      <a:r>
                        <a:rPr lang="en-US" sz="1000" b="0" dirty="0">
                          <a:effectLst/>
                        </a:rPr>
                        <a:t>Bit</a:t>
                      </a:r>
                    </a:p>
                  </a:txBody>
                  <a:tcPr marL="76286" marR="76286" marT="106800" marB="106800" anchor="ctr">
                    <a:lnL>
                      <a:noFill/>
                    </a:lnL>
                    <a:lnR>
                      <a:noFill/>
                    </a:lnR>
                    <a:lnT>
                      <a:noFill/>
                    </a:lnT>
                    <a:lnB>
                      <a:noFill/>
                    </a:lnB>
                  </a:tcPr>
                </a:tc>
                <a:tc>
                  <a:txBody>
                    <a:bodyPr/>
                    <a:lstStyle/>
                    <a:p>
                      <a:pPr algn="l" fontAlgn="base"/>
                      <a:r>
                        <a:rPr lang="en-US" sz="1000" b="0">
                          <a:effectLst/>
                        </a:rPr>
                        <a:t>1 Bit</a:t>
                      </a:r>
                    </a:p>
                  </a:txBody>
                  <a:tcPr marL="76286" marR="76286" marT="106800" marB="106800" anchor="ctr">
                    <a:lnL>
                      <a:noFill/>
                    </a:lnL>
                    <a:lnR>
                      <a:noFill/>
                    </a:lnR>
                    <a:lnT>
                      <a:noFill/>
                    </a:lnT>
                    <a:lnB>
                      <a:noFill/>
                    </a:lnB>
                  </a:tcPr>
                </a:tc>
                <a:tc>
                  <a:txBody>
                    <a:bodyPr/>
                    <a:lstStyle/>
                    <a:p>
                      <a:pPr algn="l" fontAlgn="base"/>
                      <a:r>
                        <a:rPr lang="en-US" sz="1000" b="0">
                          <a:effectLst/>
                        </a:rPr>
                        <a:t>1/8</a:t>
                      </a:r>
                    </a:p>
                  </a:txBody>
                  <a:tcPr marL="76286" marR="76286" marT="106800" marB="106800" anchor="ctr">
                    <a:lnL>
                      <a:noFill/>
                    </a:lnL>
                    <a:lnR>
                      <a:noFill/>
                    </a:lnR>
                    <a:lnT>
                      <a:noFill/>
                    </a:lnT>
                    <a:lnB>
                      <a:noFill/>
                    </a:lnB>
                  </a:tcPr>
                </a:tc>
                <a:extLst>
                  <a:ext uri="{0D108BD9-81ED-4DB2-BD59-A6C34878D82A}">
                    <a16:rowId xmlns:a16="http://schemas.microsoft.com/office/drawing/2014/main" val="10001"/>
                  </a:ext>
                </a:extLst>
              </a:tr>
              <a:tr h="463444">
                <a:tc>
                  <a:txBody>
                    <a:bodyPr/>
                    <a:lstStyle/>
                    <a:p>
                      <a:pPr algn="l" fontAlgn="base"/>
                      <a:r>
                        <a:rPr lang="en-US" sz="1000" b="0">
                          <a:effectLst/>
                        </a:rPr>
                        <a:t>Nibble</a:t>
                      </a:r>
                    </a:p>
                  </a:txBody>
                  <a:tcPr marL="76286" marR="76286" marT="106800" marB="106800" anchor="ctr">
                    <a:lnL>
                      <a:noFill/>
                    </a:lnL>
                    <a:lnR>
                      <a:noFill/>
                    </a:lnR>
                    <a:lnT>
                      <a:noFill/>
                    </a:lnT>
                    <a:lnB>
                      <a:noFill/>
                    </a:lnB>
                  </a:tcPr>
                </a:tc>
                <a:tc>
                  <a:txBody>
                    <a:bodyPr/>
                    <a:lstStyle/>
                    <a:p>
                      <a:pPr algn="l" fontAlgn="base"/>
                      <a:r>
                        <a:rPr lang="en-US" sz="1000" b="0">
                          <a:effectLst/>
                        </a:rPr>
                        <a:t>4 Bits</a:t>
                      </a:r>
                    </a:p>
                  </a:txBody>
                  <a:tcPr marL="76286" marR="76286" marT="106800" marB="106800" anchor="ctr">
                    <a:lnL>
                      <a:noFill/>
                    </a:lnL>
                    <a:lnR>
                      <a:noFill/>
                    </a:lnR>
                    <a:lnT>
                      <a:noFill/>
                    </a:lnT>
                    <a:lnB>
                      <a:noFill/>
                    </a:lnB>
                  </a:tcPr>
                </a:tc>
                <a:tc>
                  <a:txBody>
                    <a:bodyPr/>
                    <a:lstStyle/>
                    <a:p>
                      <a:pPr algn="l" fontAlgn="base"/>
                      <a:r>
                        <a:rPr lang="en-US" sz="1000" b="0">
                          <a:effectLst/>
                        </a:rPr>
                        <a:t>1/2 (rare)</a:t>
                      </a:r>
                    </a:p>
                  </a:txBody>
                  <a:tcPr marL="76286" marR="76286" marT="106800" marB="106800" anchor="ctr">
                    <a:lnL>
                      <a:noFill/>
                    </a:lnL>
                    <a:lnR>
                      <a:noFill/>
                    </a:lnR>
                    <a:lnT>
                      <a:noFill/>
                    </a:lnT>
                    <a:lnB>
                      <a:noFill/>
                    </a:lnB>
                  </a:tcPr>
                </a:tc>
                <a:extLst>
                  <a:ext uri="{0D108BD9-81ED-4DB2-BD59-A6C34878D82A}">
                    <a16:rowId xmlns:a16="http://schemas.microsoft.com/office/drawing/2014/main" val="10002"/>
                  </a:ext>
                </a:extLst>
              </a:tr>
              <a:tr h="463444">
                <a:tc>
                  <a:txBody>
                    <a:bodyPr/>
                    <a:lstStyle/>
                    <a:p>
                      <a:pPr algn="l" fontAlgn="base"/>
                      <a:r>
                        <a:rPr lang="en-US" sz="1000" b="0">
                          <a:effectLst/>
                        </a:rPr>
                        <a:t>Byte</a:t>
                      </a:r>
                    </a:p>
                  </a:txBody>
                  <a:tcPr marL="76286" marR="76286" marT="106800" marB="106800" anchor="ctr">
                    <a:lnL>
                      <a:noFill/>
                    </a:lnL>
                    <a:lnR>
                      <a:noFill/>
                    </a:lnR>
                    <a:lnT>
                      <a:noFill/>
                    </a:lnT>
                    <a:lnB>
                      <a:noFill/>
                    </a:lnB>
                  </a:tcPr>
                </a:tc>
                <a:tc>
                  <a:txBody>
                    <a:bodyPr/>
                    <a:lstStyle/>
                    <a:p>
                      <a:pPr algn="l" fontAlgn="base"/>
                      <a:r>
                        <a:rPr lang="en-US" sz="1000" b="0">
                          <a:effectLst/>
                        </a:rPr>
                        <a:t>8 Bits</a:t>
                      </a:r>
                    </a:p>
                  </a:txBody>
                  <a:tcPr marL="76286" marR="76286" marT="106800" marB="106800" anchor="ctr">
                    <a:lnL>
                      <a:noFill/>
                    </a:lnL>
                    <a:lnR>
                      <a:noFill/>
                    </a:lnR>
                    <a:lnT>
                      <a:noFill/>
                    </a:lnT>
                    <a:lnB>
                      <a:noFill/>
                    </a:lnB>
                  </a:tcPr>
                </a:tc>
                <a:tc>
                  <a:txBody>
                    <a:bodyPr/>
                    <a:lstStyle/>
                    <a:p>
                      <a:pPr algn="l" fontAlgn="base"/>
                      <a:r>
                        <a:rPr lang="en-US" sz="1000" b="0">
                          <a:effectLst/>
                        </a:rPr>
                        <a:t>1</a:t>
                      </a:r>
                    </a:p>
                  </a:txBody>
                  <a:tcPr marL="76286" marR="76286" marT="106800" marB="106800" anchor="ctr">
                    <a:lnL>
                      <a:noFill/>
                    </a:lnL>
                    <a:lnR>
                      <a:noFill/>
                    </a:lnR>
                    <a:lnT>
                      <a:noFill/>
                    </a:lnT>
                    <a:lnB>
                      <a:noFill/>
                    </a:lnB>
                  </a:tcPr>
                </a:tc>
                <a:extLst>
                  <a:ext uri="{0D108BD9-81ED-4DB2-BD59-A6C34878D82A}">
                    <a16:rowId xmlns:a16="http://schemas.microsoft.com/office/drawing/2014/main" val="10003"/>
                  </a:ext>
                </a:extLst>
              </a:tr>
              <a:tr h="463444">
                <a:tc>
                  <a:txBody>
                    <a:bodyPr/>
                    <a:lstStyle/>
                    <a:p>
                      <a:pPr algn="l" fontAlgn="base"/>
                      <a:r>
                        <a:rPr lang="en-US" sz="1000" b="0">
                          <a:effectLst/>
                        </a:rPr>
                        <a:t>Kilobyte</a:t>
                      </a:r>
                    </a:p>
                  </a:txBody>
                  <a:tcPr marL="76286" marR="76286" marT="106800" marB="106800" anchor="ctr">
                    <a:lnL>
                      <a:noFill/>
                    </a:lnL>
                    <a:lnR>
                      <a:noFill/>
                    </a:lnR>
                    <a:lnT>
                      <a:noFill/>
                    </a:lnT>
                    <a:lnB>
                      <a:noFill/>
                    </a:lnB>
                  </a:tcPr>
                </a:tc>
                <a:tc>
                  <a:txBody>
                    <a:bodyPr/>
                    <a:lstStyle/>
                    <a:p>
                      <a:pPr algn="l" fontAlgn="base"/>
                      <a:r>
                        <a:rPr lang="en-US" sz="1000" b="0">
                          <a:effectLst/>
                        </a:rPr>
                        <a:t>1024 Bytes</a:t>
                      </a:r>
                    </a:p>
                  </a:txBody>
                  <a:tcPr marL="76286" marR="76286" marT="106800" marB="106800" anchor="ctr">
                    <a:lnL>
                      <a:noFill/>
                    </a:lnL>
                    <a:lnR>
                      <a:noFill/>
                    </a:lnR>
                    <a:lnT>
                      <a:noFill/>
                    </a:lnT>
                    <a:lnB>
                      <a:noFill/>
                    </a:lnB>
                  </a:tcPr>
                </a:tc>
                <a:tc>
                  <a:txBody>
                    <a:bodyPr/>
                    <a:lstStyle/>
                    <a:p>
                      <a:pPr algn="l" fontAlgn="base"/>
                      <a:r>
                        <a:rPr lang="en-US" sz="1000" b="0">
                          <a:effectLst/>
                        </a:rPr>
                        <a:t>1024</a:t>
                      </a:r>
                    </a:p>
                  </a:txBody>
                  <a:tcPr marL="76286" marR="76286" marT="106800" marB="106800" anchor="ctr">
                    <a:lnL>
                      <a:noFill/>
                    </a:lnL>
                    <a:lnR>
                      <a:noFill/>
                    </a:lnR>
                    <a:lnT>
                      <a:noFill/>
                    </a:lnT>
                    <a:lnB>
                      <a:noFill/>
                    </a:lnB>
                  </a:tcPr>
                </a:tc>
                <a:extLst>
                  <a:ext uri="{0D108BD9-81ED-4DB2-BD59-A6C34878D82A}">
                    <a16:rowId xmlns:a16="http://schemas.microsoft.com/office/drawing/2014/main" val="10004"/>
                  </a:ext>
                </a:extLst>
              </a:tr>
              <a:tr h="463444">
                <a:tc>
                  <a:txBody>
                    <a:bodyPr/>
                    <a:lstStyle/>
                    <a:p>
                      <a:pPr algn="l" fontAlgn="base"/>
                      <a:r>
                        <a:rPr lang="en-US" sz="1000" b="0">
                          <a:effectLst/>
                        </a:rPr>
                        <a:t>Megabyte</a:t>
                      </a:r>
                    </a:p>
                  </a:txBody>
                  <a:tcPr marL="76286" marR="76286" marT="106800" marB="106800" anchor="ctr">
                    <a:lnL>
                      <a:noFill/>
                    </a:lnL>
                    <a:lnR>
                      <a:noFill/>
                    </a:lnR>
                    <a:lnT>
                      <a:noFill/>
                    </a:lnT>
                    <a:lnB>
                      <a:noFill/>
                    </a:lnB>
                  </a:tcPr>
                </a:tc>
                <a:tc>
                  <a:txBody>
                    <a:bodyPr/>
                    <a:lstStyle/>
                    <a:p>
                      <a:pPr algn="l" fontAlgn="base"/>
                      <a:r>
                        <a:rPr lang="en-US" sz="1000" b="0">
                          <a:effectLst/>
                        </a:rPr>
                        <a:t>1, 024 Kilobytes</a:t>
                      </a:r>
                    </a:p>
                  </a:txBody>
                  <a:tcPr marL="76286" marR="76286" marT="106800" marB="106800" anchor="ctr">
                    <a:lnL>
                      <a:noFill/>
                    </a:lnL>
                    <a:lnR>
                      <a:noFill/>
                    </a:lnR>
                    <a:lnT>
                      <a:noFill/>
                    </a:lnT>
                    <a:lnB>
                      <a:noFill/>
                    </a:lnB>
                  </a:tcPr>
                </a:tc>
                <a:tc>
                  <a:txBody>
                    <a:bodyPr/>
                    <a:lstStyle/>
                    <a:p>
                      <a:pPr algn="l" fontAlgn="base"/>
                      <a:r>
                        <a:rPr lang="en-US" sz="1000" b="0">
                          <a:effectLst/>
                        </a:rPr>
                        <a:t>1, 048, 576</a:t>
                      </a:r>
                    </a:p>
                  </a:txBody>
                  <a:tcPr marL="76286" marR="76286" marT="106800" marB="106800" anchor="ctr">
                    <a:lnL>
                      <a:noFill/>
                    </a:lnL>
                    <a:lnR>
                      <a:noFill/>
                    </a:lnR>
                    <a:lnT>
                      <a:noFill/>
                    </a:lnT>
                    <a:lnB>
                      <a:noFill/>
                    </a:lnB>
                  </a:tcPr>
                </a:tc>
                <a:extLst>
                  <a:ext uri="{0D108BD9-81ED-4DB2-BD59-A6C34878D82A}">
                    <a16:rowId xmlns:a16="http://schemas.microsoft.com/office/drawing/2014/main" val="10005"/>
                  </a:ext>
                </a:extLst>
              </a:tr>
              <a:tr h="463444">
                <a:tc>
                  <a:txBody>
                    <a:bodyPr/>
                    <a:lstStyle/>
                    <a:p>
                      <a:pPr algn="l" fontAlgn="base"/>
                      <a:r>
                        <a:rPr lang="en-US" sz="1000" b="0" dirty="0">
                          <a:effectLst/>
                        </a:rPr>
                        <a:t>Gigabyte</a:t>
                      </a:r>
                    </a:p>
                  </a:txBody>
                  <a:tcPr marL="76286" marR="76286" marT="106800" marB="106800" anchor="ctr">
                    <a:lnL>
                      <a:noFill/>
                    </a:lnL>
                    <a:lnR>
                      <a:noFill/>
                    </a:lnR>
                    <a:lnT>
                      <a:noFill/>
                    </a:lnT>
                    <a:lnB>
                      <a:noFill/>
                    </a:lnB>
                  </a:tcPr>
                </a:tc>
                <a:tc>
                  <a:txBody>
                    <a:bodyPr/>
                    <a:lstStyle/>
                    <a:p>
                      <a:pPr algn="l" fontAlgn="base"/>
                      <a:r>
                        <a:rPr lang="en-US" sz="1000" b="0">
                          <a:effectLst/>
                        </a:rPr>
                        <a:t>1, 024 Megabytes</a:t>
                      </a:r>
                    </a:p>
                  </a:txBody>
                  <a:tcPr marL="76286" marR="76286" marT="106800" marB="106800" anchor="ctr">
                    <a:lnL>
                      <a:noFill/>
                    </a:lnL>
                    <a:lnR>
                      <a:noFill/>
                    </a:lnR>
                    <a:lnT>
                      <a:noFill/>
                    </a:lnT>
                    <a:lnB>
                      <a:noFill/>
                    </a:lnB>
                  </a:tcPr>
                </a:tc>
                <a:tc>
                  <a:txBody>
                    <a:bodyPr/>
                    <a:lstStyle/>
                    <a:p>
                      <a:pPr algn="l" fontAlgn="base"/>
                      <a:r>
                        <a:rPr lang="en-US" sz="1000" b="0">
                          <a:effectLst/>
                        </a:rPr>
                        <a:t>1, 073, 741, 824</a:t>
                      </a:r>
                    </a:p>
                  </a:txBody>
                  <a:tcPr marL="76286" marR="76286" marT="106800" marB="106800" anchor="ctr">
                    <a:lnL>
                      <a:noFill/>
                    </a:lnL>
                    <a:lnR>
                      <a:noFill/>
                    </a:lnR>
                    <a:lnT>
                      <a:noFill/>
                    </a:lnT>
                    <a:lnB>
                      <a:noFill/>
                    </a:lnB>
                  </a:tcPr>
                </a:tc>
                <a:extLst>
                  <a:ext uri="{0D108BD9-81ED-4DB2-BD59-A6C34878D82A}">
                    <a16:rowId xmlns:a16="http://schemas.microsoft.com/office/drawing/2014/main" val="10006"/>
                  </a:ext>
                </a:extLst>
              </a:tr>
              <a:tr h="463444">
                <a:tc>
                  <a:txBody>
                    <a:bodyPr/>
                    <a:lstStyle/>
                    <a:p>
                      <a:pPr algn="l" fontAlgn="base"/>
                      <a:r>
                        <a:rPr lang="en-US" sz="1000" b="0" dirty="0" err="1">
                          <a:effectLst/>
                        </a:rPr>
                        <a:t>Terrabyte</a:t>
                      </a:r>
                      <a:endParaRPr lang="en-US" sz="1000" b="0" dirty="0">
                        <a:effectLst/>
                      </a:endParaRPr>
                    </a:p>
                  </a:txBody>
                  <a:tcPr marL="76286" marR="76286" marT="106800" marB="106800" anchor="ctr">
                    <a:lnL>
                      <a:noFill/>
                    </a:lnL>
                    <a:lnR>
                      <a:noFill/>
                    </a:lnR>
                    <a:lnT>
                      <a:noFill/>
                    </a:lnT>
                    <a:lnB>
                      <a:noFill/>
                    </a:lnB>
                  </a:tcPr>
                </a:tc>
                <a:tc>
                  <a:txBody>
                    <a:bodyPr/>
                    <a:lstStyle/>
                    <a:p>
                      <a:pPr algn="l" fontAlgn="base"/>
                      <a:r>
                        <a:rPr lang="en-US" sz="1000" b="0">
                          <a:effectLst/>
                        </a:rPr>
                        <a:t>1, 024 Gigabytes</a:t>
                      </a:r>
                    </a:p>
                  </a:txBody>
                  <a:tcPr marL="76286" marR="76286" marT="106800" marB="106800" anchor="ctr">
                    <a:lnL>
                      <a:noFill/>
                    </a:lnL>
                    <a:lnR>
                      <a:noFill/>
                    </a:lnR>
                    <a:lnT>
                      <a:noFill/>
                    </a:lnT>
                    <a:lnB>
                      <a:noFill/>
                    </a:lnB>
                  </a:tcPr>
                </a:tc>
                <a:tc>
                  <a:txBody>
                    <a:bodyPr/>
                    <a:lstStyle/>
                    <a:p>
                      <a:pPr algn="l" fontAlgn="base"/>
                      <a:r>
                        <a:rPr lang="en-US" sz="1000" b="0">
                          <a:effectLst/>
                        </a:rPr>
                        <a:t>1, 099, 511, 627, 776</a:t>
                      </a:r>
                    </a:p>
                  </a:txBody>
                  <a:tcPr marL="76286" marR="76286" marT="106800" marB="106800" anchor="ctr">
                    <a:lnL>
                      <a:noFill/>
                    </a:lnL>
                    <a:lnR>
                      <a:noFill/>
                    </a:lnR>
                    <a:lnT>
                      <a:noFill/>
                    </a:lnT>
                    <a:lnB>
                      <a:noFill/>
                    </a:lnB>
                  </a:tcPr>
                </a:tc>
                <a:extLst>
                  <a:ext uri="{0D108BD9-81ED-4DB2-BD59-A6C34878D82A}">
                    <a16:rowId xmlns:a16="http://schemas.microsoft.com/office/drawing/2014/main" val="10007"/>
                  </a:ext>
                </a:extLst>
              </a:tr>
              <a:tr h="463444">
                <a:tc>
                  <a:txBody>
                    <a:bodyPr/>
                    <a:lstStyle/>
                    <a:p>
                      <a:pPr algn="l" fontAlgn="base"/>
                      <a:r>
                        <a:rPr lang="en-US" sz="1000" b="0">
                          <a:effectLst/>
                        </a:rPr>
                        <a:t>Petabyte</a:t>
                      </a:r>
                    </a:p>
                  </a:txBody>
                  <a:tcPr marL="76286" marR="76286" marT="106800" marB="106800" anchor="ctr">
                    <a:lnL>
                      <a:noFill/>
                    </a:lnL>
                    <a:lnR>
                      <a:noFill/>
                    </a:lnR>
                    <a:lnT>
                      <a:noFill/>
                    </a:lnT>
                    <a:lnB>
                      <a:noFill/>
                    </a:lnB>
                  </a:tcPr>
                </a:tc>
                <a:tc>
                  <a:txBody>
                    <a:bodyPr/>
                    <a:lstStyle/>
                    <a:p>
                      <a:pPr algn="l" fontAlgn="base"/>
                      <a:r>
                        <a:rPr lang="en-US" sz="1000" b="0">
                          <a:effectLst/>
                        </a:rPr>
                        <a:t>1, 024 Terabytes</a:t>
                      </a:r>
                    </a:p>
                  </a:txBody>
                  <a:tcPr marL="76286" marR="76286" marT="106800" marB="106800" anchor="ctr">
                    <a:lnL>
                      <a:noFill/>
                    </a:lnL>
                    <a:lnR>
                      <a:noFill/>
                    </a:lnR>
                    <a:lnT>
                      <a:noFill/>
                    </a:lnT>
                    <a:lnB>
                      <a:noFill/>
                    </a:lnB>
                  </a:tcPr>
                </a:tc>
                <a:tc>
                  <a:txBody>
                    <a:bodyPr/>
                    <a:lstStyle/>
                    <a:p>
                      <a:pPr algn="l" fontAlgn="base"/>
                      <a:r>
                        <a:rPr lang="en-US" sz="1000" b="0">
                          <a:effectLst/>
                        </a:rPr>
                        <a:t>1, 125, 899, 906, 842, 624</a:t>
                      </a:r>
                    </a:p>
                  </a:txBody>
                  <a:tcPr marL="76286" marR="76286" marT="106800" marB="106800" anchor="ctr">
                    <a:lnL>
                      <a:noFill/>
                    </a:lnL>
                    <a:lnR>
                      <a:noFill/>
                    </a:lnR>
                    <a:lnT>
                      <a:noFill/>
                    </a:lnT>
                    <a:lnB>
                      <a:noFill/>
                    </a:lnB>
                  </a:tcPr>
                </a:tc>
                <a:extLst>
                  <a:ext uri="{0D108BD9-81ED-4DB2-BD59-A6C34878D82A}">
                    <a16:rowId xmlns:a16="http://schemas.microsoft.com/office/drawing/2014/main" val="10008"/>
                  </a:ext>
                </a:extLst>
              </a:tr>
              <a:tr h="463444">
                <a:tc>
                  <a:txBody>
                    <a:bodyPr/>
                    <a:lstStyle/>
                    <a:p>
                      <a:pPr algn="l" fontAlgn="base"/>
                      <a:r>
                        <a:rPr lang="en-US" sz="1000" b="0">
                          <a:effectLst/>
                        </a:rPr>
                        <a:t>Exabyte</a:t>
                      </a:r>
                    </a:p>
                  </a:txBody>
                  <a:tcPr marL="76286" marR="76286" marT="106800" marB="106800" anchor="ctr">
                    <a:lnL>
                      <a:noFill/>
                    </a:lnL>
                    <a:lnR>
                      <a:noFill/>
                    </a:lnR>
                    <a:lnT>
                      <a:noFill/>
                    </a:lnT>
                    <a:lnB>
                      <a:noFill/>
                    </a:lnB>
                  </a:tcPr>
                </a:tc>
                <a:tc>
                  <a:txBody>
                    <a:bodyPr/>
                    <a:lstStyle/>
                    <a:p>
                      <a:pPr algn="l" fontAlgn="base"/>
                      <a:r>
                        <a:rPr lang="en-US" sz="1000" b="0">
                          <a:effectLst/>
                        </a:rPr>
                        <a:t>1, 024 Petabytes</a:t>
                      </a:r>
                    </a:p>
                  </a:txBody>
                  <a:tcPr marL="76286" marR="76286" marT="106800" marB="106800" anchor="ctr">
                    <a:lnL>
                      <a:noFill/>
                    </a:lnL>
                    <a:lnR>
                      <a:noFill/>
                    </a:lnR>
                    <a:lnT>
                      <a:noFill/>
                    </a:lnT>
                    <a:lnB>
                      <a:noFill/>
                    </a:lnB>
                  </a:tcPr>
                </a:tc>
                <a:tc>
                  <a:txBody>
                    <a:bodyPr/>
                    <a:lstStyle/>
                    <a:p>
                      <a:pPr algn="l" fontAlgn="base"/>
                      <a:r>
                        <a:rPr lang="en-US" sz="1000" b="0" dirty="0">
                          <a:effectLst/>
                        </a:rPr>
                        <a:t>1, 152, 921, 504, 606, 846, 976</a:t>
                      </a:r>
                    </a:p>
                  </a:txBody>
                  <a:tcPr marL="76286" marR="76286" marT="106800" marB="106800" anchor="ctr">
                    <a:lnL>
                      <a:noFill/>
                    </a:lnL>
                    <a:lnR>
                      <a:noFill/>
                    </a:lnR>
                    <a:lnT>
                      <a:noFill/>
                    </a:lnT>
                    <a:lnB>
                      <a:noFill/>
                    </a:lnB>
                  </a:tcPr>
                </a:tc>
                <a:extLst>
                  <a:ext uri="{0D108BD9-81ED-4DB2-BD59-A6C34878D82A}">
                    <a16:rowId xmlns:a16="http://schemas.microsoft.com/office/drawing/2014/main" val="10009"/>
                  </a:ext>
                </a:extLst>
              </a:tr>
              <a:tr h="463444">
                <a:tc>
                  <a:txBody>
                    <a:bodyPr/>
                    <a:lstStyle/>
                    <a:p>
                      <a:pPr algn="l" fontAlgn="base"/>
                      <a:r>
                        <a:rPr lang="en-US" sz="1000" b="0">
                          <a:effectLst/>
                        </a:rPr>
                        <a:t>Zettabyte</a:t>
                      </a:r>
                    </a:p>
                  </a:txBody>
                  <a:tcPr marL="76286" marR="76286" marT="106800" marB="106800" anchor="ctr">
                    <a:lnL>
                      <a:noFill/>
                    </a:lnL>
                    <a:lnR>
                      <a:noFill/>
                    </a:lnR>
                    <a:lnT>
                      <a:noFill/>
                    </a:lnT>
                    <a:lnB>
                      <a:noFill/>
                    </a:lnB>
                  </a:tcPr>
                </a:tc>
                <a:tc>
                  <a:txBody>
                    <a:bodyPr/>
                    <a:lstStyle/>
                    <a:p>
                      <a:pPr algn="l" fontAlgn="base"/>
                      <a:r>
                        <a:rPr lang="en-US" sz="1000" b="0">
                          <a:effectLst/>
                        </a:rPr>
                        <a:t>1, 024 Exabytes</a:t>
                      </a:r>
                    </a:p>
                  </a:txBody>
                  <a:tcPr marL="76286" marR="76286" marT="106800" marB="106800" anchor="ctr">
                    <a:lnL>
                      <a:noFill/>
                    </a:lnL>
                    <a:lnR>
                      <a:noFill/>
                    </a:lnR>
                    <a:lnT>
                      <a:noFill/>
                    </a:lnT>
                    <a:lnB>
                      <a:noFill/>
                    </a:lnB>
                  </a:tcPr>
                </a:tc>
                <a:tc>
                  <a:txBody>
                    <a:bodyPr/>
                    <a:lstStyle/>
                    <a:p>
                      <a:pPr algn="l" fontAlgn="base"/>
                      <a:r>
                        <a:rPr lang="en-US" sz="1000" b="0">
                          <a:effectLst/>
                        </a:rPr>
                        <a:t>1, 180, 591, 620, 717, 411, 303, 424</a:t>
                      </a:r>
                    </a:p>
                  </a:txBody>
                  <a:tcPr marL="76286" marR="76286" marT="106800" marB="106800" anchor="ctr">
                    <a:lnL>
                      <a:noFill/>
                    </a:lnL>
                    <a:lnR>
                      <a:noFill/>
                    </a:lnR>
                    <a:lnT>
                      <a:noFill/>
                    </a:lnT>
                    <a:lnB>
                      <a:noFill/>
                    </a:lnB>
                  </a:tcPr>
                </a:tc>
                <a:extLst>
                  <a:ext uri="{0D108BD9-81ED-4DB2-BD59-A6C34878D82A}">
                    <a16:rowId xmlns:a16="http://schemas.microsoft.com/office/drawing/2014/main" val="10010"/>
                  </a:ext>
                </a:extLst>
              </a:tr>
              <a:tr h="463444">
                <a:tc>
                  <a:txBody>
                    <a:bodyPr/>
                    <a:lstStyle/>
                    <a:p>
                      <a:pPr algn="l" fontAlgn="base"/>
                      <a:r>
                        <a:rPr lang="en-US" sz="1000" b="0">
                          <a:effectLst/>
                        </a:rPr>
                        <a:t>Yottabyte</a:t>
                      </a:r>
                    </a:p>
                  </a:txBody>
                  <a:tcPr marL="76286" marR="76286" marT="106800" marB="106800" anchor="ctr">
                    <a:lnL>
                      <a:noFill/>
                    </a:lnL>
                    <a:lnR>
                      <a:noFill/>
                    </a:lnR>
                    <a:lnT>
                      <a:noFill/>
                    </a:lnT>
                    <a:lnB>
                      <a:noFill/>
                    </a:lnB>
                  </a:tcPr>
                </a:tc>
                <a:tc>
                  <a:txBody>
                    <a:bodyPr/>
                    <a:lstStyle/>
                    <a:p>
                      <a:pPr algn="l" fontAlgn="base"/>
                      <a:r>
                        <a:rPr lang="en-US" sz="1000" b="0" dirty="0">
                          <a:effectLst/>
                        </a:rPr>
                        <a:t>1, 024 </a:t>
                      </a:r>
                      <a:r>
                        <a:rPr lang="en-US" sz="1000" b="0" dirty="0" err="1">
                          <a:effectLst/>
                        </a:rPr>
                        <a:t>Zettabytes</a:t>
                      </a:r>
                      <a:endParaRPr lang="en-US" sz="1000" b="0" dirty="0">
                        <a:effectLst/>
                      </a:endParaRPr>
                    </a:p>
                  </a:txBody>
                  <a:tcPr marL="76286" marR="76286" marT="106800" marB="106800" anchor="ctr">
                    <a:lnL>
                      <a:noFill/>
                    </a:lnL>
                    <a:lnR>
                      <a:noFill/>
                    </a:lnR>
                    <a:lnT>
                      <a:noFill/>
                    </a:lnT>
                    <a:lnB>
                      <a:noFill/>
                    </a:lnB>
                  </a:tcPr>
                </a:tc>
                <a:tc>
                  <a:txBody>
                    <a:bodyPr/>
                    <a:lstStyle/>
                    <a:p>
                      <a:pPr algn="l" fontAlgn="base"/>
                      <a:r>
                        <a:rPr lang="en-US" sz="1000" b="0" dirty="0">
                          <a:effectLst/>
                        </a:rPr>
                        <a:t>1, 208, 925, 819, 614, 629, 174, 706, 176</a:t>
                      </a:r>
                    </a:p>
                  </a:txBody>
                  <a:tcPr marL="76286" marR="76286" marT="106800" marB="106800" anchor="ctr">
                    <a:lnL>
                      <a:noFill/>
                    </a:lnL>
                    <a:lnR>
                      <a:noFill/>
                    </a:lnR>
                    <a:lnT>
                      <a:noFill/>
                    </a:lnT>
                    <a:lnB>
                      <a:noFill/>
                    </a:lnB>
                  </a:tcPr>
                </a:tc>
                <a:extLst>
                  <a:ext uri="{0D108BD9-81ED-4DB2-BD59-A6C34878D82A}">
                    <a16:rowId xmlns:a16="http://schemas.microsoft.com/office/drawing/2014/main" val="10011"/>
                  </a:ext>
                </a:extLst>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273239"/>
                </a:solidFill>
                <a:effectLst/>
                <a:latin typeface="urw-din"/>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err="1"/>
              <a:t>Yotta</a:t>
            </a:r>
            <a:r>
              <a:rPr lang="en-US" dirty="0"/>
              <a:t> Byte</a:t>
            </a:r>
          </a:p>
          <a:p>
            <a:pPr fontAlgn="base"/>
            <a:r>
              <a:rPr lang="en-US" dirty="0"/>
              <a:t>One </a:t>
            </a:r>
            <a:r>
              <a:rPr lang="en-US" dirty="0" err="1"/>
              <a:t>yottabyte</a:t>
            </a:r>
            <a:r>
              <a:rPr lang="en-US" dirty="0"/>
              <a:t> is equal to 1, 000 </a:t>
            </a:r>
            <a:r>
              <a:rPr lang="en-US" dirty="0" err="1"/>
              <a:t>zettabytes</a:t>
            </a:r>
            <a:r>
              <a:rPr lang="en-US" dirty="0"/>
              <a:t>. It is the largest SI unit of memory measurement. A </a:t>
            </a:r>
            <a:r>
              <a:rPr lang="en-US" dirty="0" err="1"/>
              <a:t>yottabyte</a:t>
            </a:r>
            <a:r>
              <a:rPr lang="en-US" dirty="0"/>
              <a:t> is 10</a:t>
            </a:r>
            <a:r>
              <a:rPr lang="en-US" baseline="30000" dirty="0"/>
              <a:t>24</a:t>
            </a:r>
            <a:r>
              <a:rPr lang="en-US" dirty="0"/>
              <a:t> </a:t>
            </a:r>
            <a:r>
              <a:rPr lang="en-US" dirty="0" err="1"/>
              <a:t>ZettaBytes</a:t>
            </a:r>
            <a:r>
              <a:rPr lang="en-US" dirty="0"/>
              <a:t> or 1, 000, 000, 000, 000, 000, 000, 000, 000 bytes and is abbreviated as “YB”. It is a little bit smaller than </a:t>
            </a:r>
            <a:r>
              <a:rPr lang="en-US" dirty="0" err="1"/>
              <a:t>yobibyte</a:t>
            </a:r>
            <a:r>
              <a:rPr lang="en-US" dirty="0"/>
              <a:t>, which contains exactly 1, 208, 925, 819, 614, 629, 174, 706, 176 bytes (2</a:t>
            </a:r>
            <a:r>
              <a:rPr lang="en-US" baseline="30000" dirty="0"/>
              <a:t>80</a:t>
            </a:r>
            <a:r>
              <a:rPr lang="en-US" dirty="0"/>
              <a:t>) bytes. </a:t>
            </a:r>
          </a:p>
          <a:p>
            <a:pPr fontAlgn="base"/>
            <a:r>
              <a:rPr lang="en-US" dirty="0"/>
              <a:t>1 </a:t>
            </a:r>
            <a:r>
              <a:rPr lang="en-US" dirty="0" err="1"/>
              <a:t>yottabyte</a:t>
            </a:r>
            <a:r>
              <a:rPr lang="en-US" dirty="0"/>
              <a:t> contains one septillion bytes which are exactly the same as one trillion </a:t>
            </a:r>
            <a:r>
              <a:rPr lang="en-US" dirty="0" err="1"/>
              <a:t>TBs.</a:t>
            </a:r>
            <a:r>
              <a:rPr lang="en-US" dirty="0"/>
              <a:t> It is a very large number that humans can evaluate. There is no practical use of such a large measurement unit because all the data in the world made of just a few </a:t>
            </a:r>
            <a:r>
              <a:rPr lang="en-US" dirty="0" err="1"/>
              <a:t>zettabytes</a:t>
            </a:r>
            <a:r>
              <a:rPr lang="en-US" dirty="0"/>
              <a:t>. </a:t>
            </a: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r>
              <a:rPr lang="en-US" dirty="0"/>
              <a:t>Memory of a Computer is any physical device that is capable of storing information whether it is large or small and stores it temporarily or permanently. For example, </a:t>
            </a:r>
            <a:r>
              <a:rPr lang="en-US" u="sng" dirty="0">
                <a:hlinkClick r:id="rId2"/>
              </a:rPr>
              <a:t>Random Access Memory (RAM)</a:t>
            </a:r>
            <a:r>
              <a:rPr lang="en-US" dirty="0"/>
              <a:t>, is a type of volatile memory that stores information for a short interval of time, on an integrated circuit used by the operating system. </a:t>
            </a:r>
          </a:p>
          <a:p>
            <a:pPr fontAlgn="base"/>
            <a:r>
              <a:rPr lang="en-US" dirty="0"/>
              <a:t>Memory can be either volatile or non-volatile. Volatile memory is a type of memory that loses its contents when the computer or hardware device is switched off. RAM is an example of a volatile memory i.e. why if your computer gets rebooted while working on a program, you lose all the unsaved data. Non-volatile memory is a memory that keeps its contents saved even in the case of power loss. EPROM((Erasable Programmable ROM) is an example of non-volatile memory. </a:t>
            </a:r>
          </a:p>
          <a:p>
            <a:pPr fontAlgn="base"/>
            <a:r>
              <a:rPr lang="en-US" b="1" dirty="0"/>
              <a:t>Characteristics of Main Memory</a:t>
            </a:r>
            <a:r>
              <a:rPr lang="en-US" dirty="0"/>
              <a:t> </a:t>
            </a:r>
          </a:p>
          <a:p>
            <a:pPr fontAlgn="base"/>
            <a:r>
              <a:rPr lang="en-US" dirty="0"/>
              <a:t>Known as the main memory.</a:t>
            </a:r>
          </a:p>
          <a:p>
            <a:pPr fontAlgn="base"/>
            <a:r>
              <a:rPr lang="en-US" dirty="0"/>
              <a:t>Semiconductor memories.</a:t>
            </a:r>
          </a:p>
          <a:p>
            <a:pPr fontAlgn="base"/>
            <a:r>
              <a:rPr lang="en-US" dirty="0"/>
              <a:t>Faster than secondary memories.</a:t>
            </a:r>
          </a:p>
          <a:p>
            <a:pPr fontAlgn="base"/>
            <a:r>
              <a:rPr lang="en-US" dirty="0"/>
              <a:t>A computer cannot run without the primary memory.</a:t>
            </a:r>
          </a:p>
          <a:p>
            <a:pPr fontAlgn="base"/>
            <a:r>
              <a:rPr lang="en-US" dirty="0"/>
              <a:t>It is the working memory of the computer.</a:t>
            </a:r>
          </a:p>
          <a:p>
            <a:pPr fontAlgn="base"/>
            <a:r>
              <a:rPr lang="en-US" dirty="0"/>
              <a:t>Usually volatile memory.</a:t>
            </a:r>
          </a:p>
          <a:p>
            <a:pPr fontAlgn="base"/>
            <a:r>
              <a:rPr lang="en-US" dirty="0"/>
              <a:t>Data is lost in case power is switched off.</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dirty="0"/>
              <a:t>Units of Memory</a:t>
            </a:r>
          </a:p>
          <a:p>
            <a:pPr fontAlgn="base"/>
            <a:r>
              <a:rPr lang="en-US" dirty="0"/>
              <a:t>A computer processor is made up of multiple decisive circuits, each one of which may be either OFF or ON. These two states in terms of memory are represented by a 0 or 1. In order to count higher than 1, such bits (</a:t>
            </a:r>
            <a:r>
              <a:rPr lang="en-US" dirty="0" err="1"/>
              <a:t>BInary</a:t>
            </a:r>
            <a:r>
              <a:rPr lang="en-US" dirty="0"/>
              <a:t> </a:t>
            </a:r>
            <a:r>
              <a:rPr lang="en-US" dirty="0" err="1"/>
              <a:t>digiTS</a:t>
            </a:r>
            <a:r>
              <a:rPr lang="en-US" dirty="0"/>
              <a:t>) are suspended together. A group of eight bits is known as a byte. 1 byte can represent numbers between zero (00000000) and 255 (11111111), or 2</a:t>
            </a:r>
            <a:r>
              <a:rPr lang="en-US" baseline="30000" dirty="0"/>
              <a:t>8</a:t>
            </a:r>
            <a:r>
              <a:rPr lang="en-US" dirty="0"/>
              <a:t> = 256 distinct positions. Of course, these bytes may also be combined to represent larger numbers. The computer represents all characters and numbers internally in the same fashion. </a:t>
            </a:r>
          </a:p>
          <a:p>
            <a:pPr fontAlgn="base"/>
            <a:r>
              <a:rPr lang="en-US" dirty="0"/>
              <a:t>In practice, memory is measured in </a:t>
            </a:r>
            <a:r>
              <a:rPr lang="en-US" dirty="0" err="1"/>
              <a:t>KiloBytes</a:t>
            </a:r>
            <a:r>
              <a:rPr lang="en-US" dirty="0"/>
              <a:t> (KB) or </a:t>
            </a:r>
            <a:r>
              <a:rPr lang="en-US" dirty="0" err="1"/>
              <a:t>MegaBytes</a:t>
            </a:r>
            <a:r>
              <a:rPr lang="en-US" dirty="0"/>
              <a:t> (MB). A kilobyte is not exactly, as one might expect, of 1000 bytes. Rather, the correct amount is 2</a:t>
            </a:r>
            <a:r>
              <a:rPr lang="en-US" baseline="30000" dirty="0"/>
              <a:t>10</a:t>
            </a:r>
            <a:r>
              <a:rPr lang="en-US" dirty="0"/>
              <a:t> i.e. 1024 bytes. Similarly, a megabyte is not 1000</a:t>
            </a:r>
            <a:r>
              <a:rPr lang="en-US" baseline="30000" dirty="0"/>
              <a:t>2</a:t>
            </a:r>
            <a:r>
              <a:rPr lang="en-US" dirty="0"/>
              <a:t> i.e. 1, 000, 000 bytes, but instead 1024</a:t>
            </a:r>
            <a:r>
              <a:rPr lang="en-US" baseline="30000" dirty="0"/>
              <a:t>2</a:t>
            </a:r>
            <a:r>
              <a:rPr lang="en-US" dirty="0"/>
              <a:t> i.e. 1, 048, 576 bytes. This is a remarkable difference. By the time we reach to a gigabyte (i.e. 1024</a:t>
            </a:r>
            <a:r>
              <a:rPr lang="en-US" baseline="30000" dirty="0"/>
              <a:t>3</a:t>
            </a:r>
            <a:r>
              <a:rPr lang="en-US" dirty="0"/>
              <a:t> bytes), the difference between the base two and base ten amounts is almost 71 </a:t>
            </a:r>
            <a:r>
              <a:rPr lang="en-US" dirty="0" err="1"/>
              <a:t>MegaByte</a:t>
            </a:r>
            <a:r>
              <a:rPr lang="en-US" dirty="0"/>
              <a:t>. </a:t>
            </a:r>
          </a:p>
          <a:p>
            <a:pPr fontAlgn="base"/>
            <a:r>
              <a:rPr lang="en-US" dirty="0"/>
              <a:t>Both computer memory and disk space are measured in these units. But it’s important not to confuse between these two. “12800 KB RAM” refers to the amount of main memory the computer provides to its CPU whereas “128 MB disk” symbolizes the amount of space that is available for the storage of files, data, and other types of permanent information. </a:t>
            </a:r>
          </a:p>
          <a:p>
            <a:endParaRPr lang="en-US" dirty="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Byte</a:t>
            </a:r>
          </a:p>
          <a:p>
            <a:pPr fontAlgn="base"/>
            <a:r>
              <a:rPr lang="en-US" dirty="0"/>
              <a:t>In computer systems, a unit of data that is eight binary digits long is known as a byte. A byte is a unit that computers use to represent a character such as a letter, number, or a typographic symbol (for example, “h”, “7”, or “$”). A byte can also grasp a string of bits that need to be used in some larger units of application processes (e.g., the stream of bits that composes a visual image for a program that represents images or the string of bits that composes the machine code of a computer program). </a:t>
            </a:r>
          </a:p>
          <a:p>
            <a:endParaRPr lang="en-US"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b="1" dirty="0"/>
              <a:t>Types of various Units of Memory-</a:t>
            </a:r>
            <a:r>
              <a:rPr lang="en-US" dirty="0"/>
              <a:t> </a:t>
            </a:r>
          </a:p>
          <a:p>
            <a:pPr fontAlgn="base"/>
            <a:r>
              <a:rPr lang="en-US" dirty="0"/>
              <a:t>Byte</a:t>
            </a:r>
          </a:p>
          <a:p>
            <a:pPr fontAlgn="base"/>
            <a:r>
              <a:rPr lang="en-US" dirty="0"/>
              <a:t>Kilo Byte</a:t>
            </a:r>
          </a:p>
          <a:p>
            <a:pPr fontAlgn="base"/>
            <a:r>
              <a:rPr lang="en-US" dirty="0"/>
              <a:t>Mega Byte</a:t>
            </a:r>
          </a:p>
          <a:p>
            <a:pPr fontAlgn="base"/>
            <a:r>
              <a:rPr lang="en-US" dirty="0"/>
              <a:t>Giga Byte</a:t>
            </a:r>
          </a:p>
          <a:p>
            <a:pPr fontAlgn="base"/>
            <a:r>
              <a:rPr lang="en-US" dirty="0" err="1"/>
              <a:t>Tera</a:t>
            </a:r>
            <a:r>
              <a:rPr lang="en-US" dirty="0"/>
              <a:t> Byte</a:t>
            </a:r>
          </a:p>
          <a:p>
            <a:pPr fontAlgn="base"/>
            <a:r>
              <a:rPr lang="en-US" dirty="0" err="1"/>
              <a:t>Peta</a:t>
            </a:r>
            <a:r>
              <a:rPr lang="en-US" dirty="0"/>
              <a:t> Byte</a:t>
            </a:r>
          </a:p>
          <a:p>
            <a:pPr fontAlgn="base"/>
            <a:r>
              <a:rPr lang="en-US" dirty="0" err="1"/>
              <a:t>Exa</a:t>
            </a:r>
            <a:r>
              <a:rPr lang="en-US" dirty="0"/>
              <a:t> Byte</a:t>
            </a:r>
          </a:p>
          <a:p>
            <a:pPr fontAlgn="base"/>
            <a:r>
              <a:rPr lang="en-US" dirty="0" err="1"/>
              <a:t>Zetta</a:t>
            </a:r>
            <a:r>
              <a:rPr lang="en-US" dirty="0"/>
              <a:t> Byte</a:t>
            </a:r>
          </a:p>
          <a:p>
            <a:pPr fontAlgn="base"/>
            <a:r>
              <a:rPr lang="en-US" dirty="0" err="1"/>
              <a:t>Yotta</a:t>
            </a:r>
            <a:r>
              <a:rPr lang="en-US" dirty="0"/>
              <a:t> Byte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dirty="0" err="1"/>
              <a:t>KiloByte</a:t>
            </a:r>
            <a:endParaRPr lang="en-US" dirty="0"/>
          </a:p>
          <a:p>
            <a:pPr fontAlgn="base"/>
            <a:r>
              <a:rPr lang="en-US" dirty="0"/>
              <a:t>The kilobyte is the smallest unit of memory measurement but greater than a byte. A kilobyte is 10</a:t>
            </a:r>
            <a:r>
              <a:rPr lang="en-US" baseline="30000" dirty="0"/>
              <a:t>3</a:t>
            </a:r>
            <a:r>
              <a:rPr lang="en-US" dirty="0"/>
              <a:t> or 1, 000 bytes abbreviated as ‘K’ or ‘KB’. It antecedes the </a:t>
            </a:r>
            <a:r>
              <a:rPr lang="en-US" dirty="0" err="1"/>
              <a:t>MegaByte</a:t>
            </a:r>
            <a:r>
              <a:rPr lang="en-US" dirty="0"/>
              <a:t>, which contains 1, 000, 000 bytes. One kilobyte is technically 1, 000 bytes, therefore, kilobytes are often used synonymously with </a:t>
            </a:r>
            <a:r>
              <a:rPr lang="en-US" dirty="0" err="1"/>
              <a:t>kibibytes</a:t>
            </a:r>
            <a:r>
              <a:rPr lang="en-US" dirty="0"/>
              <a:t>, which contain exactly 1, 024 bytes (2</a:t>
            </a:r>
            <a:r>
              <a:rPr lang="en-US" baseline="30000" dirty="0"/>
              <a:t>10</a:t>
            </a:r>
            <a:r>
              <a:rPr lang="en-US" dirty="0"/>
              <a:t>). </a:t>
            </a:r>
            <a:br>
              <a:rPr lang="en-US" dirty="0"/>
            </a:br>
            <a:r>
              <a:rPr lang="en-US" dirty="0"/>
              <a:t>Kilobytes are mostly used to measure the size of small files. For example, a simple text document may contain 10 KB of data and therefore it would have a file size of 10 kilobytes. Graphics of small websites are often between 5 KB and 100 KB in size. Individual files typically take up a minimum of four kilobytes of disk space.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r>
              <a:rPr lang="en-US" dirty="0" err="1"/>
              <a:t>MegaByte</a:t>
            </a:r>
            <a:endParaRPr lang="en-US" dirty="0"/>
          </a:p>
          <a:p>
            <a:pPr fontAlgn="base"/>
            <a:r>
              <a:rPr lang="en-US" dirty="0"/>
              <a:t>One megabyte is equal to 1, 000 KBs and antecedes the gigabyte (GB) unit of memory measurement. A megabyte is 10</a:t>
            </a:r>
            <a:r>
              <a:rPr lang="en-US" baseline="30000" dirty="0"/>
              <a:t>6</a:t>
            </a:r>
            <a:r>
              <a:rPr lang="en-US" dirty="0"/>
              <a:t> or 1, 000, 000 bytes and is abbreviated as “MB”. 1 MB is technically 1, 000, 000 bytes, therefore, megabytes are often used synonymously with </a:t>
            </a:r>
            <a:r>
              <a:rPr lang="en-US" dirty="0" err="1"/>
              <a:t>mebibytes</a:t>
            </a:r>
            <a:r>
              <a:rPr lang="en-US" dirty="0"/>
              <a:t>, which contain exactly 1, 048, 576 bytes (2</a:t>
            </a:r>
            <a:r>
              <a:rPr lang="en-US" baseline="30000" dirty="0"/>
              <a:t>20</a:t>
            </a:r>
            <a:r>
              <a:rPr lang="en-US" dirty="0"/>
              <a:t>). </a:t>
            </a:r>
            <a:br>
              <a:rPr lang="en-US" dirty="0"/>
            </a:br>
            <a:r>
              <a:rPr lang="en-US" dirty="0"/>
              <a:t>Megabytes are mostly used to measure the size of large files. For example, a high-resolution JPEG image might range in size from 1-5 megabytes. A 3-minute song saved in a compressed version may be roughly 3MB in size, and the uncompressed version may take up to 30 MB of disk space. Compact Disk’s capacity is measured in megabytes (</a:t>
            </a:r>
            <a:r>
              <a:rPr lang="en-US" dirty="0" err="1"/>
              <a:t>approx</a:t>
            </a:r>
            <a:r>
              <a:rPr lang="en-US" dirty="0"/>
              <a:t> 700 to 800 MB), whereas the capacity of most other forms of media drives, such as hard drives and flash drives, is generally measured in gigabytes or terabytes.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dirty="0" err="1"/>
              <a:t>GigaByte</a:t>
            </a:r>
            <a:endParaRPr lang="en-US" dirty="0"/>
          </a:p>
          <a:p>
            <a:pPr fontAlgn="base"/>
            <a:r>
              <a:rPr lang="en-US" dirty="0"/>
              <a:t>One gigabyte is equal to 1, 000 MBs and precedes the terabyte(TB) unit of memory measurement. A gigabyte is 10</a:t>
            </a:r>
            <a:r>
              <a:rPr lang="en-US" baseline="30000" dirty="0"/>
              <a:t>9</a:t>
            </a:r>
            <a:r>
              <a:rPr lang="en-US" dirty="0"/>
              <a:t> or 1, 000, 000, 000 bytes and is abbreviated as “GB”. 1 GB is technically 1, 000, 000, 000 bytes, therefore, gigabytes are used synonymously with </a:t>
            </a:r>
            <a:r>
              <a:rPr lang="en-US" dirty="0" err="1"/>
              <a:t>gibibytes</a:t>
            </a:r>
            <a:r>
              <a:rPr lang="en-US" dirty="0"/>
              <a:t>, which contain exactly 1, 073, 741, 824 bytes (2</a:t>
            </a:r>
            <a:r>
              <a:rPr lang="en-US" baseline="30000" dirty="0"/>
              <a:t>30</a:t>
            </a:r>
            <a:r>
              <a:rPr lang="en-US" dirty="0"/>
              <a:t>). </a:t>
            </a:r>
            <a:br>
              <a:rPr lang="en-US" dirty="0"/>
            </a:br>
            <a:r>
              <a:rPr lang="en-US" dirty="0"/>
              <a:t>Gigabytes, are sometimes also abbreviated as “gigs, ” and are often used to measure storage device’s capacity. e.g., a standard DVD drive can hold 4.7 GBs of data. Storage devices that hold 1, 000 GB of data or more are measured in terabytes. </a:t>
            </a:r>
          </a:p>
          <a:p>
            <a:pPr marL="0" indent="0">
              <a:buNone/>
            </a:pPr>
            <a:endParaRPr lang="en-US"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dirty="0" err="1"/>
              <a:t>TeraByte</a:t>
            </a:r>
            <a:endParaRPr lang="en-US" dirty="0"/>
          </a:p>
          <a:p>
            <a:pPr fontAlgn="base"/>
            <a:r>
              <a:rPr lang="en-US" dirty="0"/>
              <a:t>One terabyte is equal to 1, 000 GBs and precedes the petabyte(PB) unit of memory measurement. A terabyte is 10</a:t>
            </a:r>
            <a:r>
              <a:rPr lang="en-US" baseline="30000" dirty="0"/>
              <a:t>12</a:t>
            </a:r>
            <a:r>
              <a:rPr lang="en-US" dirty="0"/>
              <a:t> or 1, 000, 000, 000, 000 bytes and is abbreviated as “TB”. 1 TB is technically 1 trillion bytes, therefore, terabytes and </a:t>
            </a:r>
            <a:r>
              <a:rPr lang="en-US" dirty="0" err="1"/>
              <a:t>tebibytes</a:t>
            </a:r>
            <a:r>
              <a:rPr lang="en-US" dirty="0"/>
              <a:t> are used synonymously, which contains exactly 1, 099, 511, 627, 776 bytes (1, 024 GB) (2</a:t>
            </a:r>
            <a:r>
              <a:rPr lang="en-US" baseline="30000" dirty="0"/>
              <a:t>40</a:t>
            </a:r>
            <a:r>
              <a:rPr lang="en-US" dirty="0"/>
              <a:t>). </a:t>
            </a:r>
            <a:br>
              <a:rPr lang="en-US" dirty="0"/>
            </a:br>
            <a:r>
              <a:rPr lang="en-US" dirty="0"/>
              <a:t>Mostly the storage capacity of large storage devices is measured in </a:t>
            </a:r>
            <a:r>
              <a:rPr lang="en-US" dirty="0" err="1"/>
              <a:t>TeraBytes</a:t>
            </a:r>
            <a:r>
              <a:rPr lang="en-US" dirty="0"/>
              <a:t>. Around 2007, consumer hard drives reached a capacity of 1 </a:t>
            </a:r>
            <a:r>
              <a:rPr lang="en-US" dirty="0" err="1"/>
              <a:t>TeraByte</a:t>
            </a:r>
            <a:r>
              <a:rPr lang="en-US" dirty="0"/>
              <a:t>. Now, HDDs are measured in Terabytes e.g., a typical internal HDD may hold 2 Terabytes of data whereas some servers and high-end workstations that contain multiple hard drives may even have a total storage capacity of over 10 Terabytes. </a:t>
            </a:r>
          </a:p>
          <a:p>
            <a:endParaRPr lang="en-US" dirty="0"/>
          </a:p>
          <a:p>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1968</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Century Gothic</vt:lpstr>
      <vt:lpstr>urw-din</vt:lpstr>
      <vt:lpstr>Wingdings 3</vt:lpstr>
      <vt:lpstr>Ion</vt:lpstr>
      <vt:lpstr> TEAM B HESENOVA FIRUZE Babayev mehrali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Mehrali</cp:lastModifiedBy>
  <cp:revision>7</cp:revision>
  <dcterms:created xsi:type="dcterms:W3CDTF">2022-03-15T11:05:00Z</dcterms:created>
  <dcterms:modified xsi:type="dcterms:W3CDTF">2022-05-25T17:42:00Z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FB0BEF99DBD846F2B774557FB72E1A48</vt:lpwstr>
  </property>
  <property fmtid="{D5CDD505-2E9C-101B-9397-08002B2CF9AE}" pid="3" name="KSOProductBuildVer">
    <vt:lpwstr>1033-11.2.0.11074</vt:lpwstr>
  </property>
</Properties>
</file>