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575DF7D1-CE34-4FD9-B8C4-BCE1A4D8FF04}" type="datetimeFigureOut">
              <a:rPr lang="en-US" smtClean="0"/>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A947CB-89E6-46D6-ACC6-7D59272D740B}"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5DF7D1-CE34-4FD9-B8C4-BCE1A4D8FF04}" type="datetimeFigureOut">
              <a:rPr lang="en-US" smtClean="0"/>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A947CB-89E6-46D6-ACC6-7D59272D740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5DF7D1-CE34-4FD9-B8C4-BCE1A4D8FF04}" type="datetimeFigureOut">
              <a:rPr lang="en-US" smtClean="0"/>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A947CB-89E6-46D6-ACC6-7D59272D740B}"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5DF7D1-CE34-4FD9-B8C4-BCE1A4D8FF04}" type="datetimeFigureOut">
              <a:rPr lang="en-US" smtClean="0"/>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A947CB-89E6-46D6-ACC6-7D59272D740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5DF7D1-CE34-4FD9-B8C4-BCE1A4D8FF04}" type="datetimeFigureOut">
              <a:rPr lang="en-US" smtClean="0"/>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A947CB-89E6-46D6-ACC6-7D59272D740B}"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5DF7D1-CE34-4FD9-B8C4-BCE1A4D8FF04}" type="datetimeFigureOut">
              <a:rPr lang="en-US" smtClean="0"/>
              <a:t>5/25/2022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A947CB-89E6-46D6-ACC6-7D59272D740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5DF7D1-CE34-4FD9-B8C4-BCE1A4D8FF04}" type="datetimeFigureOut">
              <a:rPr lang="en-US" smtClean="0"/>
              <a:t>5/25/2022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A947CB-89E6-46D6-ACC6-7D59272D740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5DF7D1-CE34-4FD9-B8C4-BCE1A4D8FF04}" type="datetimeFigureOut">
              <a:rPr lang="en-US" smtClean="0"/>
              <a:t>5/25/2022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A947CB-89E6-46D6-ACC6-7D59272D740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5DF7D1-CE34-4FD9-B8C4-BCE1A4D8FF04}" type="datetimeFigureOut">
              <a:rPr lang="en-US" smtClean="0"/>
              <a:t>5/25/2022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A947CB-89E6-46D6-ACC6-7D59272D740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5DF7D1-CE34-4FD9-B8C4-BCE1A4D8FF04}" type="datetimeFigureOut">
              <a:rPr lang="en-US" smtClean="0"/>
              <a:t>5/25/2022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A947CB-89E6-46D6-ACC6-7D59272D740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5DF7D1-CE34-4FD9-B8C4-BCE1A4D8FF04}" type="datetimeFigureOut">
              <a:rPr lang="en-US" smtClean="0"/>
              <a:t>5/25/2022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A947CB-89E6-46D6-ACC6-7D59272D740B}"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75DF7D1-CE34-4FD9-B8C4-BCE1A4D8FF04}" type="datetimeFigureOut">
              <a:rPr lang="en-US" smtClean="0"/>
              <a:t>5/25/2022</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4A947CB-89E6-46D6-ACC6-7D59272D740B}"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43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800" kern="1200">
          <a:solidFill>
            <a:schemeClr val="tx1"/>
          </a:solidFill>
          <a:latin typeface="+mn-lt"/>
          <a:ea typeface="+mn-ea"/>
          <a:cs typeface="+mn-cs"/>
        </a:defRPr>
      </a:lvl2pPr>
      <a:lvl3pPr marL="44831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6pPr>
      <a:lvl7pPr marL="106045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7pPr>
      <a:lvl8pPr marL="1216025"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8pPr>
      <a:lvl9pPr marL="136271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accent2">
                    <a:lumMod val="75000"/>
                  </a:schemeClr>
                </a:solidFill>
              </a:rPr>
              <a:t>Bitwise operators</a:t>
            </a:r>
          </a:p>
        </p:txBody>
      </p:sp>
      <p:sp>
        <p:nvSpPr>
          <p:cNvPr id="3" name="Subtitle 2"/>
          <p:cNvSpPr>
            <a:spLocks noGrp="1"/>
          </p:cNvSpPr>
          <p:nvPr>
            <p:ph type="subTitle" idx="1"/>
          </p:nvPr>
        </p:nvSpPr>
        <p:spPr/>
        <p:txBody>
          <a:bodyPr>
            <a:normAutofit/>
          </a:bodyPr>
          <a:lstStyle/>
          <a:p>
            <a:r>
              <a:rPr lang="en-US" sz="2800" b="1" dirty="0" err="1">
                <a:solidFill>
                  <a:schemeClr val="accent2"/>
                </a:solidFill>
              </a:rPr>
              <a:t>Hasanova</a:t>
            </a:r>
            <a:r>
              <a:rPr lang="en-US" sz="2800" b="1" dirty="0">
                <a:solidFill>
                  <a:schemeClr val="accent2"/>
                </a:solidFill>
              </a:rPr>
              <a:t> </a:t>
            </a:r>
            <a:r>
              <a:rPr lang="en-US" sz="2800" b="1" dirty="0" err="1">
                <a:solidFill>
                  <a:schemeClr val="accent2"/>
                </a:solidFill>
              </a:rPr>
              <a:t>Firuza</a:t>
            </a:r>
            <a:endParaRPr lang="en-US" sz="2800" b="1" dirty="0">
              <a:solidFill>
                <a:schemeClr val="accent2"/>
              </a:solidFill>
            </a:endParaRPr>
          </a:p>
          <a:p>
            <a:r>
              <a:rPr lang="en-US" sz="2800" b="1" dirty="0" err="1">
                <a:solidFill>
                  <a:schemeClr val="accent2"/>
                </a:solidFill>
              </a:rPr>
              <a:t>Babeyev</a:t>
            </a:r>
            <a:r>
              <a:rPr lang="en-US" sz="2800" b="1">
                <a:solidFill>
                  <a:schemeClr val="accent2"/>
                </a:solidFill>
              </a:rPr>
              <a:t> Mehrali</a:t>
            </a:r>
            <a:endParaRPr lang="en-US" sz="2800" b="1" dirty="0">
              <a:solidFill>
                <a:schemeClr val="accent2"/>
              </a:solidFill>
            </a:endParaRPr>
          </a:p>
          <a:p>
            <a:r>
              <a:rPr lang="en-US" sz="2800" b="1" dirty="0">
                <a:solidFill>
                  <a:schemeClr val="accent2"/>
                </a:solidFill>
              </a:rPr>
              <a:t>1459i</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Content Placeholder 4"/>
          <p:cNvSpPr>
            <a:spLocks noGrp="1"/>
          </p:cNvSpPr>
          <p:nvPr>
            <p:ph idx="1"/>
          </p:nvPr>
        </p:nvSpPr>
        <p:spPr/>
        <p:txBody>
          <a:bodyPr>
            <a:normAutofit/>
          </a:bodyPr>
          <a:lstStyle/>
          <a:p>
            <a:r>
              <a:rPr lang="en-US" b="1" dirty="0"/>
              <a:t>Bitwise complement operator</a:t>
            </a:r>
          </a:p>
          <a:p>
            <a:r>
              <a:rPr lang="en-US" dirty="0"/>
              <a:t>The bitwise complement is also called as one’s complement operator since it always takes only one value or an operand. It is a unary operator.</a:t>
            </a:r>
          </a:p>
          <a:p>
            <a:r>
              <a:rPr lang="en-US" dirty="0"/>
              <a:t>When we perform complement on any bits, all the 1’s become 0’s and vice versa.</a:t>
            </a:r>
          </a:p>
          <a:p>
            <a:r>
              <a:rPr lang="en-US" dirty="0"/>
              <a:t>If we have an integer expression that contains 0000 1111 then after performing bitwise complement operation the value will become 1111 0000.</a:t>
            </a:r>
          </a:p>
          <a:p>
            <a:r>
              <a:rPr lang="en-US" dirty="0"/>
              <a:t>Bitwise complement operator is denoted by symbol tilde (~).</a:t>
            </a:r>
          </a:p>
          <a:p>
            <a:pPr marL="0" indent="0">
              <a:buNone/>
            </a:pPr>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descr="Bitwise Operators in C++ | Learn the Different Types of Bitwise Operator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365125"/>
            <a:ext cx="10868695" cy="603529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are Bitwise Operators?</a:t>
            </a:r>
            <a:endParaRPr lang="en-US" dirty="0"/>
          </a:p>
        </p:txBody>
      </p:sp>
      <p:sp>
        <p:nvSpPr>
          <p:cNvPr id="6" name="Content Placeholder 5"/>
          <p:cNvSpPr>
            <a:spLocks noGrp="1"/>
          </p:cNvSpPr>
          <p:nvPr>
            <p:ph idx="1"/>
          </p:nvPr>
        </p:nvSpPr>
        <p:spPr/>
        <p:txBody>
          <a:bodyPr/>
          <a:lstStyle/>
          <a:p>
            <a:r>
              <a:rPr lang="en-US" b="1" dirty="0"/>
              <a:t>Bitwise Operators</a:t>
            </a:r>
            <a:r>
              <a:rPr lang="en-US" dirty="0"/>
              <a:t> are used for manipulating data at the bit level, also called bit level programming. Bitwise operates on one or more bit patterns or binary numerals at the level of their individual bits. They are used in numerical computations to make the calculation process faster.</a:t>
            </a:r>
          </a:p>
          <a:p>
            <a:r>
              <a:rPr lang="en-US" dirty="0"/>
              <a:t>Following is the list of bitwise operators provided by ‘C’ programming language:</a:t>
            </a:r>
          </a:p>
          <a:p>
            <a:endParaRPr lang="en-US" dirty="0"/>
          </a:p>
        </p:txBody>
      </p:sp>
      <p:sp>
        <p:nvSpPr>
          <p:cNvPr id="5" name="Rectangle 1"/>
          <p:cNvSpPr>
            <a:spLocks noChangeArrowheads="1"/>
          </p:cNvSpPr>
          <p:nvPr/>
        </p:nvSpPr>
        <p:spPr bwMode="auto">
          <a:xfrm>
            <a:off x="0" y="50038"/>
            <a:ext cx="65" cy="3571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935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nvPr>
        </p:nvGraphicFramePr>
        <p:xfrm>
          <a:off x="2085303" y="2583974"/>
          <a:ext cx="8021394" cy="2834640"/>
        </p:xfrm>
        <a:graphic>
          <a:graphicData uri="http://schemas.openxmlformats.org/drawingml/2006/table">
            <a:tbl>
              <a:tblPr/>
              <a:tblGrid>
                <a:gridCol w="4010697">
                  <a:extLst>
                    <a:ext uri="{9D8B030D-6E8A-4147-A177-3AD203B41FA5}">
                      <a16:colId xmlns:a16="http://schemas.microsoft.com/office/drawing/2014/main" val="20000"/>
                    </a:ext>
                  </a:extLst>
                </a:gridCol>
                <a:gridCol w="4010697">
                  <a:extLst>
                    <a:ext uri="{9D8B030D-6E8A-4147-A177-3AD203B41FA5}">
                      <a16:colId xmlns:a16="http://schemas.microsoft.com/office/drawing/2014/main" val="20001"/>
                    </a:ext>
                  </a:extLst>
                </a:gridCol>
              </a:tblGrid>
              <a:tr h="0">
                <a:tc>
                  <a:txBody>
                    <a:bodyPr/>
                    <a:lstStyle/>
                    <a:p>
                      <a:r>
                        <a:rPr lang="en-US" b="1">
                          <a:effectLst/>
                        </a:rPr>
                        <a:t>Operator</a:t>
                      </a:r>
                      <a:endParaRPr lang="en-US">
                        <a:effectLst/>
                      </a:endParaRP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b="1">
                          <a:effectLst/>
                        </a:rPr>
                        <a:t>Meaning</a:t>
                      </a:r>
                      <a:endParaRPr lang="en-US">
                        <a:effectLst/>
                      </a:endParaRP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10000"/>
                  </a:ext>
                </a:extLst>
              </a:tr>
              <a:tr h="0">
                <a:tc>
                  <a:txBody>
                    <a:bodyPr/>
                    <a:lstStyle/>
                    <a:p>
                      <a:r>
                        <a:rPr lang="en-US" b="1">
                          <a:effectLst/>
                        </a:rPr>
                        <a:t>&amp;</a:t>
                      </a:r>
                      <a:endParaRPr lang="en-US">
                        <a:effectLst/>
                      </a:endParaRP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a:effectLst/>
                        </a:rPr>
                        <a:t>Bitwise AND operator</a:t>
                      </a: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r>
                        <a:rPr lang="en-US" b="1">
                          <a:effectLst/>
                        </a:rPr>
                        <a:t>|</a:t>
                      </a:r>
                      <a:endParaRPr lang="en-US">
                        <a:effectLst/>
                      </a:endParaRP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a:effectLst/>
                        </a:rPr>
                        <a:t>Bitwise OR operator</a:t>
                      </a: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10002"/>
                  </a:ext>
                </a:extLst>
              </a:tr>
              <a:tr h="0">
                <a:tc>
                  <a:txBody>
                    <a:bodyPr/>
                    <a:lstStyle/>
                    <a:p>
                      <a:r>
                        <a:rPr lang="en-US" b="1">
                          <a:effectLst/>
                        </a:rPr>
                        <a:t>^</a:t>
                      </a:r>
                      <a:endParaRPr lang="en-US">
                        <a:effectLst/>
                      </a:endParaRP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a:effectLst/>
                        </a:rPr>
                        <a:t>Bitwise exclusive OR operator</a:t>
                      </a: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0">
                <a:tc>
                  <a:txBody>
                    <a:bodyPr/>
                    <a:lstStyle/>
                    <a:p>
                      <a:r>
                        <a:rPr lang="en-US" b="1">
                          <a:effectLst/>
                        </a:rPr>
                        <a:t>~</a:t>
                      </a:r>
                      <a:endParaRPr lang="en-US">
                        <a:effectLst/>
                      </a:endParaRP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a:effectLst/>
                        </a:rPr>
                        <a:t>Binary One’s Complement Operator is a unary operator</a:t>
                      </a: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10004"/>
                  </a:ext>
                </a:extLst>
              </a:tr>
              <a:tr h="0">
                <a:tc>
                  <a:txBody>
                    <a:bodyPr/>
                    <a:lstStyle/>
                    <a:p>
                      <a:r>
                        <a:rPr lang="en-US" b="1">
                          <a:effectLst/>
                        </a:rPr>
                        <a:t>&lt;&lt;</a:t>
                      </a:r>
                      <a:endParaRPr lang="en-US">
                        <a:effectLst/>
                      </a:endParaRP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a:effectLst/>
                        </a:rPr>
                        <a:t>Left shift operator</a:t>
                      </a: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0">
                <a:tc>
                  <a:txBody>
                    <a:bodyPr/>
                    <a:lstStyle/>
                    <a:p>
                      <a:r>
                        <a:rPr lang="en-US" b="1">
                          <a:effectLst/>
                        </a:rPr>
                        <a:t>&gt;&gt;</a:t>
                      </a:r>
                      <a:endParaRPr lang="en-US">
                        <a:effectLst/>
                      </a:endParaRPr>
                    </a:p>
                  </a:txBody>
                  <a:tcPr anchor="ctr">
                    <a:lnL>
                      <a:noFill/>
                    </a:lnL>
                    <a:lnR>
                      <a:noFill/>
                    </a:lnR>
                    <a:lnT w="9525" cap="flat" cmpd="sng" algn="ctr">
                      <a:solidFill>
                        <a:srgbClr val="EEEEEE"/>
                      </a:solidFill>
                      <a:prstDash val="solid"/>
                      <a:round/>
                      <a:headEnd type="none" w="med" len="med"/>
                      <a:tailEnd type="none" w="med" len="med"/>
                    </a:lnT>
                    <a:lnB>
                      <a:noFill/>
                    </a:lnB>
                    <a:solidFill>
                      <a:srgbClr val="F9F9F9"/>
                    </a:solidFill>
                  </a:tcPr>
                </a:tc>
                <a:tc>
                  <a:txBody>
                    <a:bodyPr/>
                    <a:lstStyle/>
                    <a:p>
                      <a:r>
                        <a:rPr lang="en-US" dirty="0">
                          <a:effectLst/>
                        </a:rPr>
                        <a:t>Right shift operator</a:t>
                      </a:r>
                    </a:p>
                  </a:txBody>
                  <a:tcPr anchor="ctr">
                    <a:lnL>
                      <a:noFill/>
                    </a:lnL>
                    <a:lnR>
                      <a:noFill/>
                    </a:lnR>
                    <a:lnT w="9525" cap="flat" cmpd="sng" algn="ctr">
                      <a:solidFill>
                        <a:srgbClr val="EEEEEE"/>
                      </a:solidFill>
                      <a:prstDash val="solid"/>
                      <a:round/>
                      <a:headEnd type="none" w="med" len="med"/>
                      <a:tailEnd type="none" w="med" len="med"/>
                    </a:lnT>
                    <a:lnB>
                      <a:noFill/>
                    </a:lnB>
                    <a:solidFill>
                      <a:srgbClr val="F9F9F9"/>
                    </a:solidFill>
                  </a:tcPr>
                </a:tc>
                <a:extLst>
                  <a:ext uri="{0D108BD9-81ED-4DB2-BD59-A6C34878D82A}">
                    <a16:rowId xmlns:a16="http://schemas.microsoft.com/office/drawing/2014/main" val="1000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955" y="940158"/>
            <a:ext cx="10515600" cy="2485622"/>
          </a:xfrm>
        </p:spPr>
        <p:txBody>
          <a:bodyPr>
            <a:noAutofit/>
          </a:bodyPr>
          <a:lstStyle/>
          <a:p>
            <a:pPr lvl="0" eaLnBrk="0" fontAlgn="base" hangingPunct="0">
              <a:lnSpc>
                <a:spcPct val="100000"/>
              </a:lnSpc>
              <a:spcAft>
                <a:spcPct val="0"/>
              </a:spcAft>
            </a:pPr>
            <a:br>
              <a:rPr lang="en-US" altLang="en-US" sz="2000" dirty="0">
                <a:solidFill>
                  <a:srgbClr val="222222"/>
                </a:solidFill>
                <a:latin typeface="Source Sans Pro"/>
              </a:rPr>
            </a:br>
            <a:br>
              <a:rPr lang="en-US" altLang="en-US" sz="2000" dirty="0">
                <a:solidFill>
                  <a:srgbClr val="222222"/>
                </a:solidFill>
                <a:latin typeface="Source Sans Pro"/>
              </a:rPr>
            </a:br>
            <a:r>
              <a:rPr kumimoji="0" lang="en-US" altLang="en-US" sz="2000" b="0" i="0" u="none" strike="noStrike" cap="none" normalizeH="0" baseline="0" dirty="0">
                <a:ln>
                  <a:noFill/>
                </a:ln>
                <a:solidFill>
                  <a:srgbClr val="222222"/>
                </a:solidFill>
                <a:effectLst/>
                <a:latin typeface="Source Sans Pro"/>
              </a:rPr>
              <a:t>Bitwise operators cannot be directly applied to primitive data types such as float, double, etc. Always remember one thing that bitwise operators are mostly used with the integer data type because of its compatibility.</a:t>
            </a:r>
            <a:br>
              <a:rPr kumimoji="0" lang="en-US" altLang="en-US" sz="2000" b="0" i="0" u="none" strike="noStrike" cap="none" normalizeH="0" baseline="0" dirty="0">
                <a:ln>
                  <a:noFill/>
                </a:ln>
                <a:solidFill>
                  <a:schemeClr val="tx1"/>
                </a:solidFill>
                <a:effectLst/>
              </a:rPr>
            </a:br>
            <a:r>
              <a:rPr kumimoji="0" lang="en-US" altLang="en-US" sz="2000" b="0" i="0" u="none" strike="noStrike" cap="none" normalizeH="0" baseline="0" dirty="0">
                <a:ln>
                  <a:noFill/>
                </a:ln>
                <a:solidFill>
                  <a:srgbClr val="222222"/>
                </a:solidFill>
                <a:effectLst/>
                <a:latin typeface="Source Sans Pro"/>
              </a:rPr>
              <a:t>The bitwise logical operators work on the data bit by bit, starting from the least significant bit, i.e. LSB bit which is the rightmost bit, working towards the MSB (Most Significant Bit) which is the leftmost bit.</a:t>
            </a:r>
            <a:br>
              <a:rPr kumimoji="0" lang="en-US" altLang="en-US" sz="2000" b="0" i="0" u="none" strike="noStrike" cap="none" normalizeH="0" baseline="0" dirty="0">
                <a:ln>
                  <a:noFill/>
                </a:ln>
                <a:solidFill>
                  <a:schemeClr val="tx1"/>
                </a:solidFill>
                <a:effectLst/>
              </a:rPr>
            </a:br>
            <a:r>
              <a:rPr kumimoji="0" lang="en-US" altLang="en-US" sz="2000" b="0" i="0" u="none" strike="noStrike" cap="none" normalizeH="0" baseline="0" dirty="0">
                <a:ln>
                  <a:noFill/>
                </a:ln>
                <a:solidFill>
                  <a:srgbClr val="222222"/>
                </a:solidFill>
                <a:effectLst/>
                <a:latin typeface="Source Sans Pro"/>
              </a:rPr>
              <a:t>The result of the computation of bitwise logical operators is shown in the table given below.</a:t>
            </a:r>
            <a:br>
              <a:rPr kumimoji="0" lang="en-US" altLang="en-US" sz="2000" b="0" i="0" u="none" strike="noStrike" cap="none" normalizeH="0" baseline="0" dirty="0">
                <a:ln>
                  <a:noFill/>
                </a:ln>
                <a:solidFill>
                  <a:schemeClr val="tx1"/>
                </a:solidFill>
                <a:effectLst/>
                <a:latin typeface="Arial" panose="020B0604020202020204" pitchFamily="34" charset="0"/>
              </a:rPr>
            </a:br>
            <a:endParaRPr lang="en-US" sz="2000" dirty="0"/>
          </a:p>
        </p:txBody>
      </p:sp>
      <p:graphicFrame>
        <p:nvGraphicFramePr>
          <p:cNvPr id="7" name="Content Placeholder 6"/>
          <p:cNvGraphicFramePr>
            <a:graphicFrameLocks noGrp="1"/>
          </p:cNvGraphicFramePr>
          <p:nvPr>
            <p:ph idx="1"/>
          </p:nvPr>
        </p:nvGraphicFramePr>
        <p:xfrm>
          <a:off x="2794713" y="3580326"/>
          <a:ext cx="6323530" cy="2730320"/>
        </p:xfrm>
        <a:graphic>
          <a:graphicData uri="http://schemas.openxmlformats.org/drawingml/2006/table">
            <a:tbl>
              <a:tblPr/>
              <a:tblGrid>
                <a:gridCol w="1264706">
                  <a:extLst>
                    <a:ext uri="{9D8B030D-6E8A-4147-A177-3AD203B41FA5}">
                      <a16:colId xmlns:a16="http://schemas.microsoft.com/office/drawing/2014/main" val="20000"/>
                    </a:ext>
                  </a:extLst>
                </a:gridCol>
                <a:gridCol w="1264706">
                  <a:extLst>
                    <a:ext uri="{9D8B030D-6E8A-4147-A177-3AD203B41FA5}">
                      <a16:colId xmlns:a16="http://schemas.microsoft.com/office/drawing/2014/main" val="20001"/>
                    </a:ext>
                  </a:extLst>
                </a:gridCol>
                <a:gridCol w="1264706">
                  <a:extLst>
                    <a:ext uri="{9D8B030D-6E8A-4147-A177-3AD203B41FA5}">
                      <a16:colId xmlns:a16="http://schemas.microsoft.com/office/drawing/2014/main" val="20002"/>
                    </a:ext>
                  </a:extLst>
                </a:gridCol>
                <a:gridCol w="1264706">
                  <a:extLst>
                    <a:ext uri="{9D8B030D-6E8A-4147-A177-3AD203B41FA5}">
                      <a16:colId xmlns:a16="http://schemas.microsoft.com/office/drawing/2014/main" val="20003"/>
                    </a:ext>
                  </a:extLst>
                </a:gridCol>
                <a:gridCol w="1264706">
                  <a:extLst>
                    <a:ext uri="{9D8B030D-6E8A-4147-A177-3AD203B41FA5}">
                      <a16:colId xmlns:a16="http://schemas.microsoft.com/office/drawing/2014/main" val="20004"/>
                    </a:ext>
                  </a:extLst>
                </a:gridCol>
              </a:tblGrid>
              <a:tr h="546064">
                <a:tc>
                  <a:txBody>
                    <a:bodyPr/>
                    <a:lstStyle/>
                    <a:p>
                      <a:r>
                        <a:rPr lang="en-US" b="1" dirty="0">
                          <a:effectLst/>
                        </a:rPr>
                        <a:t>x</a:t>
                      </a:r>
                      <a:endParaRPr lang="en-US" dirty="0">
                        <a:effectLst/>
                      </a:endParaRP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b="1">
                          <a:effectLst/>
                        </a:rPr>
                        <a:t>y</a:t>
                      </a:r>
                      <a:endParaRPr lang="en-US">
                        <a:effectLst/>
                      </a:endParaRP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b="1" dirty="0">
                          <a:effectLst/>
                        </a:rPr>
                        <a:t>x &amp; y</a:t>
                      </a:r>
                      <a:endParaRPr lang="en-US" dirty="0">
                        <a:effectLst/>
                      </a:endParaRP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b="1">
                          <a:effectLst/>
                        </a:rPr>
                        <a:t>x | y</a:t>
                      </a:r>
                      <a:endParaRPr lang="en-US">
                        <a:effectLst/>
                      </a:endParaRP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b="1">
                          <a:effectLst/>
                        </a:rPr>
                        <a:t>x ^ y</a:t>
                      </a:r>
                      <a:endParaRPr lang="en-US">
                        <a:effectLst/>
                      </a:endParaRP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10000"/>
                  </a:ext>
                </a:extLst>
              </a:tr>
              <a:tr h="546064">
                <a:tc>
                  <a:txBody>
                    <a:bodyPr/>
                    <a:lstStyle/>
                    <a:p>
                      <a:r>
                        <a:rPr lang="en-US" b="1">
                          <a:effectLst/>
                        </a:rPr>
                        <a:t>0</a:t>
                      </a:r>
                      <a:endParaRPr lang="en-US">
                        <a:effectLst/>
                      </a:endParaRP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a:effectLst/>
                        </a:rPr>
                        <a:t>0</a:t>
                      </a: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a:effectLst/>
                        </a:rPr>
                        <a:t>0</a:t>
                      </a: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a:effectLst/>
                        </a:rPr>
                        <a:t>0</a:t>
                      </a: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a:effectLst/>
                        </a:rPr>
                        <a:t>0</a:t>
                      </a: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46064">
                <a:tc>
                  <a:txBody>
                    <a:bodyPr/>
                    <a:lstStyle/>
                    <a:p>
                      <a:r>
                        <a:rPr lang="en-US" b="1">
                          <a:effectLst/>
                        </a:rPr>
                        <a:t>0</a:t>
                      </a:r>
                      <a:endParaRPr lang="en-US">
                        <a:effectLst/>
                      </a:endParaRP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a:effectLst/>
                        </a:rPr>
                        <a:t>1</a:t>
                      </a: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a:effectLst/>
                        </a:rPr>
                        <a:t>0</a:t>
                      </a: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a:effectLst/>
                        </a:rPr>
                        <a:t>1</a:t>
                      </a: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a:effectLst/>
                        </a:rPr>
                        <a:t>1</a:t>
                      </a: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10002"/>
                  </a:ext>
                </a:extLst>
              </a:tr>
              <a:tr h="546064">
                <a:tc>
                  <a:txBody>
                    <a:bodyPr/>
                    <a:lstStyle/>
                    <a:p>
                      <a:r>
                        <a:rPr lang="en-US" b="1">
                          <a:effectLst/>
                        </a:rPr>
                        <a:t>1</a:t>
                      </a:r>
                      <a:endParaRPr lang="en-US">
                        <a:effectLst/>
                      </a:endParaRP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a:effectLst/>
                        </a:rPr>
                        <a:t>0</a:t>
                      </a: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a:effectLst/>
                        </a:rPr>
                        <a:t>0</a:t>
                      </a: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a:effectLst/>
                        </a:rPr>
                        <a:t>1</a:t>
                      </a: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a:effectLst/>
                        </a:rPr>
                        <a:t>1</a:t>
                      </a: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546064">
                <a:tc>
                  <a:txBody>
                    <a:bodyPr/>
                    <a:lstStyle/>
                    <a:p>
                      <a:r>
                        <a:rPr lang="en-US" b="1">
                          <a:effectLst/>
                        </a:rPr>
                        <a:t>1</a:t>
                      </a:r>
                      <a:endParaRPr lang="en-US">
                        <a:effectLst/>
                      </a:endParaRPr>
                    </a:p>
                  </a:txBody>
                  <a:tcPr anchor="ctr">
                    <a:lnL>
                      <a:noFill/>
                    </a:lnL>
                    <a:lnR>
                      <a:noFill/>
                    </a:lnR>
                    <a:lnT w="9525" cap="flat" cmpd="sng" algn="ctr">
                      <a:solidFill>
                        <a:srgbClr val="EEEEEE"/>
                      </a:solidFill>
                      <a:prstDash val="solid"/>
                      <a:round/>
                      <a:headEnd type="none" w="med" len="med"/>
                      <a:tailEnd type="none" w="med" len="med"/>
                    </a:lnT>
                    <a:lnB>
                      <a:noFill/>
                    </a:lnB>
                    <a:solidFill>
                      <a:srgbClr val="F9F9F9"/>
                    </a:solidFill>
                  </a:tcPr>
                </a:tc>
                <a:tc>
                  <a:txBody>
                    <a:bodyPr/>
                    <a:lstStyle/>
                    <a:p>
                      <a:r>
                        <a:rPr lang="en-US">
                          <a:effectLst/>
                        </a:rPr>
                        <a:t>1</a:t>
                      </a:r>
                    </a:p>
                  </a:txBody>
                  <a:tcPr anchor="ctr">
                    <a:lnL>
                      <a:noFill/>
                    </a:lnL>
                    <a:lnR>
                      <a:noFill/>
                    </a:lnR>
                    <a:lnT w="9525" cap="flat" cmpd="sng" algn="ctr">
                      <a:solidFill>
                        <a:srgbClr val="EEEEEE"/>
                      </a:solidFill>
                      <a:prstDash val="solid"/>
                      <a:round/>
                      <a:headEnd type="none" w="med" len="med"/>
                      <a:tailEnd type="none" w="med" len="med"/>
                    </a:lnT>
                    <a:lnB>
                      <a:noFill/>
                    </a:lnB>
                    <a:solidFill>
                      <a:srgbClr val="F9F9F9"/>
                    </a:solidFill>
                  </a:tcPr>
                </a:tc>
                <a:tc>
                  <a:txBody>
                    <a:bodyPr/>
                    <a:lstStyle/>
                    <a:p>
                      <a:r>
                        <a:rPr lang="en-US" dirty="0">
                          <a:effectLst/>
                        </a:rPr>
                        <a:t>1</a:t>
                      </a:r>
                    </a:p>
                  </a:txBody>
                  <a:tcPr anchor="ctr">
                    <a:lnL>
                      <a:noFill/>
                    </a:lnL>
                    <a:lnR>
                      <a:noFill/>
                    </a:lnR>
                    <a:lnT w="9525" cap="flat" cmpd="sng" algn="ctr">
                      <a:solidFill>
                        <a:srgbClr val="EEEEEE"/>
                      </a:solidFill>
                      <a:prstDash val="solid"/>
                      <a:round/>
                      <a:headEnd type="none" w="med" len="med"/>
                      <a:tailEnd type="none" w="med" len="med"/>
                    </a:lnT>
                    <a:lnB>
                      <a:noFill/>
                    </a:lnB>
                    <a:solidFill>
                      <a:srgbClr val="F9F9F9"/>
                    </a:solidFill>
                  </a:tcPr>
                </a:tc>
                <a:tc>
                  <a:txBody>
                    <a:bodyPr/>
                    <a:lstStyle/>
                    <a:p>
                      <a:r>
                        <a:rPr lang="en-US">
                          <a:effectLst/>
                        </a:rPr>
                        <a:t>1</a:t>
                      </a:r>
                    </a:p>
                  </a:txBody>
                  <a:tcPr anchor="ctr">
                    <a:lnL>
                      <a:noFill/>
                    </a:lnL>
                    <a:lnR>
                      <a:noFill/>
                    </a:lnR>
                    <a:lnT w="9525" cap="flat" cmpd="sng" algn="ctr">
                      <a:solidFill>
                        <a:srgbClr val="EEEEEE"/>
                      </a:solidFill>
                      <a:prstDash val="solid"/>
                      <a:round/>
                      <a:headEnd type="none" w="med" len="med"/>
                      <a:tailEnd type="none" w="med" len="med"/>
                    </a:lnT>
                    <a:lnB>
                      <a:noFill/>
                    </a:lnB>
                    <a:solidFill>
                      <a:srgbClr val="F9F9F9"/>
                    </a:solidFill>
                  </a:tcPr>
                </a:tc>
                <a:tc>
                  <a:txBody>
                    <a:bodyPr/>
                    <a:lstStyle/>
                    <a:p>
                      <a:r>
                        <a:rPr lang="en-US" dirty="0">
                          <a:effectLst/>
                        </a:rPr>
                        <a:t>0</a:t>
                      </a:r>
                    </a:p>
                  </a:txBody>
                  <a:tcPr anchor="ctr">
                    <a:lnL>
                      <a:noFill/>
                    </a:lnL>
                    <a:lnR>
                      <a:noFill/>
                    </a:lnR>
                    <a:lnT w="9525" cap="flat" cmpd="sng" algn="ctr">
                      <a:solidFill>
                        <a:srgbClr val="EEEEEE"/>
                      </a:solidFill>
                      <a:prstDash val="solid"/>
                      <a:round/>
                      <a:headEnd type="none" w="med" len="med"/>
                      <a:tailEnd type="none" w="med" len="med"/>
                    </a:lnT>
                    <a:lnB>
                      <a:noFill/>
                    </a:lnB>
                    <a:solidFill>
                      <a:srgbClr val="F9F9F9"/>
                    </a:solidFill>
                  </a:tcPr>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1"/>
          <p:cNvSpPr>
            <a:spLocks noGrp="1" noChangeArrowheads="1"/>
          </p:cNvSpPr>
          <p:nvPr>
            <p:ph idx="1"/>
          </p:nvPr>
        </p:nvSpPr>
        <p:spPr bwMode="auto">
          <a:xfrm>
            <a:off x="838199" y="2697927"/>
            <a:ext cx="9915659" cy="312711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7935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1" i="0" u="none" strike="noStrike" cap="none" normalizeH="0" baseline="0" dirty="0">
                <a:ln>
                  <a:noFill/>
                </a:ln>
                <a:solidFill>
                  <a:srgbClr val="222222"/>
                </a:solidFill>
                <a:effectLst/>
                <a:latin typeface="Source Sans Pro"/>
              </a:rPr>
              <a:t>Bitwise AND</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dirty="0">
                <a:ln>
                  <a:noFill/>
                </a:ln>
                <a:solidFill>
                  <a:srgbClr val="222222"/>
                </a:solidFill>
                <a:effectLst/>
                <a:latin typeface="Source Sans Pro"/>
              </a:rPr>
              <a:t>This is one of the most commonly used logical bitwise operators. It is represented by a single ampersand sign (&amp;). Two integer expressions are written on each side of the (&amp;) operator.</a:t>
            </a:r>
            <a:br>
              <a:rPr kumimoji="0" lang="en-US" altLang="en-US" sz="1800" b="0" i="0" u="none" strike="noStrike" cap="none" normalizeH="0" baseline="0" dirty="0">
                <a:ln>
                  <a:noFill/>
                </a:ln>
                <a:solidFill>
                  <a:srgbClr val="222222"/>
                </a:solidFill>
                <a:effectLst/>
                <a:latin typeface="Source Sans Pro"/>
              </a:rPr>
            </a:br>
            <a:r>
              <a:rPr kumimoji="0" lang="en-US" altLang="en-US" sz="1800" b="0" i="0" u="none" strike="noStrike" cap="none" normalizeH="0" baseline="0" dirty="0">
                <a:ln>
                  <a:noFill/>
                </a:ln>
                <a:solidFill>
                  <a:srgbClr val="222222"/>
                </a:solidFill>
                <a:effectLst/>
                <a:latin typeface="Source Sans Pro"/>
              </a:rPr>
              <a:t>The result of the bitwise AND operation is 1 if both the bits have the value as 1; otherwise, the result is always 0.</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dirty="0">
                <a:ln>
                  <a:noFill/>
                </a:ln>
                <a:solidFill>
                  <a:srgbClr val="222222"/>
                </a:solidFill>
                <a:effectLst/>
                <a:latin typeface="Source Sans Pro"/>
              </a:rPr>
              <a:t>Let us consider that we have 2 variables op1 and op2 with values as follows:</a:t>
            </a:r>
            <a:endParaRPr kumimoji="0" lang="en-US" altLang="en-US" sz="1800" b="0" i="0" u="none" strike="noStrike" cap="none" normalizeH="0" baseline="0" dirty="0">
              <a:ln>
                <a:noFill/>
              </a:ln>
              <a:solidFill>
                <a:srgbClr val="222222"/>
              </a:solidFill>
              <a:effectLst/>
              <a:latin typeface="Courier 10 Pitch"/>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dirty="0">
                <a:ln>
                  <a:noFill/>
                </a:ln>
                <a:solidFill>
                  <a:srgbClr val="222222"/>
                </a:solidFill>
                <a:effectLst/>
                <a:latin typeface="Courier 10 Pitch"/>
              </a:rPr>
              <a:t>Op1 = 0000 1101 Op2 = 0001 1001</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dirty="0">
                <a:ln>
                  <a:noFill/>
                </a:ln>
                <a:solidFill>
                  <a:srgbClr val="222222"/>
                </a:solidFill>
                <a:effectLst/>
                <a:latin typeface="Source Sans Pro"/>
              </a:rPr>
              <a:t>The result of the AND operation on variables op1 and op2 will be</a:t>
            </a:r>
            <a:endParaRPr kumimoji="0" lang="en-US" altLang="en-US" sz="1800" b="0" i="0" u="none" strike="noStrike" cap="none" normalizeH="0" baseline="0" dirty="0">
              <a:ln>
                <a:noFill/>
              </a:ln>
              <a:solidFill>
                <a:srgbClr val="222222"/>
              </a:solidFill>
              <a:effectLst/>
              <a:latin typeface="Courier 10 Pitch"/>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dirty="0">
                <a:ln>
                  <a:noFill/>
                </a:ln>
                <a:solidFill>
                  <a:srgbClr val="222222"/>
                </a:solidFill>
                <a:effectLst/>
                <a:latin typeface="Courier 10 Pitch"/>
              </a:rPr>
              <a:t>Result = 0000 1001</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dirty="0">
                <a:ln>
                  <a:noFill/>
                </a:ln>
                <a:solidFill>
                  <a:srgbClr val="222222"/>
                </a:solidFill>
                <a:effectLst/>
                <a:latin typeface="Source Sans Pro"/>
              </a:rPr>
              <a:t>As we can see, two variables are compared bit by bit. Whenever the value of a bit in both the variables is 1, then the result will be 1 or else 0</a:t>
            </a:r>
            <a:r>
              <a:rPr kumimoji="0" lang="en-US" altLang="en-US" sz="1300" b="0" i="0" u="none" strike="noStrike" cap="none" normalizeH="0" baseline="0" dirty="0">
                <a:ln>
                  <a:noFill/>
                </a:ln>
                <a:solidFill>
                  <a:srgbClr val="222222"/>
                </a:solidFill>
                <a:effectLst/>
                <a:latin typeface="Source Sans Pro"/>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1"/>
          <p:cNvSpPr>
            <a:spLocks noGrp="1" noChangeArrowheads="1"/>
          </p:cNvSpPr>
          <p:nvPr>
            <p:ph idx="1"/>
          </p:nvPr>
        </p:nvSpPr>
        <p:spPr bwMode="auto">
          <a:xfrm>
            <a:off x="1275008" y="2265484"/>
            <a:ext cx="10078792" cy="4081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7935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1" i="0" u="none" strike="noStrike" cap="none" normalizeH="0" baseline="0" dirty="0">
                <a:ln>
                  <a:noFill/>
                </a:ln>
                <a:solidFill>
                  <a:srgbClr val="222222"/>
                </a:solidFill>
                <a:effectLst/>
                <a:latin typeface="Source Sans Pro"/>
              </a:rPr>
              <a:t>Bitwise OR</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solidFill>
                  <a:srgbClr val="222222"/>
                </a:solidFill>
                <a:effectLst/>
                <a:latin typeface="Source Sans Pro"/>
              </a:rPr>
              <a:t>It is represented by a single vertical bar sign (|). Two integer expressions are written on each side of the (|) operator.</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solidFill>
                  <a:srgbClr val="222222"/>
                </a:solidFill>
                <a:effectLst/>
                <a:latin typeface="Source Sans Pro"/>
              </a:rPr>
              <a:t>The result of the bitwise OR operation is 1 if at least one of the expression has the value as 1; otherwise, the result is always 0.</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solidFill>
                  <a:srgbClr val="222222"/>
                </a:solidFill>
                <a:effectLst/>
                <a:latin typeface="Source Sans Pro"/>
              </a:rPr>
              <a:t>Let us consider that we have 2 variables op1 and op2 with values as follows:</a:t>
            </a:r>
            <a:endParaRPr kumimoji="0" lang="en-US" altLang="en-US" sz="2000" b="0" i="0" u="none" strike="noStrike" cap="none" normalizeH="0" baseline="0" dirty="0">
              <a:ln>
                <a:noFill/>
              </a:ln>
              <a:solidFill>
                <a:srgbClr val="222222"/>
              </a:solidFill>
              <a:effectLst/>
              <a:latin typeface="Courier 10 Pitch"/>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solidFill>
                  <a:srgbClr val="222222"/>
                </a:solidFill>
                <a:effectLst/>
                <a:latin typeface="Courier 10 Pitch"/>
              </a:rPr>
              <a:t>Op1 = 0000 1101 Op2 = 0001 1001</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solidFill>
                  <a:srgbClr val="222222"/>
                </a:solidFill>
                <a:effectLst/>
                <a:latin typeface="Source Sans Pro"/>
              </a:rPr>
              <a:t>The result of the OR operation on variables op1 and op2 will be</a:t>
            </a:r>
            <a:endParaRPr kumimoji="0" lang="en-US" altLang="en-US" sz="2000" b="0" i="0" u="none" strike="noStrike" cap="none" normalizeH="0" baseline="0" dirty="0">
              <a:ln>
                <a:noFill/>
              </a:ln>
              <a:solidFill>
                <a:srgbClr val="222222"/>
              </a:solidFill>
              <a:effectLst/>
              <a:latin typeface="Courier 10 Pitch"/>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solidFill>
                  <a:srgbClr val="222222"/>
                </a:solidFill>
                <a:effectLst/>
                <a:latin typeface="Courier 10 Pitch"/>
              </a:rPr>
              <a:t>Result = 0001 1101</a:t>
            </a:r>
            <a:r>
              <a:rPr kumimoji="0" lang="en-US" altLang="en-US" sz="2000" b="0" i="0" u="none" strike="noStrike" cap="none" normalizeH="0" baseline="0" dirty="0">
                <a:ln>
                  <a:noFill/>
                </a:ln>
                <a:solidFill>
                  <a:schemeClr val="tx1"/>
                </a:solidFill>
                <a:effectLst/>
              </a:rPr>
              <a:t> </a:t>
            </a:r>
          </a:p>
          <a:p>
            <a:pPr marL="0" lvl="0" indent="0">
              <a:lnSpc>
                <a:spcPct val="100000"/>
              </a:lnSpc>
              <a:buNone/>
            </a:pPr>
            <a:r>
              <a:rPr lang="en-US" sz="2000" dirty="0"/>
              <a:t>As we can see, two variables are compared bit by bit. Whenever the value of a bit in one of the variables is 1, then the result will be 1 or else 0.</a:t>
            </a:r>
            <a:endParaRPr lang="en-US" altLang="en-US" sz="2000" dirty="0"/>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a:ln>
                <a:noFill/>
              </a:ln>
              <a:solidFill>
                <a:schemeClr val="tx1"/>
              </a:solidFill>
              <a:effectLst/>
            </a:endParaRPr>
          </a:p>
        </p:txBody>
      </p:sp>
    </p:spTree>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1"/>
          <p:cNvSpPr>
            <a:spLocks noGrp="1" noChangeArrowheads="1"/>
          </p:cNvSpPr>
          <p:nvPr>
            <p:ph idx="1"/>
          </p:nvPr>
        </p:nvSpPr>
        <p:spPr bwMode="auto">
          <a:xfrm>
            <a:off x="838200" y="2268460"/>
            <a:ext cx="10399643" cy="346566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7935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1" i="0" u="none" strike="noStrike" cap="none" normalizeH="0" baseline="0" dirty="0">
                <a:ln>
                  <a:noFill/>
                </a:ln>
                <a:solidFill>
                  <a:srgbClr val="222222"/>
                </a:solidFill>
                <a:effectLst/>
                <a:latin typeface="Source Sans Pro"/>
              </a:rPr>
              <a:t>Bitwise Exclusive OR</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solidFill>
                  <a:srgbClr val="222222"/>
                </a:solidFill>
                <a:effectLst/>
                <a:latin typeface="Source Sans Pro"/>
              </a:rPr>
              <a:t>It is represented by a symbol (^). Two integer expressions are written on each side of the (^) operator.</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solidFill>
                  <a:srgbClr val="222222"/>
                </a:solidFill>
                <a:effectLst/>
                <a:latin typeface="Source Sans Pro"/>
              </a:rPr>
              <a:t>The result of the bitwise Exclusive-OR operation is 1 if only one of the expression has the value as 1; otherwise, the result is always 0.</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solidFill>
                  <a:srgbClr val="222222"/>
                </a:solidFill>
                <a:effectLst/>
                <a:latin typeface="Source Sans Pro"/>
              </a:rPr>
              <a:t>Let us consider that we have 2 variables op1 and op2 with values as follows:</a:t>
            </a:r>
            <a:endParaRPr kumimoji="0" lang="en-US" altLang="en-US" sz="2000" b="0" i="0" u="none" strike="noStrike" cap="none" normalizeH="0" baseline="0" dirty="0">
              <a:ln>
                <a:noFill/>
              </a:ln>
              <a:solidFill>
                <a:srgbClr val="222222"/>
              </a:solidFill>
              <a:effectLst/>
              <a:latin typeface="Courier 10 Pitch"/>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solidFill>
                  <a:srgbClr val="222222"/>
                </a:solidFill>
                <a:effectLst/>
                <a:latin typeface="Courier 10 Pitch"/>
              </a:rPr>
              <a:t>Op1 = 0000 1101 Op2 = 0001 1001</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solidFill>
                  <a:srgbClr val="222222"/>
                </a:solidFill>
                <a:effectLst/>
                <a:latin typeface="Source Sans Pro"/>
              </a:rPr>
              <a:t>The result of the XOR operation on variables op1 and op2 will be</a:t>
            </a:r>
            <a:endParaRPr kumimoji="0" lang="en-US" altLang="en-US" sz="2000" b="0" i="0" u="none" strike="noStrike" cap="none" normalizeH="0" baseline="0" dirty="0">
              <a:ln>
                <a:noFill/>
              </a:ln>
              <a:solidFill>
                <a:srgbClr val="222222"/>
              </a:solidFill>
              <a:effectLst/>
              <a:latin typeface="Courier 10 Pitch"/>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solidFill>
                  <a:srgbClr val="222222"/>
                </a:solidFill>
                <a:effectLst/>
                <a:latin typeface="Courier 10 Pitch"/>
              </a:rPr>
              <a:t>Result = 0001 0100</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solidFill>
                  <a:srgbClr val="222222"/>
                </a:solidFill>
                <a:effectLst/>
                <a:latin typeface="Source Sans Pro"/>
              </a:rPr>
              <a:t>As we can see, two variables are compared bit by bit. Whenever only one variable holds the value 1 then the result is 0 else 0 will be the result.</a:t>
            </a:r>
            <a:endParaRPr kumimoji="0" lang="en-US" altLang="en-US" sz="2000" b="0" i="0" u="none" strike="noStrike" cap="none" normalizeH="0" baseline="0" dirty="0">
              <a:ln>
                <a:noFill/>
              </a:ln>
              <a:solidFill>
                <a:schemeClr val="tx1"/>
              </a:solidFill>
              <a:effectLst/>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1"/>
          <p:cNvSpPr>
            <a:spLocks noGrp="1" noChangeArrowheads="1"/>
          </p:cNvSpPr>
          <p:nvPr>
            <p:ph idx="1"/>
          </p:nvPr>
        </p:nvSpPr>
        <p:spPr bwMode="auto">
          <a:xfrm>
            <a:off x="838200" y="1499019"/>
            <a:ext cx="10717696" cy="500455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7935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1" i="0" u="none" strike="noStrike" cap="none" normalizeH="0" baseline="0" dirty="0">
                <a:ln>
                  <a:noFill/>
                </a:ln>
                <a:solidFill>
                  <a:srgbClr val="222222"/>
                </a:solidFill>
                <a:effectLst/>
                <a:latin typeface="Source Sans Pro"/>
              </a:rPr>
              <a:t>Bitwise shift operators</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solidFill>
                  <a:srgbClr val="222222"/>
                </a:solidFill>
                <a:effectLst/>
                <a:latin typeface="Source Sans Pro"/>
              </a:rPr>
              <a:t>The bitwise shift operators are used to move/shift the bit patterns either to the left or right side. Left and right are two shift operators provided by ‘C’ which are represented as follows:</a:t>
            </a:r>
            <a:endParaRPr kumimoji="0" lang="en-US" altLang="en-US" sz="2000" b="0" i="0" u="none" strike="noStrike" cap="none" normalizeH="0" baseline="0" dirty="0">
              <a:ln>
                <a:noFill/>
              </a:ln>
              <a:solidFill>
                <a:srgbClr val="222222"/>
              </a:solidFill>
              <a:effectLst/>
              <a:latin typeface="Courier 10 Pitch"/>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solidFill>
                  <a:srgbClr val="222222"/>
                </a:solidFill>
                <a:effectLst/>
                <a:latin typeface="Courier 10 Pitch"/>
              </a:rPr>
              <a:t>Operand &lt;&lt; n (Left Shift) Operand &gt;&gt; n (Right Shift)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solidFill>
                  <a:srgbClr val="222222"/>
                </a:solidFill>
                <a:effectLst/>
                <a:latin typeface="Source Sans Pro"/>
              </a:rPr>
              <a:t>Here,</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0" i="0" u="none" strike="noStrike" cap="none" normalizeH="0" baseline="0" dirty="0">
                <a:ln>
                  <a:noFill/>
                </a:ln>
                <a:solidFill>
                  <a:srgbClr val="222222"/>
                </a:solidFill>
                <a:effectLst/>
                <a:latin typeface="Source Sans Pro"/>
              </a:rPr>
              <a:t>an operand is an integer expression on which we have to perform the shift operation.</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0" i="0" u="none" strike="noStrike" cap="none" normalizeH="0" baseline="0" dirty="0">
                <a:ln>
                  <a:noFill/>
                </a:ln>
                <a:solidFill>
                  <a:srgbClr val="222222"/>
                </a:solidFill>
                <a:effectLst/>
                <a:latin typeface="Source Sans Pro"/>
              </a:rPr>
              <a:t>‘n’ is the total number of bit positions that we have to shift in the integer expression.</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solidFill>
                  <a:srgbClr val="222222"/>
                </a:solidFill>
                <a:effectLst/>
                <a:latin typeface="Source Sans Pro"/>
              </a:rPr>
              <a:t>The left shift operation will shift the ‘n’ number of bits to the left side. The leftmost bits in the expression will be popped out, and n bits with the value 0 will be filled on the right side.</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solidFill>
                  <a:srgbClr val="222222"/>
                </a:solidFill>
                <a:effectLst/>
                <a:latin typeface="Source Sans Pro"/>
              </a:rPr>
              <a:t>The right shift operation will shift the ‘n’ number of bits to the right side. The rightmost ‘n’ bits in the expression will be popped out, and the value 0 will be filled on the left side.</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solidFill>
                  <a:srgbClr val="222222"/>
                </a:solidFill>
                <a:effectLst/>
                <a:latin typeface="Source Sans Pro"/>
              </a:rPr>
              <a:t>Example: x is an integer expression with data 1111. After performing shift operation the result will be:</a:t>
            </a:r>
            <a:endParaRPr kumimoji="0" lang="en-US" altLang="en-US" sz="2000" b="0" i="0" u="none" strike="noStrike" cap="none" normalizeH="0" baseline="0" dirty="0">
              <a:ln>
                <a:noFill/>
              </a:ln>
              <a:solidFill>
                <a:srgbClr val="222222"/>
              </a:solidFill>
              <a:effectLst/>
              <a:latin typeface="Courier 10 Pitch"/>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solidFill>
                  <a:srgbClr val="222222"/>
                </a:solidFill>
                <a:effectLst/>
                <a:latin typeface="Courier 10 Pitch"/>
              </a:rPr>
              <a:t>x &lt;&lt; 2 (left shift) = 1111&lt;&lt;2 = 1100 x&gt;&gt;2 (right shift) = 1111&gt;&gt;2 = 0011</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solidFill>
                  <a:srgbClr val="222222"/>
                </a:solidFill>
                <a:effectLst/>
                <a:latin typeface="Source Sans Pro"/>
              </a:rPr>
              <a:t>Shifts operators can be combined then it can be used to extract the data from the integer expression. </a:t>
            </a:r>
            <a:endParaRPr kumimoji="0" lang="en-US" altLang="en-US" sz="2000" b="0" i="0" u="none" strike="noStrike" cap="none" normalizeH="0" baseline="0" dirty="0">
              <a:ln>
                <a:noFill/>
              </a:ln>
              <a:solidFill>
                <a:schemeClr val="tx1"/>
              </a:solidFill>
              <a:effectLst/>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0</TotalTime>
  <Words>972</Words>
  <Application>Microsoft Office PowerPoint</Application>
  <PresentationFormat>Widescreen</PresentationFormat>
  <Paragraphs>86</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Courier 10 Pitch</vt:lpstr>
      <vt:lpstr>Source Sans Pro</vt:lpstr>
      <vt:lpstr>Tw Cen MT</vt:lpstr>
      <vt:lpstr>Tw Cen MT Condensed</vt:lpstr>
      <vt:lpstr>Wingdings 3</vt:lpstr>
      <vt:lpstr>Integral</vt:lpstr>
      <vt:lpstr>Bitwise operators</vt:lpstr>
      <vt:lpstr>PowerPoint Presentation</vt:lpstr>
      <vt:lpstr>What are Bitwise Operators?</vt:lpstr>
      <vt:lpstr>PowerPoint Presentation</vt:lpstr>
      <vt:lpstr>  Bitwise operators cannot be directly applied to primitive data types such as float, double, etc. Always remember one thing that bitwise operators are mostly used with the integer data type because of its compatibility. The bitwise logical operators work on the data bit by bit, starting from the least significant bit, i.e. LSB bit which is the rightmost bit, working towards the MSB (Most Significant Bit) which is the leftmost bit. The result of the computation of bitwise logical operators is shown in the table given below.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Student</dc:creator>
  <cp:lastModifiedBy>Mehrali</cp:lastModifiedBy>
  <cp:revision>5</cp:revision>
  <dcterms:created xsi:type="dcterms:W3CDTF">2022-04-19T10:49:00Z</dcterms:created>
  <dcterms:modified xsi:type="dcterms:W3CDTF">2022-05-25T17:43:56Z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A398A36B6820413AAFF970E617467C6D</vt:lpwstr>
  </property>
  <property fmtid="{D5CDD505-2E9C-101B-9397-08002B2CF9AE}" pid="3" name="KSOProductBuildVer">
    <vt:lpwstr>1033-11.2.0.11074</vt:lpwstr>
  </property>
</Properties>
</file>