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242B-D423-42E4-8ACA-4120034E851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B5-4C3D-418C-B2BC-91B45867B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variables-in-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header-files-in-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anf_format_st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2760"/>
            <a:ext cx="9144000" cy="131364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A</a:t>
            </a:r>
          </a:p>
          <a:p>
            <a:r>
              <a:rPr lang="en-US" b="1" dirty="0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Hesenova</a:t>
            </a:r>
            <a:r>
              <a:rPr lang="en-US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Firuze</a:t>
            </a:r>
            <a:r>
              <a:rPr lang="en-US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b="1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Babayev Mehrali</a:t>
            </a:r>
            <a:endParaRPr lang="en-US"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6146" name="Picture 2" descr="Standard Library Function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79" y="926943"/>
            <a:ext cx="76390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400" dirty="0"/>
              <a:t>3.3.3 </a:t>
            </a:r>
            <a:r>
              <a:rPr lang="en-US" sz="1400" dirty="0" err="1"/>
              <a:t>realloc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realloc</a:t>
            </a:r>
            <a:r>
              <a:rPr lang="en-US" sz="1400" dirty="0"/>
              <a:t> stands for reallocation. It is used to change the size of the previously allocated memory in case the previously allocated memory is insufficient to meet the required needs of the </a:t>
            </a:r>
            <a:r>
              <a:rPr lang="en-US" sz="1400" b="1" i="1" u="sng" dirty="0">
                <a:hlinkClick r:id="rId2"/>
              </a:rPr>
              <a:t>variable in C</a:t>
            </a:r>
            <a:r>
              <a:rPr lang="en-US" sz="1400" dirty="0"/>
              <a:t>.</a:t>
            </a:r>
          </a:p>
          <a:p>
            <a:r>
              <a:rPr lang="en-US" sz="1400" i="1" dirty="0" err="1"/>
              <a:t>pointer_name</a:t>
            </a:r>
            <a:r>
              <a:rPr lang="en-US" sz="1400" i="1" dirty="0"/>
              <a:t> = </a:t>
            </a:r>
            <a:r>
              <a:rPr lang="en-US" sz="1400" i="1" dirty="0" err="1"/>
              <a:t>realloc</a:t>
            </a:r>
            <a:r>
              <a:rPr lang="en-US" sz="1400" i="1" dirty="0"/>
              <a:t>(</a:t>
            </a:r>
            <a:r>
              <a:rPr lang="en-US" sz="1400" i="1" dirty="0" err="1"/>
              <a:t>pointer_name</a:t>
            </a:r>
            <a:r>
              <a:rPr lang="en-US" sz="1400" i="1" dirty="0"/>
              <a:t>, </a:t>
            </a:r>
            <a:r>
              <a:rPr lang="en-US" sz="1400" i="1" dirty="0" err="1"/>
              <a:t>new_size</a:t>
            </a:r>
            <a:r>
              <a:rPr lang="en-US" sz="1400" i="1" dirty="0"/>
              <a:t>);</a:t>
            </a:r>
          </a:p>
          <a:p>
            <a:pPr marL="0" indent="0">
              <a:buNone/>
            </a:pPr>
            <a:endParaRPr lang="en-US" sz="1400" i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 3.3.4 free()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free is responsible to free the dynamically allocated memory done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calloc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realloc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to the system.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i="1" dirty="0"/>
              <a:t>free( </a:t>
            </a:r>
            <a:r>
              <a:rPr lang="en-US" sz="1400" i="1" dirty="0" err="1"/>
              <a:t>pointer_name</a:t>
            </a:r>
            <a:r>
              <a:rPr lang="en-US" sz="1400" i="1" dirty="0"/>
              <a:t> );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3.4 &lt;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math.h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math header is of great significance as it is used to perform various mathematical operations such as: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sqrt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square root of a number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pow()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power raised to that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fabs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absolute value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log()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logarithm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sin()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sine value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cos()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cosine value of a number.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tan()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tangent value of a number.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dirty="0"/>
              <a:t>3.5 &lt;</a:t>
            </a:r>
            <a:r>
              <a:rPr lang="en-US" dirty="0" err="1"/>
              <a:t>ctype.h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This function is popularly used when it comes to character handling.</a:t>
            </a:r>
          </a:p>
          <a:p>
            <a:pPr fontAlgn="base"/>
            <a:r>
              <a:rPr lang="en-US" b="1" dirty="0"/>
              <a:t>Some of the functions associated with &lt;</a:t>
            </a:r>
            <a:r>
              <a:rPr lang="en-US" b="1" dirty="0" err="1"/>
              <a:t>ctype.h</a:t>
            </a:r>
            <a:r>
              <a:rPr lang="en-US" b="1" dirty="0"/>
              <a:t>&gt; are:</a:t>
            </a:r>
            <a:endParaRPr lang="en-US" dirty="0"/>
          </a:p>
          <a:p>
            <a:pPr fontAlgn="base"/>
            <a:r>
              <a:rPr lang="en-US" b="1" dirty="0" err="1"/>
              <a:t>isalpha</a:t>
            </a:r>
            <a:r>
              <a:rPr lang="en-US" b="1" dirty="0"/>
              <a:t>()</a:t>
            </a:r>
            <a:r>
              <a:rPr lang="en-US" dirty="0"/>
              <a:t> – Used to check if the character is an alphabet or not.</a:t>
            </a:r>
          </a:p>
          <a:p>
            <a:pPr fontAlgn="base"/>
            <a:r>
              <a:rPr lang="en-US" b="1" dirty="0" err="1"/>
              <a:t>isdigit</a:t>
            </a:r>
            <a:r>
              <a:rPr lang="en-US" b="1" dirty="0"/>
              <a:t>()</a:t>
            </a:r>
            <a:r>
              <a:rPr lang="en-US" dirty="0"/>
              <a:t> – Used to check if the character is a digit or not.</a:t>
            </a:r>
          </a:p>
          <a:p>
            <a:pPr fontAlgn="base"/>
            <a:r>
              <a:rPr lang="en-US" b="1" dirty="0" err="1"/>
              <a:t>isalnum</a:t>
            </a:r>
            <a:r>
              <a:rPr lang="en-US" b="1" dirty="0"/>
              <a:t>()</a:t>
            </a:r>
            <a:r>
              <a:rPr lang="en-US" dirty="0"/>
              <a:t> – Used to check if the character is alphanumeric or not.</a:t>
            </a:r>
          </a:p>
          <a:p>
            <a:pPr fontAlgn="base"/>
            <a:r>
              <a:rPr lang="en-US" b="1" dirty="0" err="1"/>
              <a:t>isupper</a:t>
            </a:r>
            <a:r>
              <a:rPr lang="en-US" b="1" dirty="0"/>
              <a:t>()</a:t>
            </a:r>
            <a:r>
              <a:rPr lang="en-US" dirty="0"/>
              <a:t> – Used to check if the character is in uppercase or not</a:t>
            </a:r>
          </a:p>
          <a:p>
            <a:pPr fontAlgn="base"/>
            <a:r>
              <a:rPr lang="en-US" b="1" dirty="0" err="1"/>
              <a:t>islower</a:t>
            </a:r>
            <a:r>
              <a:rPr lang="en-US" b="1" dirty="0"/>
              <a:t>()</a:t>
            </a:r>
            <a:r>
              <a:rPr lang="en-US" dirty="0"/>
              <a:t> – Used to check if the character is in lowercase or not.</a:t>
            </a:r>
          </a:p>
          <a:p>
            <a:pPr fontAlgn="base"/>
            <a:r>
              <a:rPr lang="en-US" b="1" dirty="0" err="1"/>
              <a:t>toupper</a:t>
            </a:r>
            <a:r>
              <a:rPr lang="en-US" b="1" dirty="0"/>
              <a:t>()</a:t>
            </a:r>
            <a:r>
              <a:rPr lang="en-US" dirty="0"/>
              <a:t> – Used to convert the character into uppercase.</a:t>
            </a:r>
          </a:p>
          <a:p>
            <a:pPr fontAlgn="base"/>
            <a:r>
              <a:rPr lang="en-US" b="1" dirty="0" err="1"/>
              <a:t>tolower</a:t>
            </a:r>
            <a:r>
              <a:rPr lang="en-US" b="1" dirty="0"/>
              <a:t>()</a:t>
            </a:r>
            <a:r>
              <a:rPr lang="en-US" dirty="0"/>
              <a:t> – Used to convert the character into lowercase.</a:t>
            </a:r>
          </a:p>
          <a:p>
            <a:pPr fontAlgn="base"/>
            <a:r>
              <a:rPr lang="en-US" b="1" dirty="0" err="1"/>
              <a:t>iscntrl</a:t>
            </a:r>
            <a:r>
              <a:rPr lang="en-US" b="1" dirty="0"/>
              <a:t>()</a:t>
            </a:r>
            <a:r>
              <a:rPr lang="en-US" dirty="0"/>
              <a:t> – Used to check if the character is a control character or not.</a:t>
            </a:r>
          </a:p>
          <a:p>
            <a:pPr fontAlgn="base"/>
            <a:r>
              <a:rPr lang="en-US" b="1" dirty="0" err="1"/>
              <a:t>isgraph</a:t>
            </a:r>
            <a:r>
              <a:rPr lang="en-US" b="1" dirty="0"/>
              <a:t>()</a:t>
            </a:r>
            <a:r>
              <a:rPr lang="en-US" dirty="0"/>
              <a:t> – Used to check if the character is a graphic character or not.</a:t>
            </a:r>
          </a:p>
          <a:p>
            <a:pPr fontAlgn="base"/>
            <a:r>
              <a:rPr lang="en-US" b="1" dirty="0" err="1"/>
              <a:t>isprint</a:t>
            </a:r>
            <a:r>
              <a:rPr lang="en-US" b="1" dirty="0"/>
              <a:t>()</a:t>
            </a:r>
            <a:r>
              <a:rPr lang="en-US" dirty="0"/>
              <a:t> – Used to check if the character is a printable character or not</a:t>
            </a:r>
          </a:p>
          <a:p>
            <a:pPr fontAlgn="base"/>
            <a:r>
              <a:rPr lang="en-US" b="1" dirty="0" err="1"/>
              <a:t>ispunct</a:t>
            </a:r>
            <a:r>
              <a:rPr lang="en-US" b="1" dirty="0"/>
              <a:t>()</a:t>
            </a:r>
            <a:r>
              <a:rPr lang="en-US" dirty="0"/>
              <a:t> – Used to check if the character is a punctuation mark or not.</a:t>
            </a:r>
          </a:p>
          <a:p>
            <a:pPr fontAlgn="base"/>
            <a:r>
              <a:rPr lang="en-US" b="1" dirty="0" err="1"/>
              <a:t>isspace</a:t>
            </a:r>
            <a:r>
              <a:rPr lang="en-US" b="1" dirty="0"/>
              <a:t>() – </a:t>
            </a:r>
            <a:r>
              <a:rPr lang="en-US" dirty="0"/>
              <a:t>Used to check if the character is a white-space character or not.</a:t>
            </a:r>
          </a:p>
          <a:p>
            <a:pPr fontAlgn="base"/>
            <a:r>
              <a:rPr lang="en-US" b="1" dirty="0" err="1"/>
              <a:t>isxdigit</a:t>
            </a:r>
            <a:r>
              <a:rPr lang="en-US" b="1" dirty="0"/>
              <a:t>()</a:t>
            </a:r>
            <a:r>
              <a:rPr lang="en-US" dirty="0"/>
              <a:t> – Used to check if the character is hexadecimal or not.</a:t>
            </a:r>
          </a:p>
          <a:p>
            <a:pPr fontAlgn="base"/>
            <a:r>
              <a:rPr lang="en-US" dirty="0"/>
              <a:t>&lt;</a:t>
            </a:r>
            <a:r>
              <a:rPr lang="en-US" dirty="0" err="1"/>
              <a:t>ctype.h</a:t>
            </a:r>
            <a:r>
              <a:rPr lang="en-US" dirty="0"/>
              <a:t>&gt; is not supported in Linux but it works fairly well in Microsoft Windows.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3.6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It is used to perform console input and console output operations like</a:t>
            </a:r>
            <a:r>
              <a:rPr lang="en-US" b="1" dirty="0"/>
              <a:t> </a:t>
            </a:r>
            <a:r>
              <a:rPr lang="en-US" b="1" dirty="0" err="1"/>
              <a:t>clrscr</a:t>
            </a:r>
            <a:r>
              <a:rPr lang="en-US" b="1" dirty="0"/>
              <a:t>()</a:t>
            </a:r>
            <a:r>
              <a:rPr lang="en-US" dirty="0"/>
              <a:t> to clear the screen and </a:t>
            </a:r>
            <a:r>
              <a:rPr lang="en-US" b="1" dirty="0" err="1"/>
              <a:t>getch</a:t>
            </a:r>
            <a:r>
              <a:rPr lang="en-US" b="1" dirty="0"/>
              <a:t>()</a:t>
            </a:r>
            <a:r>
              <a:rPr lang="en-US" dirty="0"/>
              <a:t> to get the character from the keyboard.</a:t>
            </a:r>
          </a:p>
          <a:p>
            <a:pPr fontAlgn="base"/>
            <a:r>
              <a:rPr lang="en-US" b="1" i="1" dirty="0"/>
              <a:t>Note:</a:t>
            </a:r>
            <a:r>
              <a:rPr lang="en-US" i="1" dirty="0"/>
              <a:t> The header file &lt;</a:t>
            </a:r>
            <a:r>
              <a:rPr lang="en-US" i="1" dirty="0" err="1"/>
              <a:t>conio.h</a:t>
            </a:r>
            <a:r>
              <a:rPr lang="en-US" i="1" dirty="0"/>
              <a:t>&gt; is not supported in Linux. It works fairly well on Microsoft Windows.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3741812" y="632155"/>
            <a:ext cx="23349638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1. Standard Library Functions in C</a:t>
            </a:r>
          </a:p>
          <a:p>
            <a:pPr fontAlgn="base"/>
            <a:r>
              <a:rPr lang="en-US" i="1" dirty="0"/>
              <a:t>Standard Library Functions are basically the inbuilt functions in the C compiler that makes things easy for the programmer.</a:t>
            </a:r>
            <a:endParaRPr lang="en-US" dirty="0"/>
          </a:p>
          <a:p>
            <a:pPr fontAlgn="base"/>
            <a:r>
              <a:rPr lang="en-US" dirty="0"/>
              <a:t>As we have already discussed, every C program has at least one function, that is, the </a:t>
            </a:r>
            <a:r>
              <a:rPr lang="en-US" b="1" dirty="0"/>
              <a:t>main()</a:t>
            </a:r>
            <a:r>
              <a:rPr lang="en-US" dirty="0"/>
              <a:t> </a:t>
            </a:r>
            <a:r>
              <a:rPr lang="en-US" b="1" dirty="0"/>
              <a:t>function</a:t>
            </a:r>
            <a:r>
              <a:rPr lang="en-US" dirty="0"/>
              <a:t>. The main() function is also a standard library function in C since it is inbuilt and conveys a specific meaning to the C compiler.</a:t>
            </a:r>
          </a:p>
          <a:p>
            <a:pPr fontAlgn="base"/>
            <a:r>
              <a:rPr lang="en-US" dirty="0"/>
              <a:t>2. Significance of Standard Library Functions in C</a:t>
            </a:r>
          </a:p>
          <a:p>
            <a:pPr fontAlgn="base"/>
            <a:r>
              <a:rPr lang="en-US" dirty="0"/>
              <a:t>2.1 Usability</a:t>
            </a:r>
          </a:p>
          <a:p>
            <a:r>
              <a:rPr lang="en-US" dirty="0"/>
              <a:t>Standard library functions allow the programmer to use the pre-existing codes available in the C compiler without the need for the user to define his own code by deriving the logic to perform certain basic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2.2 Flexibility</a:t>
            </a:r>
          </a:p>
          <a:p>
            <a:pPr fontAlgn="base"/>
            <a:r>
              <a:rPr lang="en-US" dirty="0"/>
              <a:t>A wide variety of programs can be made by the programmer by making slight modifications while using the standard library functions in C.</a:t>
            </a:r>
          </a:p>
          <a:p>
            <a:pPr fontAlgn="base"/>
            <a:r>
              <a:rPr lang="en-US" dirty="0"/>
              <a:t>2.3 User-friendly syntax</a:t>
            </a:r>
          </a:p>
          <a:p>
            <a:pPr fontAlgn="base"/>
            <a:r>
              <a:rPr lang="en-US" dirty="0"/>
              <a:t>We have already discussed in Function in C tutorial that how easy it is to grasp and use the syntax of functions.</a:t>
            </a:r>
          </a:p>
          <a:p>
            <a:pPr fontAlgn="base"/>
            <a:r>
              <a:rPr lang="en-US" dirty="0"/>
              <a:t>2.4 Optimization and Reliability</a:t>
            </a:r>
          </a:p>
          <a:p>
            <a:pPr fontAlgn="base"/>
            <a:r>
              <a:rPr lang="en-US" dirty="0"/>
              <a:t>All the standard library functions in C have been tested multiple times in order to generate the optimal output with maximum efficiency making it reliable to use.</a:t>
            </a:r>
          </a:p>
          <a:p>
            <a:pPr fontAlgn="base"/>
            <a:r>
              <a:rPr lang="en-US" dirty="0"/>
              <a:t>2.5 Time-saving</a:t>
            </a:r>
          </a:p>
          <a:p>
            <a:pPr fontAlgn="base"/>
            <a:r>
              <a:rPr lang="en-US" dirty="0"/>
              <a:t>Instead of writing numerous lines of codes, these functions help the programmer to save time by simply using the pre-existing functions.</a:t>
            </a:r>
          </a:p>
          <a:p>
            <a:pPr fontAlgn="base"/>
            <a:r>
              <a:rPr lang="en-US" dirty="0"/>
              <a:t>2.6 Portability</a:t>
            </a:r>
          </a:p>
          <a:p>
            <a:pPr fontAlgn="base"/>
            <a:r>
              <a:rPr lang="en-US" dirty="0"/>
              <a:t>Standard library functions are available in the C compiler irrespective of the device you are working on. These functions connote the same meaning and hence serve the same purpose regardless of the operating system or programming environment.</a:t>
            </a:r>
          </a:p>
          <a:p>
            <a:pPr fontAlgn="base"/>
            <a:r>
              <a:rPr lang="en-US" dirty="0"/>
              <a:t>3. Header Files in C</a:t>
            </a:r>
          </a:p>
          <a:p>
            <a:pPr fontAlgn="base"/>
            <a:r>
              <a:rPr lang="en-US" dirty="0"/>
              <a:t>In order to access the standard library functions in C, certain header files need to be included before writing the body of the program.</a:t>
            </a:r>
          </a:p>
          <a:p>
            <a:pPr fontAlgn="base"/>
            <a:r>
              <a:rPr lang="en-US" b="1" i="1" dirty="0"/>
              <a:t>Don’t move further, if you are not familiar with the</a:t>
            </a:r>
            <a:r>
              <a:rPr lang="en-US" b="1" i="1" u="sng" dirty="0">
                <a:hlinkClick r:id="rId2"/>
              </a:rPr>
              <a:t> Header Files in C</a:t>
            </a:r>
            <a:r>
              <a:rPr lang="en-US" b="1" i="1" dirty="0"/>
              <a:t>.</a:t>
            </a:r>
            <a:endParaRPr lang="en-US" dirty="0"/>
          </a:p>
          <a:p>
            <a:pPr fontAlgn="base"/>
            <a:r>
              <a:rPr lang="en-US" dirty="0"/>
              <a:t>Here is a tabular representation of a list of header files associated with some of the standard library functions in C: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90917" y="734099"/>
          <a:ext cx="9710673" cy="5442866"/>
        </p:xfrm>
        <a:graphic>
          <a:graphicData uri="http://schemas.openxmlformats.org/drawingml/2006/table">
            <a:tbl>
              <a:tblPr/>
              <a:tblGrid>
                <a:gridCol w="323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inherit"/>
                        </a:rPr>
                        <a:t>HEADER FILE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inherit"/>
                        </a:rPr>
                        <a:t>MEANING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ELUCIDATION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&lt;stdio.h&gt;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Standard input-output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input and output operations like </a:t>
                      </a:r>
                      <a:r>
                        <a:rPr lang="en-US" sz="1200" u="sng">
                          <a:solidFill>
                            <a:srgbClr val="65ABF6"/>
                          </a:solidFill>
                          <a:effectLst/>
                          <a:hlinkClick r:id="rId2"/>
                        </a:rPr>
                        <a:t>scanf()</a:t>
                      </a:r>
                      <a:r>
                        <a:rPr lang="en-US" sz="1200">
                          <a:effectLst/>
                        </a:rPr>
                        <a:t> and printf().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&lt;string.h&gt;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String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string manipulation operations like strlen and strcpy.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&lt;conio.h&gt;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Console input-output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console input and console output operations like clrscr() to clear the screen and getch() to get the character from the keyboard.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&lt;stdlib.h&gt;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Standard library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standard utility functions like dynamic memory allocation using functions such as malloc() and calloc().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&lt;math.h&gt;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Math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mathematical operations like sqrt() and pow() to obtain the square root and the power of a number respectively.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&lt;ctype.h&gt;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</a:rPr>
                        <a:t>Character type header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Used to perform character type functions like </a:t>
                      </a:r>
                      <a:r>
                        <a:rPr lang="en-US" sz="1200" dirty="0" err="1">
                          <a:effectLst/>
                        </a:rPr>
                        <a:t>isaplha</a:t>
                      </a:r>
                      <a:r>
                        <a:rPr lang="en-US" sz="1200" dirty="0">
                          <a:effectLst/>
                        </a:rPr>
                        <a:t>() and </a:t>
                      </a:r>
                      <a:r>
                        <a:rPr lang="en-US" sz="1200" dirty="0" err="1">
                          <a:effectLst/>
                        </a:rPr>
                        <a:t>isdigit</a:t>
                      </a:r>
                      <a:r>
                        <a:rPr lang="en-US" sz="1200" dirty="0">
                          <a:effectLst/>
                        </a:rPr>
                        <a:t>() to find whether the given character is an alphabet or a digit. respectively.</a:t>
                      </a: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8946" y="566670"/>
          <a:ext cx="10284855" cy="5357613"/>
        </p:xfrm>
        <a:graphic>
          <a:graphicData uri="http://schemas.openxmlformats.org/drawingml/2006/table">
            <a:tbl>
              <a:tblPr/>
              <a:tblGrid>
                <a:gridCol w="342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inherit"/>
                        </a:rPr>
                        <a:t>&lt;</a:t>
                      </a:r>
                      <a:r>
                        <a:rPr lang="en-US" sz="900" b="1" dirty="0" err="1">
                          <a:effectLst/>
                          <a:latin typeface="inherit"/>
                        </a:rPr>
                        <a:t>time.h</a:t>
                      </a:r>
                      <a:r>
                        <a:rPr lang="en-US" sz="900" b="1" dirty="0">
                          <a:effectLst/>
                          <a:latin typeface="inherit"/>
                        </a:rPr>
                        <a:t>&gt;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Time header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effectLst/>
                        </a:rPr>
                        <a:t>Used to perform functions related to date and time like setdate() and getdate() to modify the system date and get the CPU time respectively.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inherit"/>
                        </a:rPr>
                        <a:t>&lt;assert.h&gt;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Assertion header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effectLst/>
                        </a:rPr>
                        <a:t>Used in program assertion functions like assert() to get an integer data type as a parameter which prints stderr only if the parameter passed is 0.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inherit"/>
                        </a:rPr>
                        <a:t>&lt;locale.h&gt;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Localization header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effectLst/>
                        </a:rPr>
                        <a:t>Used to perform localization functions like </a:t>
                      </a:r>
                      <a:r>
                        <a:rPr lang="en-US" sz="900" dirty="0" err="1">
                          <a:effectLst/>
                        </a:rPr>
                        <a:t>setlocale</a:t>
                      </a:r>
                      <a:r>
                        <a:rPr lang="en-US" sz="900" dirty="0">
                          <a:effectLst/>
                        </a:rPr>
                        <a:t>() and </a:t>
                      </a:r>
                      <a:r>
                        <a:rPr lang="en-US" sz="900" dirty="0" err="1">
                          <a:effectLst/>
                        </a:rPr>
                        <a:t>localeconv</a:t>
                      </a:r>
                      <a:r>
                        <a:rPr lang="en-US" sz="900" dirty="0">
                          <a:effectLst/>
                        </a:rPr>
                        <a:t>() to set locale and get locale conventions respectively.</a:t>
                      </a: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503171" y="991673"/>
          <a:ext cx="9185658" cy="5222873"/>
        </p:xfrm>
        <a:graphic>
          <a:graphicData uri="http://schemas.openxmlformats.org/drawingml/2006/table">
            <a:tbl>
              <a:tblPr/>
              <a:tblGrid>
                <a:gridCol w="306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0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 err="1">
                          <a:effectLst/>
                          <a:latin typeface="inherit"/>
                        </a:rPr>
                        <a:t>signal.h</a:t>
                      </a:r>
                      <a:r>
                        <a:rPr lang="en-US" sz="1500" b="1" dirty="0">
                          <a:effectLst/>
                          <a:latin typeface="inherit"/>
                        </a:rPr>
                        <a:t>&gt;</a:t>
                      </a:r>
                      <a:endParaRPr lang="en-US" sz="1500" dirty="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Signal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signal handling functions like signal() and raise() to install signal handler and to raise the signal in the program respectively.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&lt;setjmp.h&gt;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Jump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jump functions.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&lt;stdarg.h&gt;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Standard argument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standard argument functions like va_start and va_arg() to indicate the start of the variable-length argument list and to fetch the arguments from the variable-length argument list in the program respectively.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&lt;errno.h&gt;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Error handling header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dirty="0">
                          <a:effectLst/>
                        </a:rPr>
                        <a:t>Used to perform error handling operations like </a:t>
                      </a:r>
                      <a:r>
                        <a:rPr lang="en-US" sz="1500" dirty="0" err="1">
                          <a:effectLst/>
                        </a:rPr>
                        <a:t>errno</a:t>
                      </a:r>
                      <a:r>
                        <a:rPr lang="en-US" sz="1500" dirty="0">
                          <a:effectLst/>
                        </a:rPr>
                        <a:t>() to indicate errors in the program by initially assigning the value of this function to 0 and then later changing it to indicate errors.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3.1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This is the basic header file used in almost every program written in the C language.</a:t>
            </a:r>
            <a:br>
              <a:rPr lang="en-US" dirty="0"/>
            </a:br>
            <a:r>
              <a:rPr lang="en-US" dirty="0"/>
              <a:t>It stands for standard input and standard output used to perform input-output functions, some of which are:</a:t>
            </a:r>
          </a:p>
          <a:p>
            <a:pPr fontAlgn="base"/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– Used to display output on the screen.</a:t>
            </a:r>
          </a:p>
          <a:p>
            <a:pPr fontAlgn="base"/>
            <a:r>
              <a:rPr lang="en-US" b="1" dirty="0" err="1"/>
              <a:t>scanf</a:t>
            </a:r>
            <a:r>
              <a:rPr lang="en-US" b="1" dirty="0"/>
              <a:t>()</a:t>
            </a:r>
            <a:r>
              <a:rPr lang="en-US" dirty="0"/>
              <a:t>– To take input from the user.</a:t>
            </a:r>
          </a:p>
          <a:p>
            <a:pPr fontAlgn="base"/>
            <a:r>
              <a:rPr lang="en-US" b="1" dirty="0" err="1"/>
              <a:t>getchar</a:t>
            </a:r>
            <a:r>
              <a:rPr lang="en-US" b="1" dirty="0"/>
              <a:t>()</a:t>
            </a:r>
            <a:r>
              <a:rPr lang="en-US" dirty="0"/>
              <a:t>– To return characters on the screen.</a:t>
            </a:r>
          </a:p>
          <a:p>
            <a:pPr fontAlgn="base"/>
            <a:r>
              <a:rPr lang="en-US" b="1" dirty="0" err="1"/>
              <a:t>putchar</a:t>
            </a:r>
            <a:r>
              <a:rPr lang="en-US" b="1" dirty="0"/>
              <a:t>()</a:t>
            </a:r>
            <a:r>
              <a:rPr lang="en-US" dirty="0"/>
              <a:t>– To display output as a single character on the screen.</a:t>
            </a:r>
          </a:p>
          <a:p>
            <a:pPr fontAlgn="base"/>
            <a:r>
              <a:rPr lang="en-US" b="1" dirty="0" err="1"/>
              <a:t>fgets</a:t>
            </a:r>
            <a:r>
              <a:rPr lang="en-US" b="1" dirty="0"/>
              <a:t>()</a:t>
            </a:r>
            <a:r>
              <a:rPr lang="en-US" dirty="0"/>
              <a:t>– To take a line as an input.</a:t>
            </a:r>
          </a:p>
          <a:p>
            <a:pPr fontAlgn="base"/>
            <a:r>
              <a:rPr lang="en-US" b="1" dirty="0"/>
              <a:t>puts()</a:t>
            </a:r>
            <a:r>
              <a:rPr lang="en-US" dirty="0"/>
              <a:t>– To display a line as an output.</a:t>
            </a:r>
          </a:p>
          <a:p>
            <a:pPr fontAlgn="base"/>
            <a:r>
              <a:rPr lang="en-US" b="1" dirty="0" err="1"/>
              <a:t>fopen</a:t>
            </a:r>
            <a:r>
              <a:rPr lang="en-US" b="1" dirty="0"/>
              <a:t>()</a:t>
            </a:r>
            <a:r>
              <a:rPr lang="en-US" dirty="0"/>
              <a:t>– To open a file.</a:t>
            </a:r>
          </a:p>
          <a:p>
            <a:pPr fontAlgn="base"/>
            <a:r>
              <a:rPr lang="en-US" b="1" dirty="0" err="1"/>
              <a:t>fclose</a:t>
            </a:r>
            <a:r>
              <a:rPr lang="en-US" b="1" dirty="0"/>
              <a:t>()</a:t>
            </a:r>
            <a:r>
              <a:rPr lang="en-US" dirty="0"/>
              <a:t>– To close a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3.3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Functions such as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 dirty="0"/>
              <a:t>() and free() can be used while dealing with dynamic memory allocation of variables.</a:t>
            </a:r>
          </a:p>
          <a:p>
            <a:pPr fontAlgn="base"/>
            <a:r>
              <a:rPr lang="en-US" dirty="0"/>
              <a:t>Let us learn these 4 basic functions before using them in our program.</a:t>
            </a:r>
          </a:p>
          <a:p>
            <a:pPr fontAlgn="base"/>
            <a:r>
              <a:rPr lang="en-US" dirty="0"/>
              <a:t>It should be clear that these functions are used for dynamic memory allocation of variables, that is in contrast to arrays that allocate memory in a static (fixed) manner.</a:t>
            </a:r>
          </a:p>
          <a:p>
            <a:pPr fontAlgn="base"/>
            <a:r>
              <a:rPr lang="en-US" dirty="0"/>
              <a:t>3.3.1 </a:t>
            </a:r>
            <a:r>
              <a:rPr lang="en-US" dirty="0" err="1"/>
              <a:t>malloc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malloc</a:t>
            </a:r>
            <a:r>
              <a:rPr lang="en-US" dirty="0"/>
              <a:t>() stands for </a:t>
            </a:r>
            <a:r>
              <a:rPr lang="en-US" i="1" dirty="0"/>
              <a:t>memory allocation</a:t>
            </a:r>
            <a:r>
              <a:rPr lang="en-US" dirty="0"/>
              <a:t>. This function is responsible for reserving a specific block of memory and returns a null pointer during the execution of the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3.3.2 </a:t>
            </a:r>
            <a:r>
              <a:rPr lang="en-US" altLang="en-US" dirty="0" err="1"/>
              <a:t>calloc</a:t>
            </a:r>
            <a:r>
              <a:rPr lang="en-US" altLang="en-US" dirty="0"/>
              <a:t>()</a:t>
            </a:r>
          </a:p>
          <a:p>
            <a:pPr lvl="0"/>
            <a:r>
              <a:rPr lang="en-US" altLang="en-US" dirty="0" err="1"/>
              <a:t>calloc</a:t>
            </a:r>
            <a:r>
              <a:rPr lang="en-US" altLang="en-US" dirty="0"/>
              <a:t> stands for contiguous allocation. It is similar to </a:t>
            </a:r>
            <a:r>
              <a:rPr lang="en-US" altLang="en-US" dirty="0" err="1"/>
              <a:t>malloc</a:t>
            </a:r>
            <a:r>
              <a:rPr lang="en-US" altLang="en-US" dirty="0"/>
              <a:t> in all respects except the fact that it initializes the memory to 0 and has the ability to allocate numerous blocks of memory before the execution of the program.</a:t>
            </a:r>
          </a:p>
          <a:p>
            <a:r>
              <a:rPr lang="en-US" i="1" dirty="0" err="1"/>
              <a:t>pointer_name</a:t>
            </a:r>
            <a:r>
              <a:rPr lang="en-US" i="1" dirty="0"/>
              <a:t> = (</a:t>
            </a:r>
            <a:r>
              <a:rPr lang="en-US" i="1" dirty="0" err="1"/>
              <a:t>cast_type</a:t>
            </a:r>
            <a:r>
              <a:rPr lang="en-US" i="1" dirty="0"/>
              <a:t>*) </a:t>
            </a:r>
            <a:r>
              <a:rPr lang="en-US" i="1" dirty="0" err="1"/>
              <a:t>calloc</a:t>
            </a:r>
            <a:r>
              <a:rPr lang="en-US" i="1" dirty="0"/>
              <a:t> (</a:t>
            </a:r>
            <a:r>
              <a:rPr lang="en-US" i="1" dirty="0" err="1"/>
              <a:t>no_of_bytes</a:t>
            </a:r>
            <a:r>
              <a:rPr lang="en-US" i="1" dirty="0"/>
              <a:t>, </a:t>
            </a:r>
            <a:r>
              <a:rPr lang="en-US" i="1" dirty="0" err="1"/>
              <a:t>size_of_cast_type</a:t>
            </a:r>
            <a:r>
              <a:rPr lang="en-US" i="1" dirty="0"/>
              <a:t>);</a:t>
            </a:r>
          </a:p>
          <a:p>
            <a:pPr marL="0" indent="0">
              <a:buNone/>
            </a:pP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Georgia</vt:lpstr>
      <vt:lpstr>inherit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Mehrali</cp:lastModifiedBy>
  <cp:revision>4</cp:revision>
  <dcterms:created xsi:type="dcterms:W3CDTF">2022-05-10T11:45:00Z</dcterms:created>
  <dcterms:modified xsi:type="dcterms:W3CDTF">2022-05-25T17:44:41Z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A2E226C1F3B14D67B401110B0145595A</vt:lpwstr>
  </property>
  <property fmtid="{D5CDD505-2E9C-101B-9397-08002B2CF9AE}" pid="3" name="KSOProductBuildVer">
    <vt:lpwstr>1033-11.2.0.11130</vt:lpwstr>
  </property>
</Properties>
</file>