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71" r:id="rId5"/>
    <p:sldId id="257" r:id="rId6"/>
    <p:sldId id="263" r:id="rId7"/>
    <p:sldId id="265" r:id="rId8"/>
    <p:sldId id="266" r:id="rId9"/>
    <p:sldId id="267" r:id="rId10"/>
    <p:sldId id="268" r:id="rId11"/>
    <p:sldId id="269" r:id="rId12"/>
    <p:sldId id="270" r:id="rId13"/>
    <p:sldId id="258" r:id="rId14"/>
    <p:sldId id="259" r:id="rId15"/>
    <p:sldId id="260" r:id="rId16"/>
    <p:sldId id="261"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1196975"/>
            <a:ext cx="10942955" cy="2697480"/>
          </a:xfrm>
        </p:spPr>
        <p:txBody>
          <a:bodyPr/>
          <a:lstStyle/>
          <a:p>
            <a:endParaRPr lang="en-US" dirty="0"/>
          </a:p>
        </p:txBody>
      </p:sp>
      <p:sp>
        <p:nvSpPr>
          <p:cNvPr id="3" name="Subtitle 2"/>
          <p:cNvSpPr>
            <a:spLocks noGrp="1"/>
          </p:cNvSpPr>
          <p:nvPr>
            <p:ph type="subTitle" idx="1"/>
          </p:nvPr>
        </p:nvSpPr>
        <p:spPr>
          <a:xfrm>
            <a:off x="626745" y="4048125"/>
            <a:ext cx="10949305" cy="2232025"/>
          </a:xfrm>
        </p:spPr>
        <p:txBody>
          <a:bodyPr/>
          <a:lstStyle/>
          <a:p>
            <a:r>
              <a:rPr lang="en-US">
                <a:ln w="22225">
                  <a:solidFill>
                    <a:schemeClr val="accent2"/>
                  </a:solidFill>
                  <a:prstDash val="solid"/>
                </a:ln>
                <a:solidFill>
                  <a:schemeClr val="accent2">
                    <a:lumMod val="40000"/>
                    <a:lumOff val="60000"/>
                  </a:schemeClr>
                </a:solidFill>
                <a:effectLst/>
              </a:rPr>
              <a:t>Team A</a:t>
            </a:r>
            <a:endParaRPr lang="en-US">
              <a:ln w="22225">
                <a:solidFill>
                  <a:schemeClr val="accent2"/>
                </a:solidFill>
                <a:prstDash val="solid"/>
              </a:ln>
              <a:solidFill>
                <a:schemeClr val="accent2">
                  <a:lumMod val="40000"/>
                  <a:lumOff val="60000"/>
                </a:schemeClr>
              </a:solidFill>
              <a:effectLst/>
            </a:endParaRPr>
          </a:p>
          <a:p>
            <a:r>
              <a:rPr lang="en-US">
                <a:ln w="22225">
                  <a:solidFill>
                    <a:schemeClr val="accent2"/>
                  </a:solidFill>
                  <a:prstDash val="solid"/>
                </a:ln>
                <a:solidFill>
                  <a:schemeClr val="accent2">
                    <a:lumMod val="40000"/>
                    <a:lumOff val="60000"/>
                  </a:schemeClr>
                </a:solidFill>
                <a:effectLst/>
              </a:rPr>
              <a:t>Hasanova Firuze </a:t>
            </a:r>
            <a:endParaRPr lang="en-US">
              <a:ln w="22225">
                <a:solidFill>
                  <a:schemeClr val="accent2"/>
                </a:solidFill>
                <a:prstDash val="solid"/>
              </a:ln>
              <a:solidFill>
                <a:schemeClr val="accent2">
                  <a:lumMod val="40000"/>
                  <a:lumOff val="60000"/>
                </a:schemeClr>
              </a:solidFill>
              <a:effectLst/>
            </a:endParaRPr>
          </a:p>
          <a:p>
            <a:r>
              <a:rPr lang="en-US">
                <a:ln w="22225">
                  <a:solidFill>
                    <a:schemeClr val="accent2"/>
                  </a:solidFill>
                  <a:prstDash val="solid"/>
                </a:ln>
                <a:solidFill>
                  <a:schemeClr val="accent2">
                    <a:lumMod val="40000"/>
                    <a:lumOff val="60000"/>
                  </a:schemeClr>
                </a:solidFill>
                <a:effectLst/>
              </a:rPr>
              <a:t>Babayev Mehrali</a:t>
            </a:r>
            <a:endParaRPr lang="en-US">
              <a:ln w="22225">
                <a:solidFill>
                  <a:schemeClr val="accent2"/>
                </a:solidFill>
                <a:prstDash val="solid"/>
              </a:ln>
              <a:solidFill>
                <a:schemeClr val="accent2">
                  <a:lumMod val="40000"/>
                  <a:lumOff val="60000"/>
                </a:schemeClr>
              </a:solidFill>
              <a:effectLst/>
            </a:endParaRPr>
          </a:p>
          <a:p>
            <a:r>
              <a:rPr lang="en-US">
                <a:ln w="22225">
                  <a:solidFill>
                    <a:schemeClr val="accent2"/>
                  </a:solidFill>
                  <a:prstDash val="solid"/>
                </a:ln>
                <a:solidFill>
                  <a:schemeClr val="accent2">
                    <a:lumMod val="40000"/>
                    <a:lumOff val="60000"/>
                  </a:schemeClr>
                </a:solidFill>
                <a:effectLst/>
              </a:rPr>
              <a:t>Kernel and Driver programming in Windows</a:t>
            </a:r>
            <a:endParaRPr lang="en-US">
              <a:ln w="22225">
                <a:solidFill>
                  <a:schemeClr val="accent2"/>
                </a:solidFill>
                <a:prstDash val="solid"/>
              </a:ln>
              <a:solidFill>
                <a:schemeClr val="accent2">
                  <a:lumMod val="40000"/>
                  <a:lumOff val="60000"/>
                </a:schemeClr>
              </a:solidFill>
              <a:effectLst/>
            </a:endParaRPr>
          </a:p>
        </p:txBody>
      </p:sp>
      <p:pic>
        <p:nvPicPr>
          <p:cNvPr id="4" name="Picture 3" descr="kernel"/>
          <p:cNvPicPr>
            <a:picLocks noChangeAspect="1"/>
          </p:cNvPicPr>
          <p:nvPr/>
        </p:nvPicPr>
        <p:blipFill>
          <a:blip r:embed="rId1"/>
          <a:stretch>
            <a:fillRect/>
          </a:stretch>
        </p:blipFill>
        <p:spPr>
          <a:xfrm>
            <a:off x="938530" y="614045"/>
            <a:ext cx="10002520" cy="30384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Module Name  Display Name           Driver Type   Link Date             </a:t>
            </a:r>
            <a:endParaRPr lang="en-US"/>
          </a:p>
          <a:p>
            <a:r>
              <a:rPr lang="en-US"/>
              <a:t>============ ====================== ============= ======================</a:t>
            </a:r>
            <a:endParaRPr lang="en-US"/>
          </a:p>
          <a:p>
            <a:r>
              <a:rPr lang="en-US"/>
              <a:t>1394ohci     1394 OHCI Compliant Ho Kernel                              </a:t>
            </a:r>
            <a:endParaRPr lang="en-US"/>
          </a:p>
          <a:p>
            <a:r>
              <a:rPr lang="en-US"/>
              <a:t>3ware        3ware                  Kernel        5/18/2015 5:28:03 PM  </a:t>
            </a:r>
            <a:endParaRPr lang="en-US"/>
          </a:p>
          <a:p>
            <a:r>
              <a:rPr lang="en-US"/>
              <a:t>ACPI         Microsoft ACPI Driver  Kernel                              </a:t>
            </a:r>
            <a:endParaRPr lang="en-US"/>
          </a:p>
          <a:p>
            <a:r>
              <a:rPr lang="en-US"/>
              <a:t>AcpiDev      ACPI Devices driver    Kernel                              </a:t>
            </a:r>
            <a:endParaRPr lang="en-US"/>
          </a:p>
          <a:p>
            <a:pPr marL="0" indent="0">
              <a:buNone/>
            </a:pPr>
            <a:endParaRPr lang="en-US"/>
          </a:p>
          <a:p>
            <a:pPr marL="0" indent="0">
              <a:buNone/>
            </a:pPr>
            <a:r>
              <a:rPr lang="en-US"/>
              <a:t>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sym typeface="+mn-ea"/>
              </a:rPr>
            </a:br>
            <a:r>
              <a:rPr lang="en-US">
                <a:sym typeface="+mn-ea"/>
              </a:rPr>
              <a:t>Device Driver Software</a:t>
            </a:r>
            <a:br>
              <a:rPr lang="en-US"/>
            </a:br>
            <a:endParaRPr lang="en-US"/>
          </a:p>
        </p:txBody>
      </p:sp>
      <p:sp>
        <p:nvSpPr>
          <p:cNvPr id="3" name="Content Placeholder 2"/>
          <p:cNvSpPr>
            <a:spLocks noGrp="1"/>
          </p:cNvSpPr>
          <p:nvPr>
            <p:ph idx="1"/>
          </p:nvPr>
        </p:nvSpPr>
        <p:spPr/>
        <p:txBody>
          <a:bodyPr/>
          <a:p>
            <a:r>
              <a:rPr lang="en-US" sz="2800"/>
              <a:t>In the early days of programming, device drivers would often be written using assembly language, a low-level language that can access hardware and CPU instructions immediately and directly. Today, most programmers who write device drivers work either in the C or C++ programming language, because it offers excellent access to low-level instructions along with more complex program and data structures. Testing device drivers must incorporate security as well as operational issues. Because such software runs at high levels of privilege, it could lead to system compromise or vulnerabilities on the security side, or outright failure (crashing or freezing) and performance problems on the operational side</a:t>
            </a: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55000"/>
          </a:bodyPr>
          <a:p>
            <a:r>
              <a:rPr lang="en-US"/>
              <a:t>To allow driver developers to write device drivers that are source-code compatible across all Microsoft Windows operating systems, the </a:t>
            </a:r>
            <a:r>
              <a:rPr lang="en-US" b="1"/>
              <a:t>Windows Driver Model (WDM)</a:t>
            </a:r>
            <a:r>
              <a:rPr lang="en-US"/>
              <a:t> was introduced. Kernel-mode drivers that follow WDM rules are called WDM drivers.</a:t>
            </a:r>
            <a:endParaRPr lang="en-US"/>
          </a:p>
          <a:p>
            <a:endParaRPr lang="en-US"/>
          </a:p>
          <a:p>
            <a:r>
              <a:rPr lang="en-US"/>
              <a:t>All WDM drivers must do the following:</a:t>
            </a:r>
            <a:endParaRPr lang="en-US"/>
          </a:p>
          <a:p>
            <a:endParaRPr lang="en-US"/>
          </a:p>
          <a:p>
            <a:r>
              <a:rPr lang="en-US"/>
              <a:t>Include Wdm.h, not Ntddk.h. (Note that Wdm.h is a subset of Ntddk.h.)</a:t>
            </a:r>
            <a:endParaRPr lang="en-US"/>
          </a:p>
          <a:p>
            <a:endParaRPr lang="en-US"/>
          </a:p>
          <a:p>
            <a:r>
              <a:rPr lang="en-US"/>
              <a:t>Be designed as a bus driver, a function driver, or a filter driver, as described in Types of WDM Drivers.</a:t>
            </a:r>
            <a:endParaRPr lang="en-US"/>
          </a:p>
          <a:p>
            <a:endParaRPr lang="en-US"/>
          </a:p>
          <a:p>
            <a:r>
              <a:rPr lang="en-US"/>
              <a:t>Create device objects</a:t>
            </a:r>
            <a:endParaRPr lang="en-US"/>
          </a:p>
          <a:p>
            <a:endParaRPr lang="en-US"/>
          </a:p>
          <a:p>
            <a:r>
              <a:rPr lang="en-US"/>
              <a:t>Support Plug and Play (PnP).</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60000"/>
          </a:bodyPr>
          <a:p>
            <a:endParaRPr lang="en-US"/>
          </a:p>
          <a:p>
            <a:r>
              <a:rPr lang="en-US">
                <a:sym typeface="+mn-ea"/>
              </a:rPr>
              <a:t>Support power management.</a:t>
            </a:r>
            <a:endParaRPr lang="en-US"/>
          </a:p>
          <a:p>
            <a:endParaRPr lang="en-US"/>
          </a:p>
          <a:p>
            <a:r>
              <a:rPr lang="en-US">
                <a:sym typeface="+mn-ea"/>
              </a:rPr>
              <a:t>Support Windows Management Instrumentation (WMI).</a:t>
            </a:r>
            <a:endParaRPr lang="en-US"/>
          </a:p>
          <a:p>
            <a:endParaRPr lang="en-US"/>
          </a:p>
          <a:p>
            <a:r>
              <a:rPr lang="en-US">
                <a:sym typeface="+mn-ea"/>
              </a:rPr>
              <a:t>Should You Write a WDM Driver?</a:t>
            </a:r>
            <a:endParaRPr lang="en-US"/>
          </a:p>
          <a:p>
            <a:r>
              <a:rPr lang="en-US">
                <a:sym typeface="+mn-ea"/>
              </a:rPr>
              <a:t>If you are writing a new driver, consider using the Kernel-Mode Driver Framework (KMDF). KMDF provides interfaces that are simpler to use than WDM interfaces.</a:t>
            </a:r>
            <a:endParaRPr lang="en-US"/>
          </a:p>
          <a:p>
            <a:endParaRPr lang="en-US"/>
          </a:p>
          <a:p>
            <a:r>
              <a:rPr lang="en-US">
                <a:sym typeface="+mn-ea"/>
              </a:rPr>
              <a:t>Do not write a WDM driver if the driver will be inserted into a stack of non-WDM drivers. Please read the documentation for device type-specific Microsoft-supplied drivers to determine how new drivers must interface with Microsoft-supplied drivers.</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20000"/>
          </a:bodyPr>
          <a:p>
            <a:r>
              <a:rPr lang="en-US"/>
              <a:t>There are three kinds of WDM drivers: bus drivers, function drivers, and filter drivers.</a:t>
            </a:r>
            <a:endParaRPr lang="en-US"/>
          </a:p>
          <a:p>
            <a:endParaRPr lang="en-US"/>
          </a:p>
          <a:p>
            <a:r>
              <a:rPr lang="en-US"/>
              <a:t>A bus driver drives an individual I/O bus device and provides per-slot functionality that is device-independent. Bus drivers also detect and report child devices that are connected to the bus.</a:t>
            </a:r>
            <a:endParaRPr lang="en-US"/>
          </a:p>
          <a:p>
            <a:r>
              <a:rPr lang="en-US"/>
              <a:t>A function driver drives an individual device.</a:t>
            </a:r>
            <a:endParaRPr lang="en-US"/>
          </a:p>
          <a:p>
            <a:r>
              <a:rPr lang="en-US"/>
              <a:t>A filter driver filters I/O requests for a device, a class of devices, or a bus.</a:t>
            </a:r>
            <a:endParaRPr lang="en-US"/>
          </a:p>
          <a:p>
            <a:pPr marL="0" indent="0">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364490"/>
            <a:ext cx="5170805" cy="6114415"/>
          </a:xfrm>
        </p:spPr>
        <p:txBody>
          <a:bodyPr>
            <a:normAutofit fontScale="50000"/>
          </a:bodyPr>
          <a:p>
            <a:r>
              <a:rPr lang="en-US" b="1"/>
              <a:t>Types of WDM drivers</a:t>
            </a:r>
            <a:endParaRPr lang="en-US" b="1"/>
          </a:p>
          <a:p>
            <a:r>
              <a:rPr lang="en-US"/>
              <a:t>In this context, a bus is any device to which other physical, logical, or virtual devices are attached; a bus includes traditional buses such as SCSI and PCI, as well as parallel ports, serial ports, and i8042 ports.</a:t>
            </a:r>
            <a:endParaRPr lang="en-US"/>
          </a:p>
          <a:p>
            <a:endParaRPr lang="en-US"/>
          </a:p>
          <a:p>
            <a:r>
              <a:rPr lang="en-US"/>
              <a:t>It is important for driver developers to understand the different kinds of WDM drivers and to know which kind of driver they are writing. For example, whether a driver handles each Plug and Play IRP and how to handle such IRPs depends on what kind of driver is being written (bus driver, function driver, or filter driver).</a:t>
            </a:r>
            <a:endParaRPr lang="en-US"/>
          </a:p>
          <a:p>
            <a:endParaRPr lang="en-US"/>
          </a:p>
          <a:p>
            <a:r>
              <a:rPr lang="en-US"/>
              <a:t>The following figure shows the relationship between the bus driver, function driver, and filter drivers for a device.</a:t>
            </a:r>
            <a:endParaRPr lang="en-US"/>
          </a:p>
          <a:p>
            <a:endParaRPr lang="en-US"/>
          </a:p>
          <a:p>
            <a:r>
              <a:rPr lang="en-US"/>
              <a:t>diagram illustrating possible driver layers.</a:t>
            </a:r>
            <a:endParaRPr lang="en-US"/>
          </a:p>
        </p:txBody>
      </p:sp>
      <p:pic>
        <p:nvPicPr>
          <p:cNvPr id="4" name="Content Placeholder 3" descr="ws"/>
          <p:cNvPicPr>
            <a:picLocks noChangeAspect="1"/>
          </p:cNvPicPr>
          <p:nvPr>
            <p:ph sz="half" idx="2"/>
          </p:nvPr>
        </p:nvPicPr>
        <p:blipFill>
          <a:blip r:embed="rId1"/>
          <a:stretch>
            <a:fillRect/>
          </a:stretch>
        </p:blipFill>
        <p:spPr>
          <a:xfrm>
            <a:off x="7017385" y="364490"/>
            <a:ext cx="4335780" cy="55321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Kernel-Mode Driver Components</a:t>
            </a:r>
            <a:endParaRPr lang="en-US"/>
          </a:p>
        </p:txBody>
      </p:sp>
      <p:sp>
        <p:nvSpPr>
          <p:cNvPr id="3" name="Content Placeholder 2"/>
          <p:cNvSpPr>
            <a:spLocks noGrp="1"/>
          </p:cNvSpPr>
          <p:nvPr>
            <p:ph idx="1"/>
          </p:nvPr>
        </p:nvSpPr>
        <p:spPr/>
        <p:txBody>
          <a:bodyPr/>
          <a:p>
            <a:r>
              <a:rPr lang="en-US" sz="2800"/>
              <a:t>This section introduces the standard routines contained in kernel-mode drivers. Some of these standard driver routines are required; others are optional. The section also introduces driver objects, which contain pointers to each driver's standard routines.</a:t>
            </a:r>
            <a:endParaRPr lang="en-US" sz="2800"/>
          </a:p>
          <a:p>
            <a:endParaRPr lang="en-US" sz="2800"/>
          </a:p>
          <a:p>
            <a:r>
              <a:rPr lang="en-US" sz="2800"/>
              <a:t>Some drivers interact with a system-supplied port driver or class driver that defines much of the driver's required functionality. For example, a SCSI miniport driver primarily interacts with the SCSI port driver. For such drivers, see the class-specific documentation for details of required and optional driver support.</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Windows kernel is a key program that is crucial for Windows to function. The kernel is the first program to load after the bootloader. After loading, it controls and coordinates every other program and process. The kernel is the bridge between the user and the hardware, it translates user instructions for the hardware and connects them.</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5" name="Content Placeholder 4"/>
          <p:cNvSpPr/>
          <p:nvPr>
            <p:ph idx="1"/>
          </p:nvPr>
        </p:nvSpPr>
        <p:spPr/>
        <p:txBody>
          <a:bodyPr/>
          <a:p>
            <a:r>
              <a:rPr lang="en-US"/>
              <a:t>The kernel performs key services such as scheduling, launching, and ending processes; and, initializing, running drivers (programs that communicate with hardware), and ensuring that memory is allocated correctly.</a:t>
            </a:r>
            <a:endParaRPr lang="en-US"/>
          </a:p>
          <a:p>
            <a:endParaRPr lang="en-US"/>
          </a:p>
          <a:p>
            <a:r>
              <a:rPr lang="en-US"/>
              <a:t>The Windows kernel is a hybrid kernel, which means it attempts to combine features and benefits of microkernel and monolithic kernel architectures. The idea is to simultaneously benefit from the performance monolithic kernels provide and the stability that microkernels provide.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a:t>
            </a:r>
            <a:r>
              <a:rPr lang="en-US" b="1"/>
              <a:t> kernel </a:t>
            </a:r>
            <a:r>
              <a:rPr lang="en-US"/>
              <a:t>of an operating system implements the core functionality that everything else in the operating system depends upon. The Microsoft Windows kernel provides basic low-level operations such as scheduling threads or routing hardware interrupts. It is the heart of the operating system and all tasks it performs must be fast and simple.</a:t>
            </a:r>
            <a:endParaRPr lang="en-US"/>
          </a:p>
          <a:p>
            <a:endParaRPr lang="en-US"/>
          </a:p>
          <a:p>
            <a:r>
              <a:rPr lang="en-US"/>
              <a:t>Routines that provide a direct interface to the kernel library are usually prefixed with "Ke", for example, KeGetCurrentThread.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Device Driver</a:t>
            </a:r>
            <a:endParaRPr lang="en-US" b="1"/>
          </a:p>
        </p:txBody>
      </p:sp>
      <p:sp>
        <p:nvSpPr>
          <p:cNvPr id="3" name="Content Placeholder 2"/>
          <p:cNvSpPr>
            <a:spLocks noGrp="1"/>
          </p:cNvSpPr>
          <p:nvPr>
            <p:ph idx="1"/>
          </p:nvPr>
        </p:nvSpPr>
        <p:spPr/>
        <p:txBody>
          <a:bodyPr/>
          <a:p>
            <a:r>
              <a:rPr lang="en-US"/>
              <a:t>A device driver is a special kind of software program that controls a specific hardware device attached to a computer. Device drivers are essential for a computer to work properly. These programs may be compact, but they provide the all-important means for a computer to interact with hardware, for everything from mouse, keyboard and display (user input/output) to working with networks, storage and graphics.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sym typeface="+mn-ea"/>
              </a:rPr>
            </a:br>
            <a:r>
              <a:rPr lang="en-US">
                <a:sym typeface="+mn-ea"/>
              </a:rPr>
              <a:t>How Do Device Drivers Work?</a:t>
            </a:r>
            <a:br>
              <a:rPr lang="en-US"/>
            </a:br>
            <a:endParaRPr lang="en-US"/>
          </a:p>
        </p:txBody>
      </p:sp>
      <p:sp>
        <p:nvSpPr>
          <p:cNvPr id="3" name="Content Placeholder 2"/>
          <p:cNvSpPr>
            <a:spLocks noGrp="1"/>
          </p:cNvSpPr>
          <p:nvPr>
            <p:ph idx="1"/>
          </p:nvPr>
        </p:nvSpPr>
        <p:spPr>
          <a:xfrm>
            <a:off x="609600" y="772795"/>
            <a:ext cx="10972800" cy="5354955"/>
          </a:xfrm>
        </p:spPr>
        <p:txBody>
          <a:bodyPr/>
          <a:p>
            <a:r>
              <a:rPr lang="en-US"/>
              <a:t>Device drivers generally run at a high level of privilege within the operating system runtime environment. Some device drivers, in fact, may be linked directly to the operating system kernel, a portion of an OS such as Windows, Linux or Mac OS, that remains memory resident and handles execution for all other code, including device drivers. Device drivers relay requests for device access and actions from the operating system and its active applications to their respective hardware devices. They also deliver outputs or status/messages from the hardware devices to the operating system (and thence, to applications).</a:t>
            </a:r>
            <a:endParaRPr lang="en-US"/>
          </a:p>
          <a:p>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sym typeface="+mn-ea"/>
              </a:rPr>
              <a:t>Purpose of Device Drivers</a:t>
            </a:r>
            <a:endParaRPr lang="en-US"/>
          </a:p>
          <a:p>
            <a:r>
              <a:rPr lang="en-US">
                <a:sym typeface="+mn-ea"/>
              </a:rPr>
              <a:t>Device drivers are necessary to permit a computer to interface and interact with specific devices. They define the messages and mechanisms whereby the computer (OS and applications) can access the device or make requests for the device to fulfill. They also handle device responses and messages for delivery to the computer.</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sym typeface="+mn-ea"/>
              </a:rPr>
            </a:br>
            <a:r>
              <a:rPr lang="en-US">
                <a:sym typeface="+mn-ea"/>
              </a:rPr>
              <a:t>Types of Device Drivers</a:t>
            </a:r>
            <a:br>
              <a:rPr lang="en-US"/>
            </a:br>
            <a:endParaRPr lang="en-US"/>
          </a:p>
        </p:txBody>
      </p:sp>
      <p:sp>
        <p:nvSpPr>
          <p:cNvPr id="3" name="Content Placeholder 2"/>
          <p:cNvSpPr>
            <a:spLocks noGrp="1"/>
          </p:cNvSpPr>
          <p:nvPr>
            <p:ph idx="1"/>
          </p:nvPr>
        </p:nvSpPr>
        <p:spPr/>
        <p:txBody>
          <a:bodyPr/>
          <a:p>
            <a:r>
              <a:rPr lang="en-US" sz="2400"/>
              <a:t>Invariably, hardware devices belong to a specific class, such as Bluetooth or 802.11xx wireless networking. Creating any specific device driver starts by working within its class framework. Within that class, a particular type of device, such as Bluetooth audio, keyboards or mice, also falls within a related driver framework. Finally, for a specific individual device, within its class and type frameworks, its actual driver software interacts with that device using its native command set and data handling capabilities, as defined and published by its maker or manufacturer. In addition, device drivers can access physical devices (actual hardware) or virtual devices (emulations of hardware in a software program). The former are called physical drivers and the latter are called virtual drivers.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Device Driver Examples</a:t>
            </a:r>
            <a:endParaRPr lang="en-US"/>
          </a:p>
        </p:txBody>
      </p:sp>
      <p:sp>
        <p:nvSpPr>
          <p:cNvPr id="3" name="Content Placeholder 2"/>
          <p:cNvSpPr>
            <a:spLocks noGrp="1"/>
          </p:cNvSpPr>
          <p:nvPr>
            <p:ph idx="1"/>
          </p:nvPr>
        </p:nvSpPr>
        <p:spPr/>
        <p:txBody>
          <a:bodyPr/>
          <a:p>
            <a:r>
              <a:rPr lang="en-US"/>
              <a:t>If you run the driverquery command in Windows inside PowerShell or at the command line, it will produce a list of all device drivers installed on the host computer. For Linux and macOS, running the lsmod command at a command prompt also lists device driver modules. It is not unusual for a typical laptop or desktop PC to list hundreds of device drivers in response. Examining this output provides useful drive information, including module name, driver type and display name used to identify a driver. Here's a brief sample from Windows 10:</a:t>
            </a: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8113</Words>
  <Application>WPS Presentation</Application>
  <PresentationFormat>Widescreen</PresentationFormat>
  <Paragraphs>96</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SimSun</vt:lpstr>
      <vt:lpstr>Wingdings</vt:lpstr>
      <vt:lpstr>Microsoft YaHei</vt:lpstr>
      <vt:lpstr>Arial Unicode MS</vt:lpstr>
      <vt:lpstr>Calibri</vt:lpstr>
      <vt:lpstr>Blue Waves</vt:lpstr>
      <vt:lpstr>PowerPoint 演示文稿</vt:lpstr>
      <vt:lpstr>PowerPoint 演示文稿</vt:lpstr>
      <vt:lpstr>PowerPoint 演示文稿</vt:lpstr>
      <vt:lpstr>PowerPoint 演示文稿</vt:lpstr>
      <vt:lpstr>Device Driver</vt:lpstr>
      <vt:lpstr> How Do Device Drivers Work? </vt:lpstr>
      <vt:lpstr>PowerPoint 演示文稿</vt:lpstr>
      <vt:lpstr> Types of Device Drivers </vt:lpstr>
      <vt:lpstr>Device Driver Examples</vt:lpstr>
      <vt:lpstr>PowerPoint 演示文稿</vt:lpstr>
      <vt:lpstr> Device Driver Software </vt:lpstr>
      <vt:lpstr>PowerPoint 演示文稿</vt:lpstr>
      <vt:lpstr>PowerPoint 演示文稿</vt:lpstr>
      <vt:lpstr>PowerPoint 演示文稿</vt:lpstr>
      <vt:lpstr>PowerPoint 演示文稿</vt:lpstr>
      <vt:lpstr>Kernel-Mode Driver Components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Furuwka</cp:lastModifiedBy>
  <cp:revision>2</cp:revision>
  <dcterms:created xsi:type="dcterms:W3CDTF">2022-05-20T19:12:00Z</dcterms:created>
  <dcterms:modified xsi:type="dcterms:W3CDTF">2022-05-20T19:39:13Z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17D213C6C19F4F579B1FFE32A30006B1</vt:lpwstr>
  </property>
  <property fmtid="{D5CDD505-2E9C-101B-9397-08002B2CF9AE}" pid="3" name="KSOProductBuildVer">
    <vt:lpwstr>1033-11.2.0.11130</vt:lpwstr>
  </property>
</Properties>
</file>