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1EC7-027D-5C4C-8BAE-8467686CD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EF05DD-FF7C-D641-B8EA-7AFC89829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15192-F2B7-6342-9E53-E67C9F07EC76}"/>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7D0C2C9C-78EA-0A40-9398-906BB3CA0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BC83D-6942-D540-A8DA-E49E81E59C16}"/>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9046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7FE3-55C7-9940-892F-1EB13748E4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57842-737C-DF47-A8EB-356C48060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0312D-6FF3-4449-B5AB-2D82A3E35A67}"/>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7758F4A5-99FC-D941-8545-124009566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16A73-4219-5246-8028-203941361C72}"/>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217789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A0343-8769-1043-94E1-F2740256A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2386EB-D770-ED43-A7A6-851FAAF10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976E1-5E28-B548-9F9D-7BB8E9D7E42F}"/>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EF326C10-F9FE-BF49-A61C-EBB0A625E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440A-EAAF-6042-9737-2C1E7E22300C}"/>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292333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1945-FBA8-8448-8C2B-4CDD7702A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19CF8-BEC1-4D4E-BCDD-C68C2BFCE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692A5-DF3E-2E4F-AB6B-04BCD056EE96}"/>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0D09E061-36D5-8C40-ACF7-517785AA0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A1860-8A3C-6945-8423-C59C574C6943}"/>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196738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B688-0C80-1E4A-8A59-ADE5C5794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1ADF20-8FC7-0B45-8EAF-FDE40FE2B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E9DFF-52BB-4347-B951-84E745B87659}"/>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7792AA4D-65E5-2740-AA43-C3EBAEE23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7195-1CF8-2F46-977A-A5FC7575D7EB}"/>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292307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C2E-C1FF-8A48-9492-1CF3DDFA8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CA132-8EBD-E845-9F3B-28FE47D72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E1F3E9-8AD3-5946-ACEA-5E6499B52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2265BE-091B-CF4A-AAE7-1F9CBE849D7B}"/>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6" name="Footer Placeholder 5">
            <a:extLst>
              <a:ext uri="{FF2B5EF4-FFF2-40B4-BE49-F238E27FC236}">
                <a16:creationId xmlns:a16="http://schemas.microsoft.com/office/drawing/2014/main" id="{23522FA4-02B3-B044-957C-06D61FD49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98A78-B7EC-7348-A2C0-5FA30A28FAAA}"/>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365529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7D02-F4B0-084F-AD61-3B1554D0F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198E9B-E181-C440-8395-CB79D575F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C9AD6-0E27-2447-AFAF-9779620AF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4ACEB-69F7-7F46-BCD8-7FECB606C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FFC94-A993-8449-A2F6-4F7A38551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E6B19-D45D-A544-AF56-5640DD004872}"/>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8" name="Footer Placeholder 7">
            <a:extLst>
              <a:ext uri="{FF2B5EF4-FFF2-40B4-BE49-F238E27FC236}">
                <a16:creationId xmlns:a16="http://schemas.microsoft.com/office/drawing/2014/main" id="{C794F8EA-E371-9042-A87C-6183C63EC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4DA1DA-DD4B-8745-A836-C160568EDD47}"/>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243270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0B74-167A-AC48-8E22-0CAB6444F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99605-1CF6-FB4D-BA96-8951B0CE5C16}"/>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4" name="Footer Placeholder 3">
            <a:extLst>
              <a:ext uri="{FF2B5EF4-FFF2-40B4-BE49-F238E27FC236}">
                <a16:creationId xmlns:a16="http://schemas.microsoft.com/office/drawing/2014/main" id="{9F5101D9-D307-0249-A26B-C7EECB5C16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58DB4-19B9-3340-9747-5064D839C63E}"/>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2689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E4C93-8B66-C943-A624-2693212F7482}"/>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3" name="Footer Placeholder 2">
            <a:extLst>
              <a:ext uri="{FF2B5EF4-FFF2-40B4-BE49-F238E27FC236}">
                <a16:creationId xmlns:a16="http://schemas.microsoft.com/office/drawing/2014/main" id="{AA273EA4-9E32-BB44-AAD9-22155029B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ECC10-7BCF-0648-91AA-A14365CE5600}"/>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175670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6FE8-7F79-5245-BD56-D80EA7B1F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B47D6-728B-6743-B364-52B807C76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C54C0B-5763-B040-A422-338246C31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79377-6F46-5441-B2FF-E0A4BD9C9833}"/>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6" name="Footer Placeholder 5">
            <a:extLst>
              <a:ext uri="{FF2B5EF4-FFF2-40B4-BE49-F238E27FC236}">
                <a16:creationId xmlns:a16="http://schemas.microsoft.com/office/drawing/2014/main" id="{65D14D0D-EAFA-2542-B583-BA8D211C3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127D7-77CB-604D-89A6-087A5FD74658}"/>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379492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C840-AEDA-344A-8D02-978A15CAE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6D85D0-0A5A-E847-81F9-F57273289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37319-E921-9F4D-B54B-2FD7212C0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78DD8-BC8E-D54F-9CE6-D1466D56B4B6}"/>
              </a:ext>
            </a:extLst>
          </p:cNvPr>
          <p:cNvSpPr>
            <a:spLocks noGrp="1"/>
          </p:cNvSpPr>
          <p:nvPr>
            <p:ph type="dt" sz="half" idx="10"/>
          </p:nvPr>
        </p:nvSpPr>
        <p:spPr/>
        <p:txBody>
          <a:bodyPr/>
          <a:lstStyle/>
          <a:p>
            <a:fld id="{A6C4E23D-6230-8F4C-B1F4-8CFE18A0ADE6}" type="datetimeFigureOut">
              <a:rPr lang="en-US"/>
              <a:t>12/30/2021</a:t>
            </a:fld>
            <a:endParaRPr lang="en-US"/>
          </a:p>
        </p:txBody>
      </p:sp>
      <p:sp>
        <p:nvSpPr>
          <p:cNvPr id="6" name="Footer Placeholder 5">
            <a:extLst>
              <a:ext uri="{FF2B5EF4-FFF2-40B4-BE49-F238E27FC236}">
                <a16:creationId xmlns:a16="http://schemas.microsoft.com/office/drawing/2014/main" id="{5EB6B3D5-3624-FD4D-83FD-C555341A1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67432-4C85-C54B-93A8-248CA36489FD}"/>
              </a:ext>
            </a:extLst>
          </p:cNvPr>
          <p:cNvSpPr>
            <a:spLocks noGrp="1"/>
          </p:cNvSpPr>
          <p:nvPr>
            <p:ph type="sldNum" sz="quarter" idx="12"/>
          </p:nvPr>
        </p:nvSpPr>
        <p:spPr/>
        <p:txBody>
          <a:bodyPr/>
          <a:lstStyle/>
          <a:p>
            <a:fld id="{6188CF94-C3F1-3545-8EF1-2A1B23928194}" type="slidenum">
              <a:rPr lang="en-US"/>
              <a:t>‹#›</a:t>
            </a:fld>
            <a:endParaRPr lang="en-US"/>
          </a:p>
        </p:txBody>
      </p:sp>
    </p:spTree>
    <p:extLst>
      <p:ext uri="{BB962C8B-B14F-4D97-AF65-F5344CB8AC3E}">
        <p14:creationId xmlns:p14="http://schemas.microsoft.com/office/powerpoint/2010/main" val="660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F333A-3246-E04D-B46F-2E8AECA98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EA00-0B35-2547-8FF2-B350C9EAB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642BD-ABCB-2748-863D-8EBDA135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4E23D-6230-8F4C-B1F4-8CFE18A0ADE6}" type="datetimeFigureOut">
              <a:rPr lang="en-US"/>
              <a:t>12/30/2021</a:t>
            </a:fld>
            <a:endParaRPr lang="en-US"/>
          </a:p>
        </p:txBody>
      </p:sp>
      <p:sp>
        <p:nvSpPr>
          <p:cNvPr id="5" name="Footer Placeholder 4">
            <a:extLst>
              <a:ext uri="{FF2B5EF4-FFF2-40B4-BE49-F238E27FC236}">
                <a16:creationId xmlns:a16="http://schemas.microsoft.com/office/drawing/2014/main" id="{380B938E-A0DC-2A42-B40B-910C9FD89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E40B8D-7991-D84C-A9AB-0D4BFDC32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8CF94-C3F1-3545-8EF1-2A1B23928194}" type="slidenum">
              <a:rPr lang="en-US"/>
              <a:t>‹#›</a:t>
            </a:fld>
            <a:endParaRPr lang="en-US"/>
          </a:p>
        </p:txBody>
      </p:sp>
    </p:spTree>
    <p:extLst>
      <p:ext uri="{BB962C8B-B14F-4D97-AF65-F5344CB8AC3E}">
        <p14:creationId xmlns:p14="http://schemas.microsoft.com/office/powerpoint/2010/main" val="281845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du.gcfglobal.org/en/windowsbasics/navigating-windows/1/" TargetMode="Externa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www.gcflearnfree.org/edge"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www.gcflearnfree.org/internet/internetexplorer"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D79F-9807-E040-B635-A4736BF45421}"/>
              </a:ext>
            </a:extLst>
          </p:cNvPr>
          <p:cNvSpPr>
            <a:spLocks noGrp="1"/>
          </p:cNvSpPr>
          <p:nvPr>
            <p:ph type="ctrTitle"/>
          </p:nvPr>
        </p:nvSpPr>
        <p:spPr/>
        <p:txBody>
          <a:bodyPr>
            <a:normAutofit fontScale="90000"/>
          </a:bodyPr>
          <a:lstStyle/>
          <a:p>
            <a:r>
              <a:rPr lang="en-US" b="0" i="0">
                <a:solidFill>
                  <a:srgbClr val="4E4E4E"/>
                </a:solidFill>
                <a:effectLst/>
                <a:latin typeface="Source Sans Pro" panose="02000000000000000000" pitchFamily="2" charset="0"/>
              </a:rPr>
              <a:t>Common applications in Windows</a:t>
            </a:r>
            <a:br>
              <a:rPr lang="en-US" b="0" i="0">
                <a:solidFill>
                  <a:srgbClr val="4E4E4E"/>
                </a:solidFill>
                <a:effectLst/>
                <a:latin typeface="Source Sans Pro" panose="02000000000000000000" pitchFamily="2" charset="0"/>
              </a:rPr>
            </a:br>
            <a:endParaRPr lang="en-US"/>
          </a:p>
        </p:txBody>
      </p:sp>
      <p:sp>
        <p:nvSpPr>
          <p:cNvPr id="3" name="Subtitle 2">
            <a:extLst>
              <a:ext uri="{FF2B5EF4-FFF2-40B4-BE49-F238E27FC236}">
                <a16:creationId xmlns:a16="http://schemas.microsoft.com/office/drawing/2014/main" id="{6D13E851-84E1-BC40-AA8F-127BF1ADEEBC}"/>
              </a:ext>
            </a:extLst>
          </p:cNvPr>
          <p:cNvSpPr>
            <a:spLocks noGrp="1"/>
          </p:cNvSpPr>
          <p:nvPr>
            <p:ph type="subTitle" idx="1"/>
          </p:nvPr>
        </p:nvSpPr>
        <p:spPr>
          <a:xfrm>
            <a:off x="1753809" y="3078313"/>
            <a:ext cx="9144000" cy="2778277"/>
          </a:xfrm>
        </p:spPr>
        <p:txBody>
          <a:bodyPr>
            <a:normAutofit lnSpcReduction="10000"/>
          </a:bodyPr>
          <a:lstStyle/>
          <a:p>
            <a:pPr fontAlgn="base"/>
            <a:r>
              <a:rPr lang="en-US" b="0" i="0">
                <a:solidFill>
                  <a:srgbClr val="4E4E4E"/>
                </a:solidFill>
                <a:effectLst/>
                <a:latin typeface="Source Sans Pro" panose="020B0503030403020204" pitchFamily="34" charset="0"/>
              </a:rPr>
              <a:t>Windows comes with several useful applications already installed. These applications can help you with many common tasks, including browsing the Internet, managing your calendar, and shopping for music.</a:t>
            </a:r>
          </a:p>
          <a:p>
            <a:pPr fontAlgn="base"/>
            <a:r>
              <a:rPr lang="en-US" b="0" i="0">
                <a:solidFill>
                  <a:srgbClr val="4E4E4E"/>
                </a:solidFill>
                <a:effectLst/>
                <a:latin typeface="Source Sans Pro" panose="020B0503030403020204" pitchFamily="34" charset="0"/>
              </a:rPr>
              <a:t>Most of these apps can be opened by clicking the Start button, then clicking the icon of the app you want to open. You may need to navigate the Start menu to find the app you're looking for. Take a look at our </a:t>
            </a:r>
            <a:r>
              <a:rPr lang="en-US" b="1" i="0" u="none" strike="noStrike">
                <a:solidFill>
                  <a:srgbClr val="00ACD7"/>
                </a:solidFill>
                <a:effectLst/>
                <a:latin typeface="inherit"/>
                <a:hlinkClick r:id="rId2"/>
              </a:rPr>
              <a:t>Navigating Windows</a:t>
            </a:r>
            <a:r>
              <a:rPr lang="en-US" b="0" i="0">
                <a:solidFill>
                  <a:srgbClr val="4E4E4E"/>
                </a:solidFill>
                <a:effectLst/>
                <a:latin typeface="Source Sans Pro" panose="020B0503030403020204" pitchFamily="34" charset="0"/>
              </a:rPr>
              <a:t> lesson to learn more.</a:t>
            </a:r>
          </a:p>
          <a:p>
            <a:endParaRPr lang="en-US"/>
          </a:p>
        </p:txBody>
      </p:sp>
    </p:spTree>
    <p:extLst>
      <p:ext uri="{BB962C8B-B14F-4D97-AF65-F5344CB8AC3E}">
        <p14:creationId xmlns:p14="http://schemas.microsoft.com/office/powerpoint/2010/main" val="154291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293F38-00C0-BA4E-B08B-52B7F6180343}"/>
              </a:ext>
            </a:extLst>
          </p:cNvPr>
          <p:cNvPicPr>
            <a:picLocks noChangeAspect="1"/>
          </p:cNvPicPr>
          <p:nvPr/>
        </p:nvPicPr>
        <p:blipFill>
          <a:blip r:embed="rId2"/>
          <a:stretch>
            <a:fillRect/>
          </a:stretch>
        </p:blipFill>
        <p:spPr>
          <a:xfrm>
            <a:off x="1045262" y="220738"/>
            <a:ext cx="10101475" cy="6637262"/>
          </a:xfrm>
          <a:prstGeom prst="rect">
            <a:avLst/>
          </a:prstGeom>
        </p:spPr>
      </p:pic>
    </p:spTree>
    <p:extLst>
      <p:ext uri="{BB962C8B-B14F-4D97-AF65-F5344CB8AC3E}">
        <p14:creationId xmlns:p14="http://schemas.microsoft.com/office/powerpoint/2010/main" val="50003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7968702-9BB4-DA49-9E34-166D1C009616}"/>
              </a:ext>
            </a:extLst>
          </p:cNvPr>
          <p:cNvSpPr>
            <a:spLocks noGrp="1"/>
          </p:cNvSpPr>
          <p:nvPr>
            <p:ph idx="1"/>
          </p:nvPr>
        </p:nvSpPr>
        <p:spPr>
          <a:xfrm>
            <a:off x="838200" y="1825625"/>
            <a:ext cx="10515600" cy="3810756"/>
          </a:xfrm>
        </p:spPr>
        <p:txBody>
          <a:bodyPr/>
          <a:lstStyle/>
          <a:p>
            <a:pPr fontAlgn="base"/>
            <a:r>
              <a:rPr lang="en-US" b="0" i="0">
                <a:solidFill>
                  <a:srgbClr val="4E4E4E"/>
                </a:solidFill>
                <a:effectLst/>
                <a:latin typeface="Source Sans Pro" panose="020B0503030403020204" pitchFamily="34" charset="0"/>
              </a:rPr>
              <a:t>Web browsers</a:t>
            </a:r>
          </a:p>
          <a:p>
            <a:pPr fontAlgn="base"/>
            <a:r>
              <a:rPr lang="en-US" b="1" i="0" u="none" strike="noStrike">
                <a:solidFill>
                  <a:srgbClr val="00ACD7"/>
                </a:solidFill>
                <a:effectLst/>
                <a:latin typeface="inherit"/>
                <a:hlinkClick r:id="rId2"/>
              </a:rPr>
              <a:t>Microsoft Edge</a:t>
            </a:r>
            <a:r>
              <a:rPr lang="en-US" b="0" i="0">
                <a:solidFill>
                  <a:srgbClr val="4E4E4E"/>
                </a:solidFill>
                <a:effectLst/>
                <a:latin typeface="Source Sans Pro" panose="020B0503030403020204" pitchFamily="34" charset="0"/>
              </a:rPr>
              <a:t> replaces Internet Explorer in Windows 10 but serves the same function. It has a few new features over Internet Explorer, including an option to display webpages in an easy-to-read format, better security, and integration with other parts of Windows 10.</a:t>
            </a:r>
          </a:p>
        </p:txBody>
      </p:sp>
    </p:spTree>
    <p:extLst>
      <p:ext uri="{BB962C8B-B14F-4D97-AF65-F5344CB8AC3E}">
        <p14:creationId xmlns:p14="http://schemas.microsoft.com/office/powerpoint/2010/main" val="27046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C3381-CEB3-5C4B-BB0B-BEA1CD5256F3}"/>
              </a:ext>
            </a:extLst>
          </p:cNvPr>
          <p:cNvSpPr>
            <a:spLocks noGrp="1"/>
          </p:cNvSpPr>
          <p:nvPr>
            <p:ph idx="1"/>
          </p:nvPr>
        </p:nvSpPr>
        <p:spPr/>
        <p:txBody>
          <a:bodyPr/>
          <a:lstStyle/>
          <a:p>
            <a:r>
              <a:rPr lang="en-US" b="1" i="0" u="sng">
                <a:solidFill>
                  <a:srgbClr val="0089AC"/>
                </a:solidFill>
                <a:effectLst/>
                <a:latin typeface="Source Sans Pro" panose="020B0503030403020204" pitchFamily="34" charset="0"/>
                <a:hlinkClick r:id="rId2"/>
              </a:rPr>
              <a:t>Internet Explorer</a:t>
            </a:r>
            <a:r>
              <a:rPr lang="en-US" b="0" i="0">
                <a:solidFill>
                  <a:srgbClr val="4E4E4E"/>
                </a:solidFill>
                <a:effectLst/>
                <a:latin typeface="Source Sans Pro" panose="020B0503030403020204" pitchFamily="34" charset="0"/>
              </a:rPr>
              <a:t> is one of the most well-known applications on the Internet, primarily because it has come bundled with many versions of Windows for the past 20 years. It has a simple interface and most standard web browser features, including bookmarking your favorite websites.</a:t>
            </a:r>
            <a:endParaRPr lang="en-US"/>
          </a:p>
        </p:txBody>
      </p:sp>
    </p:spTree>
    <p:extLst>
      <p:ext uri="{BB962C8B-B14F-4D97-AF65-F5344CB8AC3E}">
        <p14:creationId xmlns:p14="http://schemas.microsoft.com/office/powerpoint/2010/main" val="78781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D6E62-5A5C-AD47-A63F-D040733514F4}"/>
              </a:ext>
            </a:extLst>
          </p:cNvPr>
          <p:cNvSpPr>
            <a:spLocks noGrp="1"/>
          </p:cNvSpPr>
          <p:nvPr>
            <p:ph idx="1"/>
          </p:nvPr>
        </p:nvSpPr>
        <p:spPr>
          <a:xfrm>
            <a:off x="838200" y="1161143"/>
            <a:ext cx="10515600" cy="5015820"/>
          </a:xfrm>
        </p:spPr>
        <p:txBody>
          <a:bodyPr>
            <a:normAutofit fontScale="92500" lnSpcReduction="20000"/>
          </a:bodyPr>
          <a:lstStyle/>
          <a:p>
            <a:pPr fontAlgn="base"/>
            <a:r>
              <a:rPr lang="en-US" b="0" i="0">
                <a:solidFill>
                  <a:srgbClr val="4E4E4E"/>
                </a:solidFill>
                <a:effectLst/>
                <a:latin typeface="Source Sans Pro" panose="020B0503030403020204" pitchFamily="34" charset="0"/>
              </a:rPr>
              <a:t>Productivity</a:t>
            </a:r>
          </a:p>
          <a:p>
            <a:pPr fontAlgn="base"/>
            <a:r>
              <a:rPr lang="en-US" b="0" i="0">
                <a:solidFill>
                  <a:srgbClr val="4E4E4E"/>
                </a:solidFill>
                <a:effectLst/>
                <a:latin typeface="Source Sans Pro" panose="020B0503030403020204" pitchFamily="34" charset="0"/>
              </a:rPr>
              <a:t>Windows 8 and Windows 10 include several productivity apps that can help you with daily tasks, like managing your email and calendars, finding directions, and organizing notes.</a:t>
            </a:r>
            <a:br>
              <a:rPr lang="en-US" b="0" i="0">
                <a:solidFill>
                  <a:srgbClr val="4E4E4E"/>
                </a:solidFill>
                <a:effectLst/>
                <a:latin typeface="Source Sans Pro" panose="020B0503030403020204" pitchFamily="34" charset="0"/>
              </a:rPr>
            </a:br>
            <a:endParaRPr lang="en-US" b="0" i="0">
              <a:solidFill>
                <a:srgbClr val="4E4E4E"/>
              </a:solidFill>
              <a:effectLst/>
              <a:latin typeface="Source Sans Pro" panose="020B0503030403020204" pitchFamily="34" charset="0"/>
            </a:endParaRPr>
          </a:p>
          <a:p>
            <a:pPr fontAlgn="base"/>
            <a:r>
              <a:rPr lang="en-US" b="1" i="0">
                <a:solidFill>
                  <a:srgbClr val="4E4E4E"/>
                </a:solidFill>
                <a:effectLst/>
                <a:latin typeface="Source Sans Pro" panose="020B0503030403020204" pitchFamily="34" charset="0"/>
              </a:rPr>
              <a:t>Mail</a:t>
            </a:r>
            <a:r>
              <a:rPr lang="en-US" b="0" i="0">
                <a:solidFill>
                  <a:srgbClr val="4E4E4E"/>
                </a:solidFill>
                <a:effectLst/>
                <a:latin typeface="Source Sans Pro" panose="020B0503030403020204" pitchFamily="34" charset="0"/>
              </a:rPr>
              <a:t> and </a:t>
            </a:r>
            <a:r>
              <a:rPr lang="en-US" b="1" i="0">
                <a:solidFill>
                  <a:srgbClr val="4E4E4E"/>
                </a:solidFill>
                <a:effectLst/>
                <a:latin typeface="Source Sans Pro" panose="020B0503030403020204" pitchFamily="34" charset="0"/>
              </a:rPr>
              <a:t>Calendar</a:t>
            </a:r>
            <a:r>
              <a:rPr lang="en-US" b="0" i="0">
                <a:solidFill>
                  <a:srgbClr val="4E4E4E"/>
                </a:solidFill>
                <a:effectLst/>
                <a:latin typeface="Source Sans Pro" panose="020B0503030403020204" pitchFamily="34" charset="0"/>
              </a:rPr>
              <a:t> are apps that connect your accounts with other services, such as Microsoft, Google, and Apple. They synchronize your mailboxes and calendars within these services and display them in a single window on your computer.</a:t>
            </a:r>
          </a:p>
          <a:p>
            <a:pPr fontAlgn="base"/>
            <a:r>
              <a:rPr lang="en-US" b="1" i="0">
                <a:solidFill>
                  <a:srgbClr val="4E4E4E"/>
                </a:solidFill>
                <a:effectLst/>
                <a:latin typeface="Source Sans Pro" panose="020B0503030403020204" pitchFamily="34" charset="0"/>
              </a:rPr>
              <a:t>Maps</a:t>
            </a:r>
            <a:r>
              <a:rPr lang="en-US" b="0" i="0">
                <a:solidFill>
                  <a:srgbClr val="4E4E4E"/>
                </a:solidFill>
                <a:effectLst/>
                <a:latin typeface="Source Sans Pro" panose="020B0503030403020204" pitchFamily="34" charset="0"/>
              </a:rPr>
              <a:t>, an app powered by Bing Maps, gives you access to all of the same navigation and search features. It adds a few other features as well, like pinning locations and saving directions on all of your Windows devices.</a:t>
            </a:r>
            <a:r>
              <a:rPr lang="en-US" b="1" i="0">
                <a:solidFill>
                  <a:srgbClr val="4E4E4E"/>
                </a:solidFill>
                <a:effectLst/>
                <a:latin typeface="Source Sans Pro" panose="020B0503030403020204" pitchFamily="34" charset="0"/>
              </a:rPr>
              <a:t> *</a:t>
            </a:r>
          </a:p>
          <a:p>
            <a:pPr fontAlgn="base"/>
            <a:r>
              <a:rPr lang="en-US" b="1" i="0">
                <a:solidFill>
                  <a:srgbClr val="4E4E4E"/>
                </a:solidFill>
                <a:effectLst/>
                <a:latin typeface="Source Sans Pro" panose="020B0503030403020204" pitchFamily="34" charset="0"/>
              </a:rPr>
              <a:t>OneNote</a:t>
            </a:r>
            <a:r>
              <a:rPr lang="en-US" b="0" i="0">
                <a:solidFill>
                  <a:srgbClr val="4E4E4E"/>
                </a:solidFill>
                <a:effectLst/>
                <a:latin typeface="Source Sans Pro" panose="020B0503030403020204" pitchFamily="34" charset="0"/>
              </a:rPr>
              <a:t> is the advanced note organization software originally included with Microsoft Office, but now it's a default app in Windows 10. OneNote lets you create a collection of notes that you can then search and share.</a:t>
            </a:r>
          </a:p>
        </p:txBody>
      </p:sp>
    </p:spTree>
    <p:extLst>
      <p:ext uri="{BB962C8B-B14F-4D97-AF65-F5344CB8AC3E}">
        <p14:creationId xmlns:p14="http://schemas.microsoft.com/office/powerpoint/2010/main" val="227390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A2E0B-189D-D940-8279-CA5306744251}"/>
              </a:ext>
            </a:extLst>
          </p:cNvPr>
          <p:cNvSpPr>
            <a:spLocks noGrp="1"/>
          </p:cNvSpPr>
          <p:nvPr>
            <p:ph idx="1"/>
          </p:nvPr>
        </p:nvSpPr>
        <p:spPr/>
        <p:txBody>
          <a:bodyPr>
            <a:normAutofit fontScale="92500" lnSpcReduction="20000"/>
          </a:bodyPr>
          <a:lstStyle/>
          <a:p>
            <a:pPr fontAlgn="base"/>
            <a:r>
              <a:rPr lang="en-US" b="0" i="0">
                <a:solidFill>
                  <a:srgbClr val="4E4E4E"/>
                </a:solidFill>
                <a:effectLst/>
                <a:latin typeface="Source Sans Pro" panose="020B0503030403020204" pitchFamily="34" charset="0"/>
              </a:rPr>
              <a:t>Media</a:t>
            </a:r>
          </a:p>
          <a:p>
            <a:pPr fontAlgn="base"/>
            <a:r>
              <a:rPr lang="en-US" b="1" i="0">
                <a:solidFill>
                  <a:srgbClr val="4E4E4E"/>
                </a:solidFill>
                <a:effectLst/>
                <a:latin typeface="Source Sans Pro" panose="020B0503030403020204" pitchFamily="34" charset="0"/>
              </a:rPr>
              <a:t>Photos</a:t>
            </a:r>
            <a:r>
              <a:rPr lang="en-US" b="0" i="0">
                <a:solidFill>
                  <a:srgbClr val="4E4E4E"/>
                </a:solidFill>
                <a:effectLst/>
                <a:latin typeface="Source Sans Pro" panose="020B0503030403020204" pitchFamily="34" charset="0"/>
              </a:rPr>
              <a:t>, introduced in Windows 8, is a digital photo organizer that helps you store, sort, and display photos on your computer. It also includes features for editing, online storage, and sharing to social media.</a:t>
            </a:r>
          </a:p>
          <a:p>
            <a:pPr fontAlgn="base"/>
            <a:r>
              <a:rPr lang="en-US" b="1" i="0">
                <a:solidFill>
                  <a:srgbClr val="4E4E4E"/>
                </a:solidFill>
                <a:effectLst/>
                <a:latin typeface="Source Sans Pro" panose="020B0503030403020204" pitchFamily="34" charset="0"/>
              </a:rPr>
              <a:t>Groove Music</a:t>
            </a:r>
            <a:r>
              <a:rPr lang="en-US" b="0" i="0">
                <a:solidFill>
                  <a:srgbClr val="4E4E4E"/>
                </a:solidFill>
                <a:effectLst/>
                <a:latin typeface="Source Sans Pro" panose="020B0503030403020204" pitchFamily="34" charset="0"/>
              </a:rPr>
              <a:t> and </a:t>
            </a:r>
            <a:r>
              <a:rPr lang="en-US" b="1" i="0">
                <a:solidFill>
                  <a:srgbClr val="4E4E4E"/>
                </a:solidFill>
                <a:effectLst/>
                <a:latin typeface="Source Sans Pro" panose="020B0503030403020204" pitchFamily="34" charset="0"/>
              </a:rPr>
              <a:t>Movies &amp; TV</a:t>
            </a:r>
            <a:r>
              <a:rPr lang="en-US" b="0" i="0">
                <a:solidFill>
                  <a:srgbClr val="4E4E4E"/>
                </a:solidFill>
                <a:effectLst/>
                <a:latin typeface="Source Sans Pro" panose="020B0503030403020204" pitchFamily="34" charset="0"/>
              </a:rPr>
              <a:t> are apps included with Windows 10 that access Microsoft's online media services. Groove Music can play music stored on your computer and OneDrive, and it can stream online music with the purchase of a monthly subscription. You can play video files stored on your computer with Movies &amp; TV, and you can use it to shop for movies and TV shows online as well.</a:t>
            </a:r>
          </a:p>
          <a:p>
            <a:pPr fontAlgn="base"/>
            <a:r>
              <a:rPr lang="en-US" b="1" i="0">
                <a:solidFill>
                  <a:srgbClr val="4E4E4E"/>
                </a:solidFill>
                <a:effectLst/>
                <a:latin typeface="Source Sans Pro" panose="020B0503030403020204" pitchFamily="34" charset="0"/>
              </a:rPr>
              <a:t>Windows Media Player</a:t>
            </a:r>
            <a:r>
              <a:rPr lang="en-US" b="0" i="0">
                <a:solidFill>
                  <a:srgbClr val="4E4E4E"/>
                </a:solidFill>
                <a:effectLst/>
                <a:latin typeface="Source Sans Pro" panose="020B0503030403020204" pitchFamily="34" charset="0"/>
              </a:rPr>
              <a:t> is Microsoft's default basic media player that has come with most versions of Windows. It can play most types of audio and video files stored on your computer.</a:t>
            </a:r>
          </a:p>
          <a:p>
            <a:endParaRPr lang="en-US"/>
          </a:p>
        </p:txBody>
      </p:sp>
    </p:spTree>
    <p:extLst>
      <p:ext uri="{BB962C8B-B14F-4D97-AF65-F5344CB8AC3E}">
        <p14:creationId xmlns:p14="http://schemas.microsoft.com/office/powerpoint/2010/main" val="23111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230-C5B9-A144-A2CE-984B36563D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8DE512-EE1C-9F4A-8AFD-27AD2E0860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394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Common applications in Windows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applications in Windows </dc:title>
  <dc:creator>ilahea22@gmail.com</dc:creator>
  <cp:lastModifiedBy>Rəvan Yusi̇fov</cp:lastModifiedBy>
  <cp:revision>2</cp:revision>
  <dcterms:created xsi:type="dcterms:W3CDTF">2021-12-30T17:18:49Z</dcterms:created>
  <dcterms:modified xsi:type="dcterms:W3CDTF">2021-12-30T17:43:04Z</dcterms:modified>
</cp:coreProperties>
</file>