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L" initials="I" lastIdx="2" clrIdx="0">
    <p:extLst>
      <p:ext uri="{19B8F6BF-5375-455C-9EA6-DF929625EA0E}">
        <p15:presenceInfo xmlns:p15="http://schemas.microsoft.com/office/powerpoint/2012/main" userId="INT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 M PROJECT.xlsx]Sheet7!PivotTable5</c:name>
    <c:fmtId val="1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bar"/>
        <c:varyColors val="1"/>
        <c:ser>
          <c:idx val="0"/>
          <c:order val="0"/>
          <c:tx>
            <c:strRef>
              <c:f>Sheet7!$B$3</c:f>
              <c:strCache>
                <c:ptCount val="1"/>
                <c:pt idx="0">
                  <c:v>Sum of PF(14%)</c:v>
                </c:pt>
              </c:strCache>
            </c:strRef>
          </c:tx>
          <c:explosion val="8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D7-4E9D-9697-D52826B0DCF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D7-4E9D-9697-D52826B0DCF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D7-4E9D-9697-D52826B0DCF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D7-4E9D-9697-D52826B0DCF1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D7-4E9D-9697-D52826B0DCF1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D7-4E9D-9697-D52826B0DCF1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2D7-4E9D-9697-D52826B0DCF1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2D7-4E9D-9697-D52826B0DCF1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2D7-4E9D-9697-D52826B0DCF1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2D7-4E9D-9697-D52826B0DCF1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2D7-4E9D-9697-D52826B0DCF1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C2D7-4E9D-9697-D52826B0DCF1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C2D7-4E9D-9697-D52826B0DCF1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C2D7-4E9D-9697-D52826B0DCF1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C2D7-4E9D-9697-D52826B0DCF1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C2D7-4E9D-9697-D52826B0DCF1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C2D7-4E9D-9697-D52826B0DCF1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C2D7-4E9D-9697-D52826B0DCF1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C2D7-4E9D-9697-D52826B0DCF1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C2D7-4E9D-9697-D52826B0DCF1}"/>
              </c:ext>
            </c:extLst>
          </c:dPt>
          <c:cat>
            <c:multiLvlStrRef>
              <c:f>Sheet7!$A$4:$A$28</c:f>
              <c:multiLvlStrCache>
                <c:ptCount val="19"/>
                <c:lvl>
                  <c:pt idx="0">
                    <c:v>ANURATHA</c:v>
                  </c:pt>
                  <c:pt idx="1">
                    <c:v>POORANI</c:v>
                  </c:pt>
                  <c:pt idx="2">
                    <c:v>DEVAKI</c:v>
                  </c:pt>
                  <c:pt idx="3">
                    <c:v>THRISH</c:v>
                  </c:pt>
                  <c:pt idx="4">
                    <c:v>ARTHI</c:v>
                  </c:pt>
                  <c:pt idx="5">
                    <c:v>BHUVANA</c:v>
                  </c:pt>
                  <c:pt idx="6">
                    <c:v>HARINI</c:v>
                  </c:pt>
                  <c:pt idx="7">
                    <c:v>KOMATHI</c:v>
                  </c:pt>
                  <c:pt idx="8">
                    <c:v>LISA</c:v>
                  </c:pt>
                  <c:pt idx="9">
                    <c:v>RANI</c:v>
                  </c:pt>
                  <c:pt idx="10">
                    <c:v>PAVITHRA</c:v>
                  </c:pt>
                  <c:pt idx="11">
                    <c:v>RUKMANI</c:v>
                  </c:pt>
                  <c:pt idx="12">
                    <c:v>ANANTHI</c:v>
                  </c:pt>
                  <c:pt idx="13">
                    <c:v>KAYAL</c:v>
                  </c:pt>
                  <c:pt idx="14">
                    <c:v>KEERTHI</c:v>
                  </c:pt>
                  <c:pt idx="15">
                    <c:v>MAHALAKSHMI</c:v>
                  </c:pt>
                  <c:pt idx="16">
                    <c:v>NISH</c:v>
                  </c:pt>
                  <c:pt idx="17">
                    <c:v>NITHYA</c:v>
                  </c:pt>
                  <c:pt idx="18">
                    <c:v>PRIYA</c:v>
                  </c:pt>
                </c:lvl>
                <c:lvl>
                  <c:pt idx="0">
                    <c:v>ASSITANT PROFESSOR</c:v>
                  </c:pt>
                  <c:pt idx="2">
                    <c:v>CLERK</c:v>
                  </c:pt>
                  <c:pt idx="4">
                    <c:v>LECTURER</c:v>
                  </c:pt>
                  <c:pt idx="10">
                    <c:v>PEON</c:v>
                  </c:pt>
                  <c:pt idx="12">
                    <c:v>PROFESSOR</c:v>
                  </c:pt>
                </c:lvl>
              </c:multiLvlStrCache>
            </c:multiLvlStrRef>
          </c:cat>
          <c:val>
            <c:numRef>
              <c:f>Sheet7!$B$4:$B$28</c:f>
              <c:numCache>
                <c:formatCode>General</c:formatCode>
                <c:ptCount val="19"/>
                <c:pt idx="0">
                  <c:v>4200</c:v>
                </c:pt>
                <c:pt idx="1">
                  <c:v>5600</c:v>
                </c:pt>
                <c:pt idx="2">
                  <c:v>2800</c:v>
                </c:pt>
                <c:pt idx="3">
                  <c:v>2800</c:v>
                </c:pt>
                <c:pt idx="4">
                  <c:v>3500</c:v>
                </c:pt>
                <c:pt idx="5">
                  <c:v>7000</c:v>
                </c:pt>
                <c:pt idx="6">
                  <c:v>9100</c:v>
                </c:pt>
                <c:pt idx="7">
                  <c:v>5600</c:v>
                </c:pt>
                <c:pt idx="8">
                  <c:v>2800</c:v>
                </c:pt>
                <c:pt idx="9">
                  <c:v>5600</c:v>
                </c:pt>
                <c:pt idx="10">
                  <c:v>2800</c:v>
                </c:pt>
                <c:pt idx="11">
                  <c:v>2800</c:v>
                </c:pt>
                <c:pt idx="12">
                  <c:v>4200</c:v>
                </c:pt>
                <c:pt idx="13">
                  <c:v>4200</c:v>
                </c:pt>
                <c:pt idx="14">
                  <c:v>9100</c:v>
                </c:pt>
                <c:pt idx="15">
                  <c:v>7000</c:v>
                </c:pt>
                <c:pt idx="16">
                  <c:v>2800</c:v>
                </c:pt>
                <c:pt idx="17">
                  <c:v>9100</c:v>
                </c:pt>
                <c:pt idx="18">
                  <c:v>5600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C2D7-4E9D-9697-D52826B0DCF1}"/>
            </c:ext>
          </c:extLst>
        </c:ser>
        <c:ser>
          <c:idx val="1"/>
          <c:order val="1"/>
          <c:tx>
            <c:strRef>
              <c:f>Sheet7!$C$3</c:f>
              <c:strCache>
                <c:ptCount val="1"/>
                <c:pt idx="0">
                  <c:v>Sum of DA(10%)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C2D7-4E9D-9697-D52826B0DCF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C2D7-4E9D-9697-D52826B0DCF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C2D7-4E9D-9697-D52826B0DCF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C2D7-4E9D-9697-D52826B0DCF1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C2D7-4E9D-9697-D52826B0DCF1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C2D7-4E9D-9697-D52826B0DCF1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C2D7-4E9D-9697-D52826B0DCF1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C2D7-4E9D-9697-D52826B0DCF1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C2D7-4E9D-9697-D52826B0DCF1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C2D7-4E9D-9697-D52826B0DCF1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C2D7-4E9D-9697-D52826B0DCF1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2D7-4E9D-9697-D52826B0DCF1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2D7-4E9D-9697-D52826B0DCF1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2D7-4E9D-9697-D52826B0DCF1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2D7-4E9D-9697-D52826B0DCF1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2D7-4E9D-9697-D52826B0DCF1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2D7-4E9D-9697-D52826B0DCF1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2D7-4E9D-9697-D52826B0DCF1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2D7-4E9D-9697-D52826B0DCF1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2D7-4E9D-9697-D52826B0DCF1}"/>
              </c:ext>
            </c:extLst>
          </c:dPt>
          <c:cat>
            <c:multiLvlStrRef>
              <c:f>Sheet7!$A$4:$A$28</c:f>
              <c:multiLvlStrCache>
                <c:ptCount val="19"/>
                <c:lvl>
                  <c:pt idx="0">
                    <c:v>ANURATHA</c:v>
                  </c:pt>
                  <c:pt idx="1">
                    <c:v>POORANI</c:v>
                  </c:pt>
                  <c:pt idx="2">
                    <c:v>DEVAKI</c:v>
                  </c:pt>
                  <c:pt idx="3">
                    <c:v>THRISH</c:v>
                  </c:pt>
                  <c:pt idx="4">
                    <c:v>ARTHI</c:v>
                  </c:pt>
                  <c:pt idx="5">
                    <c:v>BHUVANA</c:v>
                  </c:pt>
                  <c:pt idx="6">
                    <c:v>HARINI</c:v>
                  </c:pt>
                  <c:pt idx="7">
                    <c:v>KOMATHI</c:v>
                  </c:pt>
                  <c:pt idx="8">
                    <c:v>LISA</c:v>
                  </c:pt>
                  <c:pt idx="9">
                    <c:v>RANI</c:v>
                  </c:pt>
                  <c:pt idx="10">
                    <c:v>PAVITHRA</c:v>
                  </c:pt>
                  <c:pt idx="11">
                    <c:v>RUKMANI</c:v>
                  </c:pt>
                  <c:pt idx="12">
                    <c:v>ANANTHI</c:v>
                  </c:pt>
                  <c:pt idx="13">
                    <c:v>KAYAL</c:v>
                  </c:pt>
                  <c:pt idx="14">
                    <c:v>KEERTHI</c:v>
                  </c:pt>
                  <c:pt idx="15">
                    <c:v>MAHALAKSHMI</c:v>
                  </c:pt>
                  <c:pt idx="16">
                    <c:v>NISH</c:v>
                  </c:pt>
                  <c:pt idx="17">
                    <c:v>NITHYA</c:v>
                  </c:pt>
                  <c:pt idx="18">
                    <c:v>PRIYA</c:v>
                  </c:pt>
                </c:lvl>
                <c:lvl>
                  <c:pt idx="0">
                    <c:v>ASSITANT PROFESSOR</c:v>
                  </c:pt>
                  <c:pt idx="2">
                    <c:v>CLERK</c:v>
                  </c:pt>
                  <c:pt idx="4">
                    <c:v>LECTURER</c:v>
                  </c:pt>
                  <c:pt idx="10">
                    <c:v>PEON</c:v>
                  </c:pt>
                  <c:pt idx="12">
                    <c:v>PROFESSOR</c:v>
                  </c:pt>
                </c:lvl>
              </c:multiLvlStrCache>
            </c:multiLvlStrRef>
          </c:cat>
          <c:val>
            <c:numRef>
              <c:f>Sheet7!$C$4:$C$28</c:f>
              <c:numCache>
                <c:formatCode>General</c:formatCode>
                <c:ptCount val="19"/>
                <c:pt idx="0">
                  <c:v>3000</c:v>
                </c:pt>
                <c:pt idx="1">
                  <c:v>4000</c:v>
                </c:pt>
                <c:pt idx="2">
                  <c:v>2000</c:v>
                </c:pt>
                <c:pt idx="3">
                  <c:v>2000</c:v>
                </c:pt>
                <c:pt idx="4">
                  <c:v>2500</c:v>
                </c:pt>
                <c:pt idx="5">
                  <c:v>5000</c:v>
                </c:pt>
                <c:pt idx="6">
                  <c:v>6500</c:v>
                </c:pt>
                <c:pt idx="7">
                  <c:v>4000</c:v>
                </c:pt>
                <c:pt idx="8">
                  <c:v>2000</c:v>
                </c:pt>
                <c:pt idx="9">
                  <c:v>4000</c:v>
                </c:pt>
                <c:pt idx="10">
                  <c:v>2000</c:v>
                </c:pt>
                <c:pt idx="11">
                  <c:v>2000</c:v>
                </c:pt>
                <c:pt idx="12">
                  <c:v>3000</c:v>
                </c:pt>
                <c:pt idx="13">
                  <c:v>3000</c:v>
                </c:pt>
                <c:pt idx="14">
                  <c:v>6500</c:v>
                </c:pt>
                <c:pt idx="15">
                  <c:v>5000</c:v>
                </c:pt>
                <c:pt idx="16">
                  <c:v>2000</c:v>
                </c:pt>
                <c:pt idx="17">
                  <c:v>6500</c:v>
                </c:pt>
                <c:pt idx="18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C2D7-4E9D-9697-D52826B0DCF1}"/>
            </c:ext>
          </c:extLst>
        </c:ser>
        <c:ser>
          <c:idx val="2"/>
          <c:order val="2"/>
          <c:tx>
            <c:strRef>
              <c:f>Sheet7!$D$3</c:f>
              <c:strCache>
                <c:ptCount val="1"/>
                <c:pt idx="0">
                  <c:v>Sum of NET SALARY 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C2D7-4E9D-9697-D52826B0DCF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2D7-4E9D-9697-D52826B0DCF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2D7-4E9D-9697-D52826B0DCF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2D7-4E9D-9697-D52826B0DCF1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2D7-4E9D-9697-D52826B0DCF1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2D7-4E9D-9697-D52826B0DCF1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2D7-4E9D-9697-D52826B0DCF1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2D7-4E9D-9697-D52826B0DCF1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2D7-4E9D-9697-D52826B0DCF1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2D7-4E9D-9697-D52826B0DCF1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2D7-4E9D-9697-D52826B0DCF1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C2D7-4E9D-9697-D52826B0DCF1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C2D7-4E9D-9697-D52826B0DCF1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C2D7-4E9D-9697-D52826B0DCF1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C2D7-4E9D-9697-D52826B0DCF1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C2D7-4E9D-9697-D52826B0DCF1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C2D7-4E9D-9697-D52826B0DCF1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C2D7-4E9D-9697-D52826B0DCF1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C2D7-4E9D-9697-D52826B0DCF1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C2D7-4E9D-9697-D52826B0DCF1}"/>
              </c:ext>
            </c:extLst>
          </c:dPt>
          <c:cat>
            <c:multiLvlStrRef>
              <c:f>Sheet7!$A$4:$A$28</c:f>
              <c:multiLvlStrCache>
                <c:ptCount val="19"/>
                <c:lvl>
                  <c:pt idx="0">
                    <c:v>ANURATHA</c:v>
                  </c:pt>
                  <c:pt idx="1">
                    <c:v>POORANI</c:v>
                  </c:pt>
                  <c:pt idx="2">
                    <c:v>DEVAKI</c:v>
                  </c:pt>
                  <c:pt idx="3">
                    <c:v>THRISH</c:v>
                  </c:pt>
                  <c:pt idx="4">
                    <c:v>ARTHI</c:v>
                  </c:pt>
                  <c:pt idx="5">
                    <c:v>BHUVANA</c:v>
                  </c:pt>
                  <c:pt idx="6">
                    <c:v>HARINI</c:v>
                  </c:pt>
                  <c:pt idx="7">
                    <c:v>KOMATHI</c:v>
                  </c:pt>
                  <c:pt idx="8">
                    <c:v>LISA</c:v>
                  </c:pt>
                  <c:pt idx="9">
                    <c:v>RANI</c:v>
                  </c:pt>
                  <c:pt idx="10">
                    <c:v>PAVITHRA</c:v>
                  </c:pt>
                  <c:pt idx="11">
                    <c:v>RUKMANI</c:v>
                  </c:pt>
                  <c:pt idx="12">
                    <c:v>ANANTHI</c:v>
                  </c:pt>
                  <c:pt idx="13">
                    <c:v>KAYAL</c:v>
                  </c:pt>
                  <c:pt idx="14">
                    <c:v>KEERTHI</c:v>
                  </c:pt>
                  <c:pt idx="15">
                    <c:v>MAHALAKSHMI</c:v>
                  </c:pt>
                  <c:pt idx="16">
                    <c:v>NISH</c:v>
                  </c:pt>
                  <c:pt idx="17">
                    <c:v>NITHYA</c:v>
                  </c:pt>
                  <c:pt idx="18">
                    <c:v>PRIYA</c:v>
                  </c:pt>
                </c:lvl>
                <c:lvl>
                  <c:pt idx="0">
                    <c:v>ASSITANT PROFESSOR</c:v>
                  </c:pt>
                  <c:pt idx="2">
                    <c:v>CLERK</c:v>
                  </c:pt>
                  <c:pt idx="4">
                    <c:v>LECTURER</c:v>
                  </c:pt>
                  <c:pt idx="10">
                    <c:v>PEON</c:v>
                  </c:pt>
                  <c:pt idx="12">
                    <c:v>PROFESSOR</c:v>
                  </c:pt>
                </c:lvl>
              </c:multiLvlStrCache>
            </c:multiLvlStrRef>
          </c:cat>
          <c:val>
            <c:numRef>
              <c:f>Sheet7!$D$4:$D$28</c:f>
              <c:numCache>
                <c:formatCode>General</c:formatCode>
                <c:ptCount val="19"/>
                <c:pt idx="0">
                  <c:v>36450</c:v>
                </c:pt>
                <c:pt idx="1">
                  <c:v>48600</c:v>
                </c:pt>
                <c:pt idx="2">
                  <c:v>24300</c:v>
                </c:pt>
                <c:pt idx="3">
                  <c:v>24300</c:v>
                </c:pt>
                <c:pt idx="4">
                  <c:v>30375</c:v>
                </c:pt>
                <c:pt idx="5">
                  <c:v>60750</c:v>
                </c:pt>
                <c:pt idx="6">
                  <c:v>78975</c:v>
                </c:pt>
                <c:pt idx="7">
                  <c:v>48600</c:v>
                </c:pt>
                <c:pt idx="8">
                  <c:v>24300</c:v>
                </c:pt>
                <c:pt idx="9">
                  <c:v>48600</c:v>
                </c:pt>
                <c:pt idx="10">
                  <c:v>24300</c:v>
                </c:pt>
                <c:pt idx="11">
                  <c:v>24300</c:v>
                </c:pt>
                <c:pt idx="12">
                  <c:v>36450</c:v>
                </c:pt>
                <c:pt idx="13">
                  <c:v>36450</c:v>
                </c:pt>
                <c:pt idx="14">
                  <c:v>78975</c:v>
                </c:pt>
                <c:pt idx="15">
                  <c:v>60750</c:v>
                </c:pt>
                <c:pt idx="16">
                  <c:v>24300</c:v>
                </c:pt>
                <c:pt idx="17">
                  <c:v>78975</c:v>
                </c:pt>
                <c:pt idx="18">
                  <c:v>48600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C2D7-4E9D-9697-D52826B0D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125745645430683"/>
          <c:y val="0.19171403879393126"/>
          <c:w val="0.33682335162650123"/>
          <c:h val="0.78964086806222389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 M PROJECT.xlsx]Sheet7!PivotTable5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SALARY ANALYSIS</a:t>
            </a:r>
          </a:p>
        </c:rich>
      </c:tx>
      <c:layout>
        <c:manualLayout>
          <c:xMode val="edge"/>
          <c:yMode val="edge"/>
          <c:x val="0.5385982769984361"/>
          <c:y val="1.60160210654815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Sum of PF(14%)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Sheet7!$A$4:$A$28</c:f>
              <c:multiLvlStrCache>
                <c:ptCount val="19"/>
                <c:lvl>
                  <c:pt idx="0">
                    <c:v>ANURATHA</c:v>
                  </c:pt>
                  <c:pt idx="1">
                    <c:v>POORANI</c:v>
                  </c:pt>
                  <c:pt idx="2">
                    <c:v>DEVAKI</c:v>
                  </c:pt>
                  <c:pt idx="3">
                    <c:v>THRISH</c:v>
                  </c:pt>
                  <c:pt idx="4">
                    <c:v>ARTHI</c:v>
                  </c:pt>
                  <c:pt idx="5">
                    <c:v>BHUVANA</c:v>
                  </c:pt>
                  <c:pt idx="6">
                    <c:v>HARINI</c:v>
                  </c:pt>
                  <c:pt idx="7">
                    <c:v>KOMATHI</c:v>
                  </c:pt>
                  <c:pt idx="8">
                    <c:v>LISA</c:v>
                  </c:pt>
                  <c:pt idx="9">
                    <c:v>RANI</c:v>
                  </c:pt>
                  <c:pt idx="10">
                    <c:v>PAVITHRA</c:v>
                  </c:pt>
                  <c:pt idx="11">
                    <c:v>RUKMANI</c:v>
                  </c:pt>
                  <c:pt idx="12">
                    <c:v>ANANTHI</c:v>
                  </c:pt>
                  <c:pt idx="13">
                    <c:v>KAYAL</c:v>
                  </c:pt>
                  <c:pt idx="14">
                    <c:v>KEERTHI</c:v>
                  </c:pt>
                  <c:pt idx="15">
                    <c:v>MAHALAKSHMI</c:v>
                  </c:pt>
                  <c:pt idx="16">
                    <c:v>NISH</c:v>
                  </c:pt>
                  <c:pt idx="17">
                    <c:v>NITHYA</c:v>
                  </c:pt>
                  <c:pt idx="18">
                    <c:v>PRIYA</c:v>
                  </c:pt>
                </c:lvl>
                <c:lvl>
                  <c:pt idx="0">
                    <c:v>ASSITANT PROFESSOR</c:v>
                  </c:pt>
                  <c:pt idx="2">
                    <c:v>CLERK</c:v>
                  </c:pt>
                  <c:pt idx="4">
                    <c:v>LECTURER</c:v>
                  </c:pt>
                  <c:pt idx="10">
                    <c:v>PEON</c:v>
                  </c:pt>
                  <c:pt idx="12">
                    <c:v>PROFESSOR</c:v>
                  </c:pt>
                </c:lvl>
              </c:multiLvlStrCache>
            </c:multiLvlStrRef>
          </c:cat>
          <c:val>
            <c:numRef>
              <c:f>Sheet7!$B$4:$B$28</c:f>
              <c:numCache>
                <c:formatCode>General</c:formatCode>
                <c:ptCount val="19"/>
                <c:pt idx="0">
                  <c:v>4200</c:v>
                </c:pt>
                <c:pt idx="1">
                  <c:v>5600</c:v>
                </c:pt>
                <c:pt idx="2">
                  <c:v>2800</c:v>
                </c:pt>
                <c:pt idx="3">
                  <c:v>2800</c:v>
                </c:pt>
                <c:pt idx="4">
                  <c:v>3500</c:v>
                </c:pt>
                <c:pt idx="5">
                  <c:v>7000</c:v>
                </c:pt>
                <c:pt idx="6">
                  <c:v>9100</c:v>
                </c:pt>
                <c:pt idx="7">
                  <c:v>5600</c:v>
                </c:pt>
                <c:pt idx="8">
                  <c:v>2800</c:v>
                </c:pt>
                <c:pt idx="9">
                  <c:v>5600</c:v>
                </c:pt>
                <c:pt idx="10">
                  <c:v>2800</c:v>
                </c:pt>
                <c:pt idx="11">
                  <c:v>2800</c:v>
                </c:pt>
                <c:pt idx="12">
                  <c:v>4200</c:v>
                </c:pt>
                <c:pt idx="13">
                  <c:v>4200</c:v>
                </c:pt>
                <c:pt idx="14">
                  <c:v>9100</c:v>
                </c:pt>
                <c:pt idx="15">
                  <c:v>7000</c:v>
                </c:pt>
                <c:pt idx="16">
                  <c:v>2800</c:v>
                </c:pt>
                <c:pt idx="17">
                  <c:v>9100</c:v>
                </c:pt>
                <c:pt idx="18">
                  <c:v>5600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5-4EC9-BDAB-7A3CBADD5D76}"/>
            </c:ext>
          </c:extLst>
        </c:ser>
        <c:ser>
          <c:idx val="1"/>
          <c:order val="1"/>
          <c:tx>
            <c:strRef>
              <c:f>Sheet7!$C$3</c:f>
              <c:strCache>
                <c:ptCount val="1"/>
                <c:pt idx="0">
                  <c:v>Sum of DA(10%)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Sheet7!$A$4:$A$28</c:f>
              <c:multiLvlStrCache>
                <c:ptCount val="19"/>
                <c:lvl>
                  <c:pt idx="0">
                    <c:v>ANURATHA</c:v>
                  </c:pt>
                  <c:pt idx="1">
                    <c:v>POORANI</c:v>
                  </c:pt>
                  <c:pt idx="2">
                    <c:v>DEVAKI</c:v>
                  </c:pt>
                  <c:pt idx="3">
                    <c:v>THRISH</c:v>
                  </c:pt>
                  <c:pt idx="4">
                    <c:v>ARTHI</c:v>
                  </c:pt>
                  <c:pt idx="5">
                    <c:v>BHUVANA</c:v>
                  </c:pt>
                  <c:pt idx="6">
                    <c:v>HARINI</c:v>
                  </c:pt>
                  <c:pt idx="7">
                    <c:v>KOMATHI</c:v>
                  </c:pt>
                  <c:pt idx="8">
                    <c:v>LISA</c:v>
                  </c:pt>
                  <c:pt idx="9">
                    <c:v>RANI</c:v>
                  </c:pt>
                  <c:pt idx="10">
                    <c:v>PAVITHRA</c:v>
                  </c:pt>
                  <c:pt idx="11">
                    <c:v>RUKMANI</c:v>
                  </c:pt>
                  <c:pt idx="12">
                    <c:v>ANANTHI</c:v>
                  </c:pt>
                  <c:pt idx="13">
                    <c:v>KAYAL</c:v>
                  </c:pt>
                  <c:pt idx="14">
                    <c:v>KEERTHI</c:v>
                  </c:pt>
                  <c:pt idx="15">
                    <c:v>MAHALAKSHMI</c:v>
                  </c:pt>
                  <c:pt idx="16">
                    <c:v>NISH</c:v>
                  </c:pt>
                  <c:pt idx="17">
                    <c:v>NITHYA</c:v>
                  </c:pt>
                  <c:pt idx="18">
                    <c:v>PRIYA</c:v>
                  </c:pt>
                </c:lvl>
                <c:lvl>
                  <c:pt idx="0">
                    <c:v>ASSITANT PROFESSOR</c:v>
                  </c:pt>
                  <c:pt idx="2">
                    <c:v>CLERK</c:v>
                  </c:pt>
                  <c:pt idx="4">
                    <c:v>LECTURER</c:v>
                  </c:pt>
                  <c:pt idx="10">
                    <c:v>PEON</c:v>
                  </c:pt>
                  <c:pt idx="12">
                    <c:v>PROFESSOR</c:v>
                  </c:pt>
                </c:lvl>
              </c:multiLvlStrCache>
            </c:multiLvlStrRef>
          </c:cat>
          <c:val>
            <c:numRef>
              <c:f>Sheet7!$C$4:$C$28</c:f>
              <c:numCache>
                <c:formatCode>General</c:formatCode>
                <c:ptCount val="19"/>
                <c:pt idx="0">
                  <c:v>3000</c:v>
                </c:pt>
                <c:pt idx="1">
                  <c:v>4000</c:v>
                </c:pt>
                <c:pt idx="2">
                  <c:v>2000</c:v>
                </c:pt>
                <c:pt idx="3">
                  <c:v>2000</c:v>
                </c:pt>
                <c:pt idx="4">
                  <c:v>2500</c:v>
                </c:pt>
                <c:pt idx="5">
                  <c:v>5000</c:v>
                </c:pt>
                <c:pt idx="6">
                  <c:v>6500</c:v>
                </c:pt>
                <c:pt idx="7">
                  <c:v>4000</c:v>
                </c:pt>
                <c:pt idx="8">
                  <c:v>2000</c:v>
                </c:pt>
                <c:pt idx="9">
                  <c:v>4000</c:v>
                </c:pt>
                <c:pt idx="10">
                  <c:v>2000</c:v>
                </c:pt>
                <c:pt idx="11">
                  <c:v>2000</c:v>
                </c:pt>
                <c:pt idx="12">
                  <c:v>3000</c:v>
                </c:pt>
                <c:pt idx="13">
                  <c:v>3000</c:v>
                </c:pt>
                <c:pt idx="14">
                  <c:v>6500</c:v>
                </c:pt>
                <c:pt idx="15">
                  <c:v>5000</c:v>
                </c:pt>
                <c:pt idx="16">
                  <c:v>2000</c:v>
                </c:pt>
                <c:pt idx="17">
                  <c:v>6500</c:v>
                </c:pt>
                <c:pt idx="18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75-4EC9-BDAB-7A3CBADD5D76}"/>
            </c:ext>
          </c:extLst>
        </c:ser>
        <c:ser>
          <c:idx val="2"/>
          <c:order val="2"/>
          <c:tx>
            <c:strRef>
              <c:f>Sheet7!$D$3</c:f>
              <c:strCache>
                <c:ptCount val="1"/>
                <c:pt idx="0">
                  <c:v>Sum of NET SALARY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Sheet7!$A$4:$A$28</c:f>
              <c:multiLvlStrCache>
                <c:ptCount val="19"/>
                <c:lvl>
                  <c:pt idx="0">
                    <c:v>ANURATHA</c:v>
                  </c:pt>
                  <c:pt idx="1">
                    <c:v>POORANI</c:v>
                  </c:pt>
                  <c:pt idx="2">
                    <c:v>DEVAKI</c:v>
                  </c:pt>
                  <c:pt idx="3">
                    <c:v>THRISH</c:v>
                  </c:pt>
                  <c:pt idx="4">
                    <c:v>ARTHI</c:v>
                  </c:pt>
                  <c:pt idx="5">
                    <c:v>BHUVANA</c:v>
                  </c:pt>
                  <c:pt idx="6">
                    <c:v>HARINI</c:v>
                  </c:pt>
                  <c:pt idx="7">
                    <c:v>KOMATHI</c:v>
                  </c:pt>
                  <c:pt idx="8">
                    <c:v>LISA</c:v>
                  </c:pt>
                  <c:pt idx="9">
                    <c:v>RANI</c:v>
                  </c:pt>
                  <c:pt idx="10">
                    <c:v>PAVITHRA</c:v>
                  </c:pt>
                  <c:pt idx="11">
                    <c:v>RUKMANI</c:v>
                  </c:pt>
                  <c:pt idx="12">
                    <c:v>ANANTHI</c:v>
                  </c:pt>
                  <c:pt idx="13">
                    <c:v>KAYAL</c:v>
                  </c:pt>
                  <c:pt idx="14">
                    <c:v>KEERTHI</c:v>
                  </c:pt>
                  <c:pt idx="15">
                    <c:v>MAHALAKSHMI</c:v>
                  </c:pt>
                  <c:pt idx="16">
                    <c:v>NISH</c:v>
                  </c:pt>
                  <c:pt idx="17">
                    <c:v>NITHYA</c:v>
                  </c:pt>
                  <c:pt idx="18">
                    <c:v>PRIYA</c:v>
                  </c:pt>
                </c:lvl>
                <c:lvl>
                  <c:pt idx="0">
                    <c:v>ASSITANT PROFESSOR</c:v>
                  </c:pt>
                  <c:pt idx="2">
                    <c:v>CLERK</c:v>
                  </c:pt>
                  <c:pt idx="4">
                    <c:v>LECTURER</c:v>
                  </c:pt>
                  <c:pt idx="10">
                    <c:v>PEON</c:v>
                  </c:pt>
                  <c:pt idx="12">
                    <c:v>PROFESSOR</c:v>
                  </c:pt>
                </c:lvl>
              </c:multiLvlStrCache>
            </c:multiLvlStrRef>
          </c:cat>
          <c:val>
            <c:numRef>
              <c:f>Sheet7!$D$4:$D$28</c:f>
              <c:numCache>
                <c:formatCode>General</c:formatCode>
                <c:ptCount val="19"/>
                <c:pt idx="0">
                  <c:v>36450</c:v>
                </c:pt>
                <c:pt idx="1">
                  <c:v>48600</c:v>
                </c:pt>
                <c:pt idx="2">
                  <c:v>24300</c:v>
                </c:pt>
                <c:pt idx="3">
                  <c:v>24300</c:v>
                </c:pt>
                <c:pt idx="4">
                  <c:v>30375</c:v>
                </c:pt>
                <c:pt idx="5">
                  <c:v>60750</c:v>
                </c:pt>
                <c:pt idx="6">
                  <c:v>78975</c:v>
                </c:pt>
                <c:pt idx="7">
                  <c:v>48600</c:v>
                </c:pt>
                <c:pt idx="8">
                  <c:v>24300</c:v>
                </c:pt>
                <c:pt idx="9">
                  <c:v>48600</c:v>
                </c:pt>
                <c:pt idx="10">
                  <c:v>24300</c:v>
                </c:pt>
                <c:pt idx="11">
                  <c:v>24300</c:v>
                </c:pt>
                <c:pt idx="12">
                  <c:v>36450</c:v>
                </c:pt>
                <c:pt idx="13">
                  <c:v>36450</c:v>
                </c:pt>
                <c:pt idx="14">
                  <c:v>78975</c:v>
                </c:pt>
                <c:pt idx="15">
                  <c:v>60750</c:v>
                </c:pt>
                <c:pt idx="16">
                  <c:v>24300</c:v>
                </c:pt>
                <c:pt idx="17">
                  <c:v>78975</c:v>
                </c:pt>
                <c:pt idx="18">
                  <c:v>48600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75-4EC9-BDAB-7A3CBADD5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3243600"/>
        <c:axId val="543244680"/>
      </c:barChart>
      <c:catAx>
        <c:axId val="54324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44680"/>
        <c:crosses val="autoZero"/>
        <c:auto val="1"/>
        <c:lblAlgn val="ctr"/>
        <c:lblOffset val="100"/>
        <c:noMultiLvlLbl val="0"/>
      </c:catAx>
      <c:valAx>
        <c:axId val="54324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4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1T16:09:46.981" idx="1">
    <p:pos x="10" y="10"/>
    <p:text>fgdgggr</p:text>
    <p:extLst>
      <p:ext uri="{C676402C-5697-4E1C-873F-D02D1690AC5C}">
        <p15:threadingInfo xmlns:p15="http://schemas.microsoft.com/office/powerpoint/2012/main" timeZoneBias="-330"/>
      </p:ext>
    </p:extLst>
  </p:cm>
  <p:cm authorId="1" dt="2024-08-31T16:10:51.297" idx="2">
    <p:pos x="106" y="106"/>
    <p:text>hi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NAME:R.REVATHI</a:t>
            </a:r>
          </a:p>
          <a:p>
            <a:r>
              <a:rPr lang="en-US" sz="2400" dirty="0"/>
              <a:t>REGISTER NO:312200877</a:t>
            </a:r>
          </a:p>
          <a:p>
            <a:r>
              <a:rPr lang="en-US" sz="2400" dirty="0"/>
              <a:t>DEPARTMENT:B.COM (COMMERCE)</a:t>
            </a:r>
          </a:p>
          <a:p>
            <a:r>
              <a:rPr lang="en-US" sz="2400" dirty="0"/>
              <a:t>COLLEGE:PACHIYAPPA’S COLLEGE FOR WOMEN KANCHIPURAM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175625" cy="67896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5" dirty="0">
                <a:latin typeface="Snap ITC" panose="04040A07060A02020202" pitchFamily="82" charset="0"/>
                <a:cs typeface="Trebuchet MS"/>
              </a:rPr>
              <a:t>DATA COLLECTION</a:t>
            </a: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en-US" sz="3200" b="1" spc="5" dirty="0">
                <a:latin typeface="Snap ITC" panose="04040A07060A02020202" pitchFamily="82" charset="0"/>
                <a:cs typeface="Trebuchet MS"/>
              </a:rPr>
              <a:t>VARIOUS SALARY DATA’S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5" dirty="0">
                <a:latin typeface="Snap ITC" panose="04040A07060A02020202" pitchFamily="82" charset="0"/>
                <a:cs typeface="Trebuchet MS"/>
              </a:rPr>
              <a:t>FEATURES OF COLLECTION</a:t>
            </a: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</a:pPr>
            <a:r>
              <a:rPr lang="en-US" sz="3200" b="1" spc="5" dirty="0">
                <a:latin typeface="Snap ITC" panose="04040A07060A02020202" pitchFamily="82" charset="0"/>
                <a:cs typeface="Trebuchet MS"/>
              </a:rPr>
              <a:t>SORTING AND FILTER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5" dirty="0">
                <a:latin typeface="Snap ITC" panose="04040A07060A02020202" pitchFamily="82" charset="0"/>
                <a:cs typeface="Trebuchet MS"/>
              </a:rPr>
              <a:t>DATA CLEANING</a:t>
            </a: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ü"/>
            </a:pPr>
            <a:r>
              <a:rPr lang="en-US" sz="3200" b="1" spc="5" dirty="0">
                <a:latin typeface="Snap ITC" panose="04040A07060A02020202" pitchFamily="82" charset="0"/>
                <a:cs typeface="Trebuchet MS"/>
              </a:rPr>
              <a:t>REMOVE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5" dirty="0">
                <a:latin typeface="Snap ITC" panose="04040A07060A02020202" pitchFamily="82" charset="0"/>
                <a:cs typeface="Trebuchet MS"/>
              </a:rPr>
              <a:t>SUMMARY</a:t>
            </a: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Courier New" panose="02070309020205020404" pitchFamily="49" charset="0"/>
              <a:buChar char="o"/>
            </a:pPr>
            <a:r>
              <a:rPr lang="en-US" sz="3200" b="1" spc="5" dirty="0">
                <a:latin typeface="Snap ITC" panose="04040A07060A02020202" pitchFamily="82" charset="0"/>
                <a:cs typeface="Trebuchet MS"/>
              </a:rPr>
              <a:t>RESLUT ANALYSIS USING 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1" y="1695450"/>
            <a:ext cx="3657600" cy="895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B0ECBB7-B076-9D95-0CAD-9122A643B9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818983"/>
              </p:ext>
            </p:extLst>
          </p:nvPr>
        </p:nvGraphicFramePr>
        <p:xfrm>
          <a:off x="381000" y="2634615"/>
          <a:ext cx="50292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C98D87C-101A-77CA-B9B4-96E71FDEE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088199"/>
              </p:ext>
            </p:extLst>
          </p:nvPr>
        </p:nvGraphicFramePr>
        <p:xfrm>
          <a:off x="5562600" y="2419351"/>
          <a:ext cx="6410325" cy="3171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681335" cy="41857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SALARIES OF VARIOUS EMPLOYEES IN VARIOUS SECTOR.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tar: 7 Points 2">
            <a:extLst>
              <a:ext uri="{FF2B5EF4-FFF2-40B4-BE49-F238E27FC236}">
                <a16:creationId xmlns:a16="http://schemas.microsoft.com/office/drawing/2014/main" id="{DEA867A8-27FA-6A71-6480-0F1BEA22AD0E}"/>
              </a:ext>
            </a:extLst>
          </p:cNvPr>
          <p:cNvSpPr/>
          <p:nvPr/>
        </p:nvSpPr>
        <p:spPr>
          <a:xfrm>
            <a:off x="2057400" y="4642961"/>
            <a:ext cx="1905000" cy="1453040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6 Points 3">
            <a:extLst>
              <a:ext uri="{FF2B5EF4-FFF2-40B4-BE49-F238E27FC236}">
                <a16:creationId xmlns:a16="http://schemas.microsoft.com/office/drawing/2014/main" id="{C5C638B9-C1F3-DA5D-E490-FFD77DCEAB5B}"/>
              </a:ext>
            </a:extLst>
          </p:cNvPr>
          <p:cNvSpPr/>
          <p:nvPr/>
        </p:nvSpPr>
        <p:spPr>
          <a:xfrm>
            <a:off x="4381500" y="4785361"/>
            <a:ext cx="1143000" cy="1295400"/>
          </a:xfrm>
          <a:prstGeom prst="star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7 Points 4">
            <a:extLst>
              <a:ext uri="{FF2B5EF4-FFF2-40B4-BE49-F238E27FC236}">
                <a16:creationId xmlns:a16="http://schemas.microsoft.com/office/drawing/2014/main" id="{70018B8B-FB2B-E106-BDEF-D6069C26C9E9}"/>
              </a:ext>
            </a:extLst>
          </p:cNvPr>
          <p:cNvSpPr/>
          <p:nvPr/>
        </p:nvSpPr>
        <p:spPr>
          <a:xfrm>
            <a:off x="5943600" y="4526041"/>
            <a:ext cx="2110740" cy="1574959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6" y="575055"/>
            <a:ext cx="5794692" cy="62414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v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r>
              <a:rPr lang="en-US" sz="32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SALARY,</a:t>
            </a:r>
            <a:br>
              <a:rPr lang="en-US" sz="32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SEPRRATION OF PERFORMANCE ,</a:t>
            </a:r>
            <a:br>
              <a:rPr lang="en-US" sz="32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ACHIEVEMENTS</a:t>
            </a:r>
            <a:br>
              <a:rPr lang="en-US" sz="32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APPRECIATION.</a:t>
            </a:r>
            <a:br>
              <a:rPr lang="en-US" sz="32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EMPLOYEE SALARY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IDENTYFY THE EMPLOYEES STRENGTH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STATEMENT ABOUT EMPLOYEES DETAILS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9582150" y="4829175"/>
            <a:ext cx="704850" cy="4572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just"/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56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q"/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>
                <a:latin typeface="SimSun" panose="02010600030101010101" pitchFamily="2" charset="-122"/>
                <a:ea typeface="SimSun" panose="02010600030101010101" pitchFamily="2" charset="-122"/>
              </a:rPr>
              <a:t>BENEFITS OF EMPLOYEES</a:t>
            </a:r>
            <a:br>
              <a:rPr lang="en-US" sz="3200" spc="5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sz="3200" spc="5" dirty="0">
                <a:latin typeface="SimSun" panose="02010600030101010101" pitchFamily="2" charset="-122"/>
                <a:ea typeface="SimSun" panose="02010600030101010101" pitchFamily="2" charset="-122"/>
              </a:rPr>
              <a:t>ORGANISATION CATEGORIES</a:t>
            </a:r>
            <a:br>
              <a:rPr lang="en-US" sz="3200" spc="5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sz="3200" spc="5" dirty="0">
                <a:latin typeface="SimSun" panose="02010600030101010101" pitchFamily="2" charset="-122"/>
                <a:ea typeface="SimSun" panose="02010600030101010101" pitchFamily="2" charset="-122"/>
              </a:rPr>
              <a:t>IT SECTOR</a:t>
            </a:r>
            <a:endParaRPr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0427" y="1661795"/>
            <a:ext cx="4038600" cy="22885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CONDITIONAL FORMATING- REMOVE MISSING VALUVE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FILTER-REMOVE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FORMULA-NET SALARY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PIVOT-SUMMARY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GRAPH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939540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KAGGLE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30FEATURES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9FEATURES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5232" y="51806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rot="20172262" flipH="1" flipV="1">
            <a:off x="9368444" y="5700152"/>
            <a:ext cx="733425" cy="20002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2944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br>
              <a:rPr lang="en-US" sz="4250" spc="20" dirty="0"/>
            </a:br>
            <a:br>
              <a:rPr lang="en-US" sz="4250" spc="20" dirty="0"/>
            </a:br>
            <a:r>
              <a:rPr lang="en-US" sz="3200" spc="20" dirty="0">
                <a:latin typeface="Sitka Banner" panose="02000505000000020004" pitchFamily="2" charset="0"/>
              </a:rPr>
              <a:t>   SUM VALUE OF DEDUCTIONS </a:t>
            </a:r>
            <a:br>
              <a:rPr lang="en-US" sz="3200" spc="20" dirty="0">
                <a:latin typeface="Sitka Banner" panose="02000505000000020004" pitchFamily="2" charset="0"/>
              </a:rPr>
            </a:br>
            <a:r>
              <a:rPr lang="en-US" sz="3200" spc="20" dirty="0">
                <a:latin typeface="Sitka Banner" panose="02000505000000020004" pitchFamily="2" charset="0"/>
              </a:rPr>
              <a:t>AND NET SALARY</a:t>
            </a:r>
            <a:br>
              <a:rPr lang="en-US" sz="3200" spc="20" dirty="0">
                <a:latin typeface="Sitka Banner" panose="02000505000000020004" pitchFamily="2" charset="0"/>
              </a:rPr>
            </a:br>
            <a:r>
              <a:rPr lang="en-US" sz="3200" spc="20" dirty="0">
                <a:latin typeface="Sitka Banner" panose="02000505000000020004" pitchFamily="2" charset="0"/>
              </a:rPr>
              <a:t>AND CONDITONAL FORMATING</a:t>
            </a:r>
            <a:br>
              <a:rPr lang="en-US" sz="3200" spc="20" dirty="0">
                <a:latin typeface="Sitka Banner" panose="02000505000000020004" pitchFamily="2" charset="0"/>
              </a:rPr>
            </a:br>
            <a:endParaRPr sz="3200" dirty="0">
              <a:latin typeface="Sitka Banner" panose="02000505000000020004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391" y="24272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233</Words>
  <Application>Microsoft Office PowerPoint</Application>
  <PresentationFormat>Widescreen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SimSun</vt:lpstr>
      <vt:lpstr>Arial</vt:lpstr>
      <vt:lpstr>Calibri</vt:lpstr>
      <vt:lpstr>Courier New</vt:lpstr>
      <vt:lpstr>Roboto</vt:lpstr>
      <vt:lpstr>Sitka Banner</vt:lpstr>
      <vt:lpstr>Snap ITC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INCREMENT SALARY, SEPRRATION OF PERFORMANCE , FORMAT ACHIEVEMENTS APPRECIATION. </vt:lpstr>
      <vt:lpstr>PROJECT OVERVIEW</vt:lpstr>
      <vt:lpstr>WHO ARE THE END USERS?   BENEFITS OF EMPLOYEES ORGANISATION CATEGORIES IT SECTOR</vt:lpstr>
      <vt:lpstr>OUR SOLUTION AND ITS VALUE PROPOSITION</vt:lpstr>
      <vt:lpstr>Dataset Description  EMPLOYEE= KAGGLE 30FEATURES 9FEATURES EMPLOYEE NAME EMPLOYEE TYPE</vt:lpstr>
      <vt:lpstr>THE "WOW" IN OUR SOLUTION     SUM VALUE OF DEDUCTIONS  AND NET SALARY AND CONDITONAL FORMATING </vt:lpstr>
      <vt:lpstr>PowerPoint Presentation</vt:lpstr>
      <vt:lpstr>RESULTS</vt:lpstr>
      <vt:lpstr>Conclusion   THEREFORE SALARIES OF VARIOUS EMPLOYEES IN VARIOUS SECTOR.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INTEL</cp:lastModifiedBy>
  <cp:revision>14</cp:revision>
  <dcterms:created xsi:type="dcterms:W3CDTF">2024-03-29T15:07:22Z</dcterms:created>
  <dcterms:modified xsi:type="dcterms:W3CDTF">2024-09-01T03:33:21Z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